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207639-B491-4946-96B1-B5CD9DA90873}">
  <a:tblStyle styleId="{E0207639-B491-4946-96B1-B5CD9DA908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ece9e4c1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ece9e4c1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ece9e4c1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ece9e4c1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ece9e4c1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ece9e4c1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ece9e4c1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ece9e4c1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ece9e4c1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ece9e4c1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ece9e4c1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ece9e4c1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d6509a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d6509a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d6509a7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d6509a7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d6509a7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d6509a7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Segunda</a:t>
            </a:r>
            <a:r>
              <a:rPr lang="pt-BR"/>
              <a:t> série - Resultados</a:t>
            </a:r>
            <a:endParaRPr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{E0207639-B491-4946-96B1-B5CD9DA90873}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Série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RMSE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Exponencial Simples dif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>
                          <a:solidFill>
                            <a:schemeClr val="lt2"/>
                          </a:solidFill>
                        </a:rPr>
                        <a:t>2.436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Exponencial Simples não dif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>
                          <a:solidFill>
                            <a:schemeClr val="lt2"/>
                          </a:solidFill>
                        </a:rPr>
                        <a:t>2.115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ARIMA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>
                          <a:solidFill>
                            <a:schemeClr val="lt2"/>
                          </a:solidFill>
                        </a:rPr>
                        <a:t>2.450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ARIMA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>
                          <a:solidFill>
                            <a:schemeClr val="lt2"/>
                          </a:solidFill>
                        </a:rPr>
                        <a:t>2.268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MLP dif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>
                          <a:solidFill>
                            <a:schemeClr val="lt2"/>
                          </a:solidFill>
                        </a:rPr>
                        <a:t>2.131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MLP não dif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>
                          <a:solidFill>
                            <a:schemeClr val="lt2"/>
                          </a:solidFill>
                        </a:rPr>
                        <a:t>2.601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graphicFrame>
        <p:nvGraphicFramePr>
          <p:cNvPr id="121" name="Google Shape;121;p22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{E0207639-B491-4946-96B1-B5CD9DA90873}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Série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RMSE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Exponencial Simples não dif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>
                          <a:solidFill>
                            <a:schemeClr val="lt2"/>
                          </a:solidFill>
                        </a:rPr>
                        <a:t>2.533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ARIMA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>
                          <a:solidFill>
                            <a:schemeClr val="lt2"/>
                          </a:solidFill>
                        </a:rPr>
                        <a:t>2.764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MLP não dif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>
                          <a:solidFill>
                            <a:schemeClr val="lt2"/>
                          </a:solidFill>
                        </a:rPr>
                        <a:t>2.268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Vannila LSTM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lt2"/>
                          </a:solidFill>
                        </a:rPr>
                        <a:t>2.261</a:t>
                      </a:r>
                      <a:endParaRPr b="1"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Stacker LSTM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>
                          <a:solidFill>
                            <a:schemeClr val="lt2"/>
                          </a:solidFill>
                        </a:rPr>
                        <a:t>                          </a:t>
                      </a:r>
                      <a:r>
                        <a:rPr lang="pt-BR" sz="1800">
                          <a:solidFill>
                            <a:schemeClr val="lt2"/>
                          </a:solidFill>
                        </a:rPr>
                        <a:t>2.263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Bidirectional LSTM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>
                          <a:solidFill>
                            <a:schemeClr val="lt2"/>
                          </a:solidFill>
                        </a:rPr>
                        <a:t>2.268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Previsão com modelos LSTM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Aluno: Paulo de Oliveira Guedes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Minimum Daily Temperatures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Dividido</a:t>
            </a:r>
            <a:r>
              <a:rPr lang="pt-BR"/>
              <a:t> em treino e teste com 3000 dados para treino e 650 para teste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775" y="2094550"/>
            <a:ext cx="4114449" cy="28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Exponencial simples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120150" y="4229100"/>
            <a:ext cx="29037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sz="1800">
                <a:solidFill>
                  <a:schemeClr val="lt2"/>
                </a:solidFill>
              </a:rPr>
              <a:t>RMSE = 2.553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866900"/>
            <a:ext cx="35052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ARIMA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3120150" y="4229100"/>
            <a:ext cx="29037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sz="1800">
                <a:solidFill>
                  <a:schemeClr val="lt2"/>
                </a:solidFill>
              </a:rPr>
              <a:t>RMSE = </a:t>
            </a:r>
            <a:r>
              <a:rPr lang="pt-BR" sz="1800">
                <a:solidFill>
                  <a:schemeClr val="lt2"/>
                </a:solidFill>
              </a:rPr>
              <a:t>2.764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866900"/>
            <a:ext cx="35052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MLP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7 -&gt; 64 -&gt; 32 -&gt; 1 , 100 épocas usando ADAM e MSE loss no tensorflow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120150" y="4270800"/>
            <a:ext cx="29037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sz="1800">
                <a:solidFill>
                  <a:schemeClr val="lt2"/>
                </a:solidFill>
              </a:rPr>
              <a:t>RMSE = 2.268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866900"/>
            <a:ext cx="35052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Vannila </a:t>
            </a:r>
            <a:r>
              <a:rPr lang="pt-BR"/>
              <a:t>LSTM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3120150" y="4270800"/>
            <a:ext cx="29037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sz="1800">
                <a:solidFill>
                  <a:schemeClr val="lt2"/>
                </a:solidFill>
              </a:rPr>
              <a:t>RMSE = 2.261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866900"/>
            <a:ext cx="35052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400" y="1866900"/>
            <a:ext cx="35052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Stacked LSTM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3120150" y="4270800"/>
            <a:ext cx="29037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sz="1800">
                <a:solidFill>
                  <a:schemeClr val="lt2"/>
                </a:solidFill>
              </a:rPr>
              <a:t>RMSE = 2.263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866900"/>
            <a:ext cx="35052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400" y="1866900"/>
            <a:ext cx="35052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Bidirectional LSTM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3120150" y="4270800"/>
            <a:ext cx="29037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sz="1800">
                <a:solidFill>
                  <a:schemeClr val="lt2"/>
                </a:solidFill>
              </a:rPr>
              <a:t>RMSE = 2.267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866900"/>
            <a:ext cx="35052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400" y="1866900"/>
            <a:ext cx="35052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