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60"/>
  </p:normalViewPr>
  <p:slideViewPr>
    <p:cSldViewPr snapToGrid="0">
      <p:cViewPr varScale="1">
        <p:scale>
          <a:sx n="88" d="100"/>
          <a:sy n="88" d="100"/>
        </p:scale>
        <p:origin x="49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FBEDDD-D098-4CB2-B87F-2ABE0FCBAF4E}" type="datetimeFigureOut">
              <a:rPr lang="en-HK" smtClean="0"/>
              <a:t>11/11/2018</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D60ED68-322E-41FB-AF35-1753B8CDB372}" type="slidenum">
              <a:rPr lang="en-HK" smtClean="0"/>
              <a:t>‹#›</a:t>
            </a:fld>
            <a:endParaRPr lang="en-HK"/>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479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FBEDDD-D098-4CB2-B87F-2ABE0FCBAF4E}" type="datetimeFigureOut">
              <a:rPr lang="en-HK" smtClean="0"/>
              <a:t>11/11/2018</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D60ED68-322E-41FB-AF35-1753B8CDB372}" type="slidenum">
              <a:rPr lang="en-HK" smtClean="0"/>
              <a:t>‹#›</a:t>
            </a:fld>
            <a:endParaRPr lang="en-HK"/>
          </a:p>
        </p:txBody>
      </p:sp>
    </p:spTree>
    <p:extLst>
      <p:ext uri="{BB962C8B-B14F-4D97-AF65-F5344CB8AC3E}">
        <p14:creationId xmlns:p14="http://schemas.microsoft.com/office/powerpoint/2010/main" val="1729567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FBEDDD-D098-4CB2-B87F-2ABE0FCBAF4E}" type="datetimeFigureOut">
              <a:rPr lang="en-HK" smtClean="0"/>
              <a:t>11/11/2018</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D60ED68-322E-41FB-AF35-1753B8CDB372}" type="slidenum">
              <a:rPr lang="en-HK" smtClean="0"/>
              <a:t>‹#›</a:t>
            </a:fld>
            <a:endParaRPr lang="en-HK"/>
          </a:p>
        </p:txBody>
      </p:sp>
    </p:spTree>
    <p:extLst>
      <p:ext uri="{BB962C8B-B14F-4D97-AF65-F5344CB8AC3E}">
        <p14:creationId xmlns:p14="http://schemas.microsoft.com/office/powerpoint/2010/main" val="1813589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FBEDDD-D098-4CB2-B87F-2ABE0FCBAF4E}" type="datetimeFigureOut">
              <a:rPr lang="en-HK" smtClean="0"/>
              <a:t>11/11/2018</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D60ED68-322E-41FB-AF35-1753B8CDB372}" type="slidenum">
              <a:rPr lang="en-HK" smtClean="0"/>
              <a:t>‹#›</a:t>
            </a:fld>
            <a:endParaRPr lang="en-HK"/>
          </a:p>
        </p:txBody>
      </p:sp>
    </p:spTree>
    <p:extLst>
      <p:ext uri="{BB962C8B-B14F-4D97-AF65-F5344CB8AC3E}">
        <p14:creationId xmlns:p14="http://schemas.microsoft.com/office/powerpoint/2010/main" val="425140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FBEDDD-D098-4CB2-B87F-2ABE0FCBAF4E}" type="datetimeFigureOut">
              <a:rPr lang="en-HK" smtClean="0"/>
              <a:t>11/11/2018</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D60ED68-322E-41FB-AF35-1753B8CDB372}" type="slidenum">
              <a:rPr lang="en-HK" smtClean="0"/>
              <a:t>‹#›</a:t>
            </a:fld>
            <a:endParaRPr lang="en-HK"/>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569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FBEDDD-D098-4CB2-B87F-2ABE0FCBAF4E}" type="datetimeFigureOut">
              <a:rPr lang="en-HK" smtClean="0"/>
              <a:t>11/11/2018</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CD60ED68-322E-41FB-AF35-1753B8CDB372}" type="slidenum">
              <a:rPr lang="en-HK" smtClean="0"/>
              <a:t>‹#›</a:t>
            </a:fld>
            <a:endParaRPr lang="en-HK"/>
          </a:p>
        </p:txBody>
      </p:sp>
    </p:spTree>
    <p:extLst>
      <p:ext uri="{BB962C8B-B14F-4D97-AF65-F5344CB8AC3E}">
        <p14:creationId xmlns:p14="http://schemas.microsoft.com/office/powerpoint/2010/main" val="1695461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FBEDDD-D098-4CB2-B87F-2ABE0FCBAF4E}" type="datetimeFigureOut">
              <a:rPr lang="en-HK" smtClean="0"/>
              <a:t>11/11/2018</a:t>
            </a:fld>
            <a:endParaRPr lang="en-HK"/>
          </a:p>
        </p:txBody>
      </p:sp>
      <p:sp>
        <p:nvSpPr>
          <p:cNvPr id="8" name="Footer Placeholder 7"/>
          <p:cNvSpPr>
            <a:spLocks noGrp="1"/>
          </p:cNvSpPr>
          <p:nvPr>
            <p:ph type="ftr" sz="quarter" idx="11"/>
          </p:nvPr>
        </p:nvSpPr>
        <p:spPr/>
        <p:txBody>
          <a:bodyPr/>
          <a:lstStyle/>
          <a:p>
            <a:endParaRPr lang="en-HK"/>
          </a:p>
        </p:txBody>
      </p:sp>
      <p:sp>
        <p:nvSpPr>
          <p:cNvPr id="9" name="Slide Number Placeholder 8"/>
          <p:cNvSpPr>
            <a:spLocks noGrp="1"/>
          </p:cNvSpPr>
          <p:nvPr>
            <p:ph type="sldNum" sz="quarter" idx="12"/>
          </p:nvPr>
        </p:nvSpPr>
        <p:spPr/>
        <p:txBody>
          <a:bodyPr/>
          <a:lstStyle/>
          <a:p>
            <a:fld id="{CD60ED68-322E-41FB-AF35-1753B8CDB372}" type="slidenum">
              <a:rPr lang="en-HK" smtClean="0"/>
              <a:t>‹#›</a:t>
            </a:fld>
            <a:endParaRPr lang="en-HK"/>
          </a:p>
        </p:txBody>
      </p:sp>
    </p:spTree>
    <p:extLst>
      <p:ext uri="{BB962C8B-B14F-4D97-AF65-F5344CB8AC3E}">
        <p14:creationId xmlns:p14="http://schemas.microsoft.com/office/powerpoint/2010/main" val="115322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FBEDDD-D098-4CB2-B87F-2ABE0FCBAF4E}" type="datetimeFigureOut">
              <a:rPr lang="en-HK" smtClean="0"/>
              <a:t>11/11/2018</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CD60ED68-322E-41FB-AF35-1753B8CDB372}" type="slidenum">
              <a:rPr lang="en-HK" smtClean="0"/>
              <a:t>‹#›</a:t>
            </a:fld>
            <a:endParaRPr lang="en-HK"/>
          </a:p>
        </p:txBody>
      </p:sp>
    </p:spTree>
    <p:extLst>
      <p:ext uri="{BB962C8B-B14F-4D97-AF65-F5344CB8AC3E}">
        <p14:creationId xmlns:p14="http://schemas.microsoft.com/office/powerpoint/2010/main" val="45215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DFBEDDD-D098-4CB2-B87F-2ABE0FCBAF4E}" type="datetimeFigureOut">
              <a:rPr lang="en-HK" smtClean="0"/>
              <a:t>11/11/2018</a:t>
            </a:fld>
            <a:endParaRPr lang="en-HK"/>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HK"/>
          </a:p>
        </p:txBody>
      </p:sp>
      <p:sp>
        <p:nvSpPr>
          <p:cNvPr id="9" name="Slide Number Placeholder 8"/>
          <p:cNvSpPr>
            <a:spLocks noGrp="1"/>
          </p:cNvSpPr>
          <p:nvPr>
            <p:ph type="sldNum" sz="quarter" idx="12"/>
          </p:nvPr>
        </p:nvSpPr>
        <p:spPr/>
        <p:txBody>
          <a:bodyPr/>
          <a:lstStyle/>
          <a:p>
            <a:fld id="{CD60ED68-322E-41FB-AF35-1753B8CDB372}" type="slidenum">
              <a:rPr lang="en-HK" smtClean="0"/>
              <a:t>‹#›</a:t>
            </a:fld>
            <a:endParaRPr lang="en-HK"/>
          </a:p>
        </p:txBody>
      </p:sp>
    </p:spTree>
    <p:extLst>
      <p:ext uri="{BB962C8B-B14F-4D97-AF65-F5344CB8AC3E}">
        <p14:creationId xmlns:p14="http://schemas.microsoft.com/office/powerpoint/2010/main" val="1942982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FBEDDD-D098-4CB2-B87F-2ABE0FCBAF4E}" type="datetimeFigureOut">
              <a:rPr lang="en-HK" smtClean="0"/>
              <a:t>11/11/2018</a:t>
            </a:fld>
            <a:endParaRPr lang="en-HK"/>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HK"/>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D60ED68-322E-41FB-AF35-1753B8CDB372}" type="slidenum">
              <a:rPr lang="en-HK" smtClean="0"/>
              <a:t>‹#›</a:t>
            </a:fld>
            <a:endParaRPr lang="en-HK"/>
          </a:p>
        </p:txBody>
      </p:sp>
    </p:spTree>
    <p:extLst>
      <p:ext uri="{BB962C8B-B14F-4D97-AF65-F5344CB8AC3E}">
        <p14:creationId xmlns:p14="http://schemas.microsoft.com/office/powerpoint/2010/main" val="4189498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DFBEDDD-D098-4CB2-B87F-2ABE0FCBAF4E}" type="datetimeFigureOut">
              <a:rPr lang="en-HK" smtClean="0"/>
              <a:t>11/11/2018</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CD60ED68-322E-41FB-AF35-1753B8CDB372}" type="slidenum">
              <a:rPr lang="en-HK" smtClean="0"/>
              <a:t>‹#›</a:t>
            </a:fld>
            <a:endParaRPr lang="en-HK"/>
          </a:p>
        </p:txBody>
      </p:sp>
    </p:spTree>
    <p:extLst>
      <p:ext uri="{BB962C8B-B14F-4D97-AF65-F5344CB8AC3E}">
        <p14:creationId xmlns:p14="http://schemas.microsoft.com/office/powerpoint/2010/main" val="344775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DFBEDDD-D098-4CB2-B87F-2ABE0FCBAF4E}" type="datetimeFigureOut">
              <a:rPr lang="en-HK" smtClean="0"/>
              <a:t>11/11/2018</a:t>
            </a:fld>
            <a:endParaRPr lang="en-HK"/>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HK"/>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D60ED68-322E-41FB-AF35-1753B8CDB372}" type="slidenum">
              <a:rPr lang="en-HK" smtClean="0"/>
              <a:t>‹#›</a:t>
            </a:fld>
            <a:endParaRPr lang="en-HK"/>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73044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3DBB8-F4DE-443D-8C2E-CD4D04A4057C}"/>
              </a:ext>
            </a:extLst>
          </p:cNvPr>
          <p:cNvSpPr>
            <a:spLocks noGrp="1"/>
          </p:cNvSpPr>
          <p:nvPr>
            <p:ph type="ctrTitle"/>
          </p:nvPr>
        </p:nvSpPr>
        <p:spPr/>
        <p:txBody>
          <a:bodyPr/>
          <a:lstStyle/>
          <a:p>
            <a:r>
              <a:rPr lang="en-US" dirty="0"/>
              <a:t>Capstone project</a:t>
            </a:r>
            <a:endParaRPr lang="en-HK" dirty="0"/>
          </a:p>
        </p:txBody>
      </p:sp>
      <p:sp>
        <p:nvSpPr>
          <p:cNvPr id="3" name="Subtitle 2">
            <a:extLst>
              <a:ext uri="{FF2B5EF4-FFF2-40B4-BE49-F238E27FC236}">
                <a16:creationId xmlns:a16="http://schemas.microsoft.com/office/drawing/2014/main" id="{2F48ABC3-1D20-4F37-AA68-A47171F12319}"/>
              </a:ext>
            </a:extLst>
          </p:cNvPr>
          <p:cNvSpPr>
            <a:spLocks noGrp="1"/>
          </p:cNvSpPr>
          <p:nvPr>
            <p:ph type="subTitle" idx="1"/>
          </p:nvPr>
        </p:nvSpPr>
        <p:spPr/>
        <p:txBody>
          <a:bodyPr/>
          <a:lstStyle/>
          <a:p>
            <a:r>
              <a:rPr lang="en-US" dirty="0"/>
              <a:t>Andy Tsui</a:t>
            </a:r>
            <a:endParaRPr lang="en-HK" dirty="0"/>
          </a:p>
        </p:txBody>
      </p:sp>
    </p:spTree>
    <p:extLst>
      <p:ext uri="{BB962C8B-B14F-4D97-AF65-F5344CB8AC3E}">
        <p14:creationId xmlns:p14="http://schemas.microsoft.com/office/powerpoint/2010/main" val="2494547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BE3E3-DE96-4BAB-8ECF-03FF63A91B42}"/>
              </a:ext>
            </a:extLst>
          </p:cNvPr>
          <p:cNvSpPr>
            <a:spLocks noGrp="1"/>
          </p:cNvSpPr>
          <p:nvPr>
            <p:ph type="title"/>
          </p:nvPr>
        </p:nvSpPr>
        <p:spPr/>
        <p:txBody>
          <a:bodyPr/>
          <a:lstStyle/>
          <a:p>
            <a:r>
              <a:rPr lang="en-US" dirty="0"/>
              <a:t>Education level</a:t>
            </a:r>
            <a:endParaRPr lang="en-HK" dirty="0"/>
          </a:p>
        </p:txBody>
      </p:sp>
      <p:sp>
        <p:nvSpPr>
          <p:cNvPr id="3" name="Content Placeholder 2">
            <a:extLst>
              <a:ext uri="{FF2B5EF4-FFF2-40B4-BE49-F238E27FC236}">
                <a16:creationId xmlns:a16="http://schemas.microsoft.com/office/drawing/2014/main" id="{B7D7D527-8B4F-4E87-90A8-98573C33BA89}"/>
              </a:ext>
            </a:extLst>
          </p:cNvPr>
          <p:cNvSpPr>
            <a:spLocks noGrp="1"/>
          </p:cNvSpPr>
          <p:nvPr>
            <p:ph idx="1"/>
          </p:nvPr>
        </p:nvSpPr>
        <p:spPr>
          <a:xfrm>
            <a:off x="1097280" y="1845734"/>
            <a:ext cx="3692434" cy="4023360"/>
          </a:xfrm>
        </p:spPr>
        <p:txBody>
          <a:bodyPr/>
          <a:lstStyle/>
          <a:p>
            <a:r>
              <a:rPr lang="en-US" dirty="0"/>
              <a:t>Since education level is also text based, following is the mapping to turn them into numbers</a:t>
            </a:r>
            <a:endParaRPr lang="en-HK" dirty="0"/>
          </a:p>
        </p:txBody>
      </p:sp>
      <p:pic>
        <p:nvPicPr>
          <p:cNvPr id="4" name="Picture 3">
            <a:extLst>
              <a:ext uri="{FF2B5EF4-FFF2-40B4-BE49-F238E27FC236}">
                <a16:creationId xmlns:a16="http://schemas.microsoft.com/office/drawing/2014/main" id="{809A34DD-77A9-4A84-9BC4-D2618C8C8579}"/>
              </a:ext>
            </a:extLst>
          </p:cNvPr>
          <p:cNvPicPr>
            <a:picLocks noChangeAspect="1"/>
          </p:cNvPicPr>
          <p:nvPr/>
        </p:nvPicPr>
        <p:blipFill>
          <a:blip r:embed="rId2"/>
          <a:stretch>
            <a:fillRect/>
          </a:stretch>
        </p:blipFill>
        <p:spPr>
          <a:xfrm>
            <a:off x="4595132" y="2512423"/>
            <a:ext cx="7489942" cy="3243943"/>
          </a:xfrm>
          <a:prstGeom prst="rect">
            <a:avLst/>
          </a:prstGeom>
        </p:spPr>
      </p:pic>
    </p:spTree>
    <p:extLst>
      <p:ext uri="{BB962C8B-B14F-4D97-AF65-F5344CB8AC3E}">
        <p14:creationId xmlns:p14="http://schemas.microsoft.com/office/powerpoint/2010/main" val="2016838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209A0-4837-4D11-9E3D-CFB9F3481848}"/>
              </a:ext>
            </a:extLst>
          </p:cNvPr>
          <p:cNvSpPr>
            <a:spLocks noGrp="1"/>
          </p:cNvSpPr>
          <p:nvPr>
            <p:ph type="title"/>
          </p:nvPr>
        </p:nvSpPr>
        <p:spPr/>
        <p:txBody>
          <a:bodyPr/>
          <a:lstStyle/>
          <a:p>
            <a:r>
              <a:rPr lang="en-US" dirty="0"/>
              <a:t>Comparison of data after removing outliers</a:t>
            </a:r>
            <a:endParaRPr lang="en-HK" dirty="0"/>
          </a:p>
        </p:txBody>
      </p:sp>
      <p:pic>
        <p:nvPicPr>
          <p:cNvPr id="5" name="Content Placeholder 4">
            <a:extLst>
              <a:ext uri="{FF2B5EF4-FFF2-40B4-BE49-F238E27FC236}">
                <a16:creationId xmlns:a16="http://schemas.microsoft.com/office/drawing/2014/main" id="{0FE47F9F-F8AB-4A36-B46D-B23B7CAE5E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0033" y="1846263"/>
            <a:ext cx="7952259" cy="4022725"/>
          </a:xfrm>
        </p:spPr>
      </p:pic>
    </p:spTree>
    <p:extLst>
      <p:ext uri="{BB962C8B-B14F-4D97-AF65-F5344CB8AC3E}">
        <p14:creationId xmlns:p14="http://schemas.microsoft.com/office/powerpoint/2010/main" val="2728660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AF825-EBE8-483E-9FD4-62056D44505D}"/>
              </a:ext>
            </a:extLst>
          </p:cNvPr>
          <p:cNvSpPr>
            <a:spLocks noGrp="1"/>
          </p:cNvSpPr>
          <p:nvPr>
            <p:ph type="title"/>
          </p:nvPr>
        </p:nvSpPr>
        <p:spPr/>
        <p:txBody>
          <a:bodyPr/>
          <a:lstStyle/>
          <a:p>
            <a:r>
              <a:rPr lang="en-US" dirty="0"/>
              <a:t>Regression on income</a:t>
            </a:r>
            <a:endParaRPr lang="en-HK" dirty="0"/>
          </a:p>
        </p:txBody>
      </p:sp>
      <p:sp>
        <p:nvSpPr>
          <p:cNvPr id="3" name="Content Placeholder 2">
            <a:extLst>
              <a:ext uri="{FF2B5EF4-FFF2-40B4-BE49-F238E27FC236}">
                <a16:creationId xmlns:a16="http://schemas.microsoft.com/office/drawing/2014/main" id="{70A3F151-1D4E-4EB4-A932-6BAE965BDFB8}"/>
              </a:ext>
            </a:extLst>
          </p:cNvPr>
          <p:cNvSpPr>
            <a:spLocks noGrp="1"/>
          </p:cNvSpPr>
          <p:nvPr>
            <p:ph idx="1"/>
          </p:nvPr>
        </p:nvSpPr>
        <p:spPr>
          <a:xfrm>
            <a:off x="1097280" y="1845734"/>
            <a:ext cx="5486400" cy="4023360"/>
          </a:xfrm>
        </p:spPr>
        <p:txBody>
          <a:bodyPr/>
          <a:lstStyle/>
          <a:p>
            <a:r>
              <a:rPr lang="en-US" dirty="0"/>
              <a:t>After outliers are removed from data set, about 10K of data remains which should give enough sample to do the Regression. </a:t>
            </a:r>
          </a:p>
          <a:p>
            <a:r>
              <a:rPr lang="en-US" dirty="0"/>
              <a:t>With KNN regressor, the score is really bad (max at about 0.16)</a:t>
            </a:r>
            <a:endParaRPr lang="en-HK" dirty="0"/>
          </a:p>
        </p:txBody>
      </p:sp>
      <p:pic>
        <p:nvPicPr>
          <p:cNvPr id="7" name="Picture 6">
            <a:extLst>
              <a:ext uri="{FF2B5EF4-FFF2-40B4-BE49-F238E27FC236}">
                <a16:creationId xmlns:a16="http://schemas.microsoft.com/office/drawing/2014/main" id="{E70AD844-AC83-4A0D-B4FB-97419F758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5297" y="2423159"/>
            <a:ext cx="4963892" cy="3722919"/>
          </a:xfrm>
          <a:prstGeom prst="rect">
            <a:avLst/>
          </a:prstGeom>
        </p:spPr>
      </p:pic>
    </p:spTree>
    <p:extLst>
      <p:ext uri="{BB962C8B-B14F-4D97-AF65-F5344CB8AC3E}">
        <p14:creationId xmlns:p14="http://schemas.microsoft.com/office/powerpoint/2010/main" val="2544522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F3478-DE55-4995-AC20-C3750E21A6D4}"/>
              </a:ext>
            </a:extLst>
          </p:cNvPr>
          <p:cNvSpPr>
            <a:spLocks noGrp="1"/>
          </p:cNvSpPr>
          <p:nvPr>
            <p:ph type="title"/>
          </p:nvPr>
        </p:nvSpPr>
        <p:spPr/>
        <p:txBody>
          <a:bodyPr/>
          <a:lstStyle/>
          <a:p>
            <a:r>
              <a:rPr lang="en-US" dirty="0"/>
              <a:t>KNN on Income vs Essay Length</a:t>
            </a:r>
            <a:endParaRPr lang="en-HK" dirty="0"/>
          </a:p>
        </p:txBody>
      </p:sp>
      <p:sp>
        <p:nvSpPr>
          <p:cNvPr id="3" name="Content Placeholder 2">
            <a:extLst>
              <a:ext uri="{FF2B5EF4-FFF2-40B4-BE49-F238E27FC236}">
                <a16:creationId xmlns:a16="http://schemas.microsoft.com/office/drawing/2014/main" id="{3B324473-2448-47CE-84D9-17CCFB6F23FE}"/>
              </a:ext>
            </a:extLst>
          </p:cNvPr>
          <p:cNvSpPr>
            <a:spLocks noGrp="1"/>
          </p:cNvSpPr>
          <p:nvPr>
            <p:ph idx="1"/>
          </p:nvPr>
        </p:nvSpPr>
        <p:spPr>
          <a:xfrm>
            <a:off x="1097280" y="1845734"/>
            <a:ext cx="5364480" cy="4023360"/>
          </a:xfrm>
        </p:spPr>
        <p:txBody>
          <a:bodyPr/>
          <a:lstStyle/>
          <a:p>
            <a:r>
              <a:rPr lang="en-US" dirty="0"/>
              <a:t>Doing KNN only on income vs essay length, result is even worse</a:t>
            </a:r>
          </a:p>
          <a:p>
            <a:r>
              <a:rPr lang="en-US" dirty="0"/>
              <a:t> </a:t>
            </a:r>
            <a:endParaRPr lang="en-HK" dirty="0"/>
          </a:p>
        </p:txBody>
      </p:sp>
      <p:pic>
        <p:nvPicPr>
          <p:cNvPr id="5" name="Picture 4">
            <a:extLst>
              <a:ext uri="{FF2B5EF4-FFF2-40B4-BE49-F238E27FC236}">
                <a16:creationId xmlns:a16="http://schemas.microsoft.com/office/drawing/2014/main" id="{9A2BF5FD-1306-4247-B08A-F9C57EB93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4172" y="1845735"/>
            <a:ext cx="5364480" cy="4023360"/>
          </a:xfrm>
          <a:prstGeom prst="rect">
            <a:avLst/>
          </a:prstGeom>
        </p:spPr>
      </p:pic>
    </p:spTree>
    <p:extLst>
      <p:ext uri="{BB962C8B-B14F-4D97-AF65-F5344CB8AC3E}">
        <p14:creationId xmlns:p14="http://schemas.microsoft.com/office/powerpoint/2010/main" val="1539062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6387-3D66-47AB-974E-FAB6FF95E506}"/>
              </a:ext>
            </a:extLst>
          </p:cNvPr>
          <p:cNvSpPr>
            <a:spLocks noGrp="1"/>
          </p:cNvSpPr>
          <p:nvPr>
            <p:ph type="title"/>
          </p:nvPr>
        </p:nvSpPr>
        <p:spPr/>
        <p:txBody>
          <a:bodyPr/>
          <a:lstStyle/>
          <a:p>
            <a:r>
              <a:rPr lang="en-US" dirty="0"/>
              <a:t>Determine income using Linear Regression</a:t>
            </a:r>
            <a:endParaRPr lang="en-HK" dirty="0"/>
          </a:p>
        </p:txBody>
      </p:sp>
      <p:sp>
        <p:nvSpPr>
          <p:cNvPr id="3" name="Content Placeholder 2">
            <a:extLst>
              <a:ext uri="{FF2B5EF4-FFF2-40B4-BE49-F238E27FC236}">
                <a16:creationId xmlns:a16="http://schemas.microsoft.com/office/drawing/2014/main" id="{4F011D9C-26DB-44FB-95A3-42012591D63B}"/>
              </a:ext>
            </a:extLst>
          </p:cNvPr>
          <p:cNvSpPr>
            <a:spLocks noGrp="1"/>
          </p:cNvSpPr>
          <p:nvPr>
            <p:ph idx="1"/>
          </p:nvPr>
        </p:nvSpPr>
        <p:spPr/>
        <p:txBody>
          <a:bodyPr/>
          <a:lstStyle/>
          <a:p>
            <a:r>
              <a:rPr lang="en-US" dirty="0"/>
              <a:t>Since using Essay </a:t>
            </a:r>
            <a:r>
              <a:rPr lang="en-US" dirty="0" err="1"/>
              <a:t>len</a:t>
            </a:r>
            <a:r>
              <a:rPr lang="en-US" dirty="0"/>
              <a:t> on income is very poor in result (Linear / KNN) so I tried to use all quantity I have: age, </a:t>
            </a:r>
            <a:r>
              <a:rPr lang="en-US" dirty="0" err="1"/>
              <a:t>education_level</a:t>
            </a:r>
            <a:r>
              <a:rPr lang="en-US" dirty="0"/>
              <a:t>, </a:t>
            </a:r>
            <a:r>
              <a:rPr lang="en-US" dirty="0" err="1"/>
              <a:t>smokes_code</a:t>
            </a:r>
            <a:r>
              <a:rPr lang="en-US" dirty="0"/>
              <a:t>, </a:t>
            </a:r>
            <a:r>
              <a:rPr lang="en-US" dirty="0" err="1"/>
              <a:t>drinks_code</a:t>
            </a:r>
            <a:r>
              <a:rPr lang="en-US" dirty="0"/>
              <a:t>, </a:t>
            </a:r>
            <a:r>
              <a:rPr lang="en-US" dirty="0" err="1"/>
              <a:t>sex_code</a:t>
            </a:r>
            <a:r>
              <a:rPr lang="en-US" dirty="0"/>
              <a:t>, </a:t>
            </a:r>
            <a:r>
              <a:rPr lang="en-US" dirty="0" err="1"/>
              <a:t>likes_pets</a:t>
            </a:r>
            <a:r>
              <a:rPr lang="en-US" dirty="0"/>
              <a:t>, </a:t>
            </a:r>
            <a:r>
              <a:rPr lang="en-US" dirty="0" err="1"/>
              <a:t>likes_children</a:t>
            </a:r>
            <a:r>
              <a:rPr lang="en-US" dirty="0"/>
              <a:t>, height</a:t>
            </a:r>
          </a:p>
          <a:p>
            <a:r>
              <a:rPr lang="en-US" dirty="0"/>
              <a:t>All combinations is tested to find a best score, but still, the best is about 0.19 which is even worst than random guessing. </a:t>
            </a:r>
            <a:endParaRPr lang="en-HK" dirty="0"/>
          </a:p>
        </p:txBody>
      </p:sp>
    </p:spTree>
    <p:extLst>
      <p:ext uri="{BB962C8B-B14F-4D97-AF65-F5344CB8AC3E}">
        <p14:creationId xmlns:p14="http://schemas.microsoft.com/office/powerpoint/2010/main" val="384578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AC27F-3942-418D-8D90-CD6F457E6070}"/>
              </a:ext>
            </a:extLst>
          </p:cNvPr>
          <p:cNvSpPr>
            <a:spLocks noGrp="1"/>
          </p:cNvSpPr>
          <p:nvPr>
            <p:ph type="title"/>
          </p:nvPr>
        </p:nvSpPr>
        <p:spPr/>
        <p:txBody>
          <a:bodyPr/>
          <a:lstStyle/>
          <a:p>
            <a:r>
              <a:rPr lang="en-US" dirty="0"/>
              <a:t>Conclusion</a:t>
            </a:r>
            <a:endParaRPr lang="en-HK" dirty="0"/>
          </a:p>
        </p:txBody>
      </p:sp>
      <p:sp>
        <p:nvSpPr>
          <p:cNvPr id="3" name="Content Placeholder 2">
            <a:extLst>
              <a:ext uri="{FF2B5EF4-FFF2-40B4-BE49-F238E27FC236}">
                <a16:creationId xmlns:a16="http://schemas.microsoft.com/office/drawing/2014/main" id="{32E3D025-CA21-4081-9960-4A0E8F2E247D}"/>
              </a:ext>
            </a:extLst>
          </p:cNvPr>
          <p:cNvSpPr>
            <a:spLocks noGrp="1"/>
          </p:cNvSpPr>
          <p:nvPr>
            <p:ph idx="1"/>
          </p:nvPr>
        </p:nvSpPr>
        <p:spPr/>
        <p:txBody>
          <a:bodyPr/>
          <a:lstStyle/>
          <a:p>
            <a:r>
              <a:rPr lang="en-US" dirty="0"/>
              <a:t>There’s no obvious relationship between income to other variables for what I can find. Maybe further exploring the content within the essay could help. </a:t>
            </a:r>
            <a:endParaRPr lang="en-HK" dirty="0"/>
          </a:p>
        </p:txBody>
      </p:sp>
    </p:spTree>
    <p:extLst>
      <p:ext uri="{BB962C8B-B14F-4D97-AF65-F5344CB8AC3E}">
        <p14:creationId xmlns:p14="http://schemas.microsoft.com/office/powerpoint/2010/main" val="2154458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FBB1-5F3F-49E0-BAB0-876E3046DFBA}"/>
              </a:ext>
            </a:extLst>
          </p:cNvPr>
          <p:cNvSpPr>
            <a:spLocks noGrp="1"/>
          </p:cNvSpPr>
          <p:nvPr>
            <p:ph type="title"/>
          </p:nvPr>
        </p:nvSpPr>
        <p:spPr/>
        <p:txBody>
          <a:bodyPr/>
          <a:lstStyle/>
          <a:p>
            <a:r>
              <a:rPr lang="en-US" dirty="0"/>
              <a:t>Columns created</a:t>
            </a:r>
            <a:endParaRPr lang="en-HK" dirty="0"/>
          </a:p>
        </p:txBody>
      </p:sp>
      <p:sp>
        <p:nvSpPr>
          <p:cNvPr id="3" name="Content Placeholder 2">
            <a:extLst>
              <a:ext uri="{FF2B5EF4-FFF2-40B4-BE49-F238E27FC236}">
                <a16:creationId xmlns:a16="http://schemas.microsoft.com/office/drawing/2014/main" id="{B448C9F4-9924-4271-A5B2-F631AA78E5A2}"/>
              </a:ext>
            </a:extLst>
          </p:cNvPr>
          <p:cNvSpPr>
            <a:spLocks noGrp="1"/>
          </p:cNvSpPr>
          <p:nvPr>
            <p:ph idx="1"/>
          </p:nvPr>
        </p:nvSpPr>
        <p:spPr/>
        <p:txBody>
          <a:bodyPr/>
          <a:lstStyle/>
          <a:p>
            <a:r>
              <a:rPr lang="en-US" dirty="0"/>
              <a:t>First sets of exploration is on pets and children relationships. Following columns are created:</a:t>
            </a:r>
          </a:p>
          <a:p>
            <a:r>
              <a:rPr lang="en-US" dirty="0" err="1"/>
              <a:t>Likes_cats</a:t>
            </a:r>
            <a:endParaRPr lang="en-US" dirty="0"/>
          </a:p>
          <a:p>
            <a:r>
              <a:rPr lang="en-US" dirty="0" err="1"/>
              <a:t>Likes_pets</a:t>
            </a:r>
            <a:endParaRPr lang="en-US" dirty="0"/>
          </a:p>
          <a:p>
            <a:r>
              <a:rPr lang="en-US" dirty="0" err="1"/>
              <a:t>Likes_children</a:t>
            </a:r>
            <a:endParaRPr lang="en-US" dirty="0"/>
          </a:p>
          <a:p>
            <a:pPr marL="0" indent="0">
              <a:buNone/>
            </a:pPr>
            <a:endParaRPr lang="en-HK" dirty="0"/>
          </a:p>
        </p:txBody>
      </p:sp>
    </p:spTree>
    <p:extLst>
      <p:ext uri="{BB962C8B-B14F-4D97-AF65-F5344CB8AC3E}">
        <p14:creationId xmlns:p14="http://schemas.microsoft.com/office/powerpoint/2010/main" val="3195307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71E9A-169D-41E4-94E9-B866459B50B8}"/>
              </a:ext>
            </a:extLst>
          </p:cNvPr>
          <p:cNvSpPr>
            <a:spLocks noGrp="1"/>
          </p:cNvSpPr>
          <p:nvPr>
            <p:ph type="title"/>
          </p:nvPr>
        </p:nvSpPr>
        <p:spPr/>
        <p:txBody>
          <a:bodyPr/>
          <a:lstStyle/>
          <a:p>
            <a:r>
              <a:rPr lang="en-US" dirty="0"/>
              <a:t>Likes cats</a:t>
            </a:r>
            <a:endParaRPr lang="en-HK" dirty="0"/>
          </a:p>
        </p:txBody>
      </p:sp>
      <p:sp>
        <p:nvSpPr>
          <p:cNvPr id="3" name="Content Placeholder 2">
            <a:extLst>
              <a:ext uri="{FF2B5EF4-FFF2-40B4-BE49-F238E27FC236}">
                <a16:creationId xmlns:a16="http://schemas.microsoft.com/office/drawing/2014/main" id="{D9359BE2-C89A-47DF-BC89-2330CEB22AA0}"/>
              </a:ext>
            </a:extLst>
          </p:cNvPr>
          <p:cNvSpPr>
            <a:spLocks noGrp="1"/>
          </p:cNvSpPr>
          <p:nvPr>
            <p:ph idx="1"/>
          </p:nvPr>
        </p:nvSpPr>
        <p:spPr/>
        <p:txBody>
          <a:bodyPr/>
          <a:lstStyle/>
          <a:p>
            <a:r>
              <a:rPr lang="en-HK" dirty="0" err="1"/>
              <a:t>cat_mapping</a:t>
            </a:r>
            <a:r>
              <a:rPr lang="en-HK" dirty="0"/>
              <a:t> = {'likes dogs and likes cats': 1, 'has cats': 2, 'likes cats': 1, 'NA': 0,</a:t>
            </a:r>
          </a:p>
          <a:p>
            <a:r>
              <a:rPr lang="en-HK" dirty="0"/>
              <a:t>'has dogs and likes cats': 1, 'likes dogs and has cats': 2,</a:t>
            </a:r>
          </a:p>
          <a:p>
            <a:r>
              <a:rPr lang="en-HK" dirty="0"/>
              <a:t>'likes dogs and dislikes cats': -1, 'has dogs': 0,</a:t>
            </a:r>
          </a:p>
          <a:p>
            <a:r>
              <a:rPr lang="en-HK" dirty="0"/>
              <a:t>'has dogs and dislikes cats': -1, 'likes dogs': 0,</a:t>
            </a:r>
          </a:p>
          <a:p>
            <a:r>
              <a:rPr lang="en-HK" dirty="0"/>
              <a:t>'has dogs and has cats': 2, 'dislikes dogs and has cats': 2,</a:t>
            </a:r>
          </a:p>
          <a:p>
            <a:r>
              <a:rPr lang="en-HK" dirty="0"/>
              <a:t>'dislikes dogs and dislikes cats': -1, 'dislikes cats': -1,</a:t>
            </a:r>
          </a:p>
          <a:p>
            <a:r>
              <a:rPr lang="en-HK" dirty="0"/>
              <a:t>'dislikes dogs and likes cats': 1, 'dislikes dogs': 0}</a:t>
            </a:r>
          </a:p>
          <a:p>
            <a:endParaRPr lang="en-HK" dirty="0"/>
          </a:p>
        </p:txBody>
      </p:sp>
    </p:spTree>
    <p:extLst>
      <p:ext uri="{BB962C8B-B14F-4D97-AF65-F5344CB8AC3E}">
        <p14:creationId xmlns:p14="http://schemas.microsoft.com/office/powerpoint/2010/main" val="716704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F3277-B8D6-470D-85D1-7E256027A317}"/>
              </a:ext>
            </a:extLst>
          </p:cNvPr>
          <p:cNvSpPr>
            <a:spLocks noGrp="1"/>
          </p:cNvSpPr>
          <p:nvPr>
            <p:ph type="title"/>
          </p:nvPr>
        </p:nvSpPr>
        <p:spPr/>
        <p:txBody>
          <a:bodyPr/>
          <a:lstStyle/>
          <a:p>
            <a:r>
              <a:rPr lang="en-US" dirty="0" err="1"/>
              <a:t>Likes_pets</a:t>
            </a:r>
            <a:endParaRPr lang="en-HK" dirty="0"/>
          </a:p>
        </p:txBody>
      </p:sp>
      <p:sp>
        <p:nvSpPr>
          <p:cNvPr id="3" name="Content Placeholder 2">
            <a:extLst>
              <a:ext uri="{FF2B5EF4-FFF2-40B4-BE49-F238E27FC236}">
                <a16:creationId xmlns:a16="http://schemas.microsoft.com/office/drawing/2014/main" id="{92C5C2F2-6923-4183-ACFF-75944015BDF1}"/>
              </a:ext>
            </a:extLst>
          </p:cNvPr>
          <p:cNvSpPr>
            <a:spLocks noGrp="1"/>
          </p:cNvSpPr>
          <p:nvPr>
            <p:ph idx="1"/>
          </p:nvPr>
        </p:nvSpPr>
        <p:spPr/>
        <p:txBody>
          <a:bodyPr/>
          <a:lstStyle/>
          <a:p>
            <a:r>
              <a:rPr lang="en-HK" dirty="0" err="1"/>
              <a:t>pet_mapping</a:t>
            </a:r>
            <a:r>
              <a:rPr lang="en-HK" dirty="0"/>
              <a:t> = {'likes dogs and likes cats': 2, 'has cats': 2, 'likes cats': 1, 'NA': 0,</a:t>
            </a:r>
          </a:p>
          <a:p>
            <a:r>
              <a:rPr lang="en-HK" dirty="0"/>
              <a:t>'has dogs and likes cats': 3, 'likes dogs and has cats': 3,</a:t>
            </a:r>
          </a:p>
          <a:p>
            <a:r>
              <a:rPr lang="en-HK" dirty="0"/>
              <a:t>'likes dogs and dislikes cats': 0, 'has dogs': 2,</a:t>
            </a:r>
          </a:p>
          <a:p>
            <a:r>
              <a:rPr lang="en-HK" dirty="0"/>
              <a:t>'has dogs and dislikes cats': 1, 'likes dogs': 1,</a:t>
            </a:r>
          </a:p>
          <a:p>
            <a:r>
              <a:rPr lang="en-HK" dirty="0"/>
              <a:t>'has dogs and has cats': 4, 'dislikes dogs and has cats': 1,</a:t>
            </a:r>
          </a:p>
          <a:p>
            <a:r>
              <a:rPr lang="en-HK" dirty="0"/>
              <a:t>'dislikes dogs and dislikes cats': -2, 'dislikes cats': -1,</a:t>
            </a:r>
          </a:p>
          <a:p>
            <a:r>
              <a:rPr lang="en-HK" dirty="0"/>
              <a:t>'dislikes dogs and likes cats': 0, 'dislikes dogs': -1}</a:t>
            </a:r>
          </a:p>
          <a:p>
            <a:endParaRPr lang="en-HK" dirty="0"/>
          </a:p>
        </p:txBody>
      </p:sp>
    </p:spTree>
    <p:extLst>
      <p:ext uri="{BB962C8B-B14F-4D97-AF65-F5344CB8AC3E}">
        <p14:creationId xmlns:p14="http://schemas.microsoft.com/office/powerpoint/2010/main" val="1791875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0892D-D429-4D6B-A124-77FF923A3B6C}"/>
              </a:ext>
            </a:extLst>
          </p:cNvPr>
          <p:cNvSpPr>
            <a:spLocks noGrp="1"/>
          </p:cNvSpPr>
          <p:nvPr>
            <p:ph type="title"/>
          </p:nvPr>
        </p:nvSpPr>
        <p:spPr/>
        <p:txBody>
          <a:bodyPr/>
          <a:lstStyle/>
          <a:p>
            <a:r>
              <a:rPr lang="en-US" dirty="0" err="1"/>
              <a:t>Likes_children</a:t>
            </a:r>
            <a:endParaRPr lang="en-HK" dirty="0"/>
          </a:p>
        </p:txBody>
      </p:sp>
      <p:sp>
        <p:nvSpPr>
          <p:cNvPr id="3" name="Content Placeholder 2">
            <a:extLst>
              <a:ext uri="{FF2B5EF4-FFF2-40B4-BE49-F238E27FC236}">
                <a16:creationId xmlns:a16="http://schemas.microsoft.com/office/drawing/2014/main" id="{7C9366FC-64AD-42FC-AA8C-2B90890F395B}"/>
              </a:ext>
            </a:extLst>
          </p:cNvPr>
          <p:cNvSpPr>
            <a:spLocks noGrp="1"/>
          </p:cNvSpPr>
          <p:nvPr>
            <p:ph idx="1"/>
          </p:nvPr>
        </p:nvSpPr>
        <p:spPr/>
        <p:txBody>
          <a:bodyPr>
            <a:normAutofit fontScale="92500" lnSpcReduction="20000"/>
          </a:bodyPr>
          <a:lstStyle/>
          <a:p>
            <a:r>
              <a:rPr lang="en-HK" dirty="0" err="1"/>
              <a:t>off_spring_mapping</a:t>
            </a:r>
            <a:r>
              <a:rPr lang="en-HK" dirty="0"/>
              <a:t> = {'</a:t>
            </a:r>
            <a:r>
              <a:rPr lang="en-HK" dirty="0" err="1"/>
              <a:t>doesn&amp;rsquo;t</a:t>
            </a:r>
            <a:r>
              <a:rPr lang="en-HK" dirty="0"/>
              <a:t> have kids, but might want them': 1, 'NA': 0,</a:t>
            </a:r>
          </a:p>
          <a:p>
            <a:r>
              <a:rPr lang="en-HK" dirty="0"/>
              <a:t>'</a:t>
            </a:r>
            <a:r>
              <a:rPr lang="en-HK" dirty="0" err="1"/>
              <a:t>doesn&amp;rsquo;t</a:t>
            </a:r>
            <a:r>
              <a:rPr lang="en-HK" dirty="0"/>
              <a:t> want kids': -1,</a:t>
            </a:r>
          </a:p>
          <a:p>
            <a:r>
              <a:rPr lang="en-HK" dirty="0"/>
              <a:t>'</a:t>
            </a:r>
            <a:r>
              <a:rPr lang="en-HK" dirty="0" err="1"/>
              <a:t>doesn&amp;rsquo;t</a:t>
            </a:r>
            <a:r>
              <a:rPr lang="en-HK" dirty="0"/>
              <a:t> have kids, but wants them': 2,</a:t>
            </a:r>
          </a:p>
          <a:p>
            <a:r>
              <a:rPr lang="en-HK" dirty="0"/>
              <a:t>'</a:t>
            </a:r>
            <a:r>
              <a:rPr lang="en-HK" dirty="0" err="1"/>
              <a:t>doesn&amp;rsquo;t</a:t>
            </a:r>
            <a:r>
              <a:rPr lang="en-HK" dirty="0"/>
              <a:t> have kids': 0, 'wants kids': 2, 'has a kid': 3, 'has kids': 4,</a:t>
            </a:r>
          </a:p>
          <a:p>
            <a:r>
              <a:rPr lang="en-HK" dirty="0"/>
              <a:t>'</a:t>
            </a:r>
            <a:r>
              <a:rPr lang="en-HK" dirty="0" err="1"/>
              <a:t>doesn&amp;rsquo;t</a:t>
            </a:r>
            <a:r>
              <a:rPr lang="en-HK" dirty="0"/>
              <a:t> have kids, and </a:t>
            </a:r>
            <a:r>
              <a:rPr lang="en-HK" dirty="0" err="1"/>
              <a:t>doesn&amp;rsquo;t</a:t>
            </a:r>
            <a:r>
              <a:rPr lang="en-HK" dirty="0"/>
              <a:t> want any': -1,</a:t>
            </a:r>
          </a:p>
          <a:p>
            <a:r>
              <a:rPr lang="en-HK" dirty="0"/>
              <a:t>'has kids, but </a:t>
            </a:r>
            <a:r>
              <a:rPr lang="en-HK" dirty="0" err="1"/>
              <a:t>doesn&amp;rsquo;t</a:t>
            </a:r>
            <a:r>
              <a:rPr lang="en-HK" dirty="0"/>
              <a:t> want more': 3,</a:t>
            </a:r>
          </a:p>
          <a:p>
            <a:r>
              <a:rPr lang="en-HK" dirty="0"/>
              <a:t>'has a kid, but </a:t>
            </a:r>
            <a:r>
              <a:rPr lang="en-HK" dirty="0" err="1"/>
              <a:t>doesn&amp;rsquo;t</a:t>
            </a:r>
            <a:r>
              <a:rPr lang="en-HK" dirty="0"/>
              <a:t> want more': 3,</a:t>
            </a:r>
          </a:p>
          <a:p>
            <a:r>
              <a:rPr lang="en-HK" dirty="0"/>
              <a:t>'has a kid, and wants more': 4, 'has kids, and might want more': 5,</a:t>
            </a:r>
          </a:p>
          <a:p>
            <a:r>
              <a:rPr lang="en-HK" dirty="0"/>
              <a:t>'might want kids': 1, 'has a kid, and might want more': 3,</a:t>
            </a:r>
          </a:p>
          <a:p>
            <a:r>
              <a:rPr lang="en-HK" dirty="0"/>
              <a:t>'has kids, and wants more': 5 }</a:t>
            </a:r>
          </a:p>
          <a:p>
            <a:endParaRPr lang="en-HK" dirty="0"/>
          </a:p>
        </p:txBody>
      </p:sp>
    </p:spTree>
    <p:extLst>
      <p:ext uri="{BB962C8B-B14F-4D97-AF65-F5344CB8AC3E}">
        <p14:creationId xmlns:p14="http://schemas.microsoft.com/office/powerpoint/2010/main" val="715675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6879D-8540-415E-836A-F3993D7CF63C}"/>
              </a:ext>
            </a:extLst>
          </p:cNvPr>
          <p:cNvSpPr>
            <a:spLocks noGrp="1"/>
          </p:cNvSpPr>
          <p:nvPr>
            <p:ph type="title"/>
          </p:nvPr>
        </p:nvSpPr>
        <p:spPr/>
        <p:txBody>
          <a:bodyPr/>
          <a:lstStyle/>
          <a:p>
            <a:r>
              <a:rPr lang="en-US" dirty="0"/>
              <a:t>Classification using pets, income and sex</a:t>
            </a:r>
            <a:endParaRPr lang="en-HK" dirty="0"/>
          </a:p>
        </p:txBody>
      </p:sp>
      <p:pic>
        <p:nvPicPr>
          <p:cNvPr id="5" name="Content Placeholder 4">
            <a:extLst>
              <a:ext uri="{FF2B5EF4-FFF2-40B4-BE49-F238E27FC236}">
                <a16:creationId xmlns:a16="http://schemas.microsoft.com/office/drawing/2014/main" id="{9B113319-4368-4095-BAAF-DB2B64324D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9156" y="1870161"/>
            <a:ext cx="5363633" cy="4022725"/>
          </a:xfrm>
        </p:spPr>
      </p:pic>
      <p:pic>
        <p:nvPicPr>
          <p:cNvPr id="7" name="Picture 6">
            <a:extLst>
              <a:ext uri="{FF2B5EF4-FFF2-40B4-BE49-F238E27FC236}">
                <a16:creationId xmlns:a16="http://schemas.microsoft.com/office/drawing/2014/main" id="{237414D1-58D5-46E5-9DEE-FB5278857A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790" y="1852744"/>
            <a:ext cx="5364480" cy="4023360"/>
          </a:xfrm>
          <a:prstGeom prst="rect">
            <a:avLst/>
          </a:prstGeom>
        </p:spPr>
      </p:pic>
    </p:spTree>
    <p:extLst>
      <p:ext uri="{BB962C8B-B14F-4D97-AF65-F5344CB8AC3E}">
        <p14:creationId xmlns:p14="http://schemas.microsoft.com/office/powerpoint/2010/main" val="1235270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14E38-5B5D-4742-B035-D7E64055431E}"/>
              </a:ext>
            </a:extLst>
          </p:cNvPr>
          <p:cNvSpPr>
            <a:spLocks noGrp="1"/>
          </p:cNvSpPr>
          <p:nvPr>
            <p:ph type="title"/>
          </p:nvPr>
        </p:nvSpPr>
        <p:spPr/>
        <p:txBody>
          <a:bodyPr/>
          <a:lstStyle/>
          <a:p>
            <a:r>
              <a:rPr lang="en-US" dirty="0"/>
              <a:t>KNN include also education level, no better</a:t>
            </a:r>
            <a:endParaRPr lang="en-HK" dirty="0"/>
          </a:p>
        </p:txBody>
      </p:sp>
      <p:pic>
        <p:nvPicPr>
          <p:cNvPr id="5" name="Content Placeholder 4">
            <a:extLst>
              <a:ext uri="{FF2B5EF4-FFF2-40B4-BE49-F238E27FC236}">
                <a16:creationId xmlns:a16="http://schemas.microsoft.com/office/drawing/2014/main" id="{79C7AEBC-562C-4135-B153-33B3F52F2A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4346" y="1846263"/>
            <a:ext cx="5363633" cy="4022725"/>
          </a:xfrm>
        </p:spPr>
      </p:pic>
    </p:spTree>
    <p:extLst>
      <p:ext uri="{BB962C8B-B14F-4D97-AF65-F5344CB8AC3E}">
        <p14:creationId xmlns:p14="http://schemas.microsoft.com/office/powerpoint/2010/main" val="3197409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0D404-F65F-413E-9CC9-09B2F4DACA3E}"/>
              </a:ext>
            </a:extLst>
          </p:cNvPr>
          <p:cNvSpPr>
            <a:spLocks noGrp="1"/>
          </p:cNvSpPr>
          <p:nvPr>
            <p:ph type="title"/>
          </p:nvPr>
        </p:nvSpPr>
        <p:spPr/>
        <p:txBody>
          <a:bodyPr/>
          <a:lstStyle/>
          <a:p>
            <a:r>
              <a:rPr lang="en-US" dirty="0"/>
              <a:t>Conclusion on classification</a:t>
            </a:r>
            <a:endParaRPr lang="en-HK" dirty="0"/>
          </a:p>
        </p:txBody>
      </p:sp>
      <p:sp>
        <p:nvSpPr>
          <p:cNvPr id="3" name="Content Placeholder 2">
            <a:extLst>
              <a:ext uri="{FF2B5EF4-FFF2-40B4-BE49-F238E27FC236}">
                <a16:creationId xmlns:a16="http://schemas.microsoft.com/office/drawing/2014/main" id="{45BE66DC-E99F-4D80-B162-E60CB50DA563}"/>
              </a:ext>
            </a:extLst>
          </p:cNvPr>
          <p:cNvSpPr>
            <a:spLocks noGrp="1"/>
          </p:cNvSpPr>
          <p:nvPr>
            <p:ph idx="1"/>
          </p:nvPr>
        </p:nvSpPr>
        <p:spPr/>
        <p:txBody>
          <a:bodyPr/>
          <a:lstStyle/>
          <a:p>
            <a:r>
              <a:rPr lang="en-US" dirty="0"/>
              <a:t>SVC(0.720767306088407), KNN(0.720767306088407) and Naïve Bayes(0.720767306088407) all with same value on </a:t>
            </a:r>
            <a:r>
              <a:rPr lang="en-US" dirty="0" err="1"/>
              <a:t>likes_pets</a:t>
            </a:r>
            <a:r>
              <a:rPr lang="en-US" dirty="0"/>
              <a:t>, income, sex, </a:t>
            </a:r>
            <a:r>
              <a:rPr lang="en-US" dirty="0" err="1"/>
              <a:t>education_level</a:t>
            </a:r>
            <a:r>
              <a:rPr lang="en-US" dirty="0"/>
              <a:t> to predict if </a:t>
            </a:r>
            <a:r>
              <a:rPr lang="en-US" dirty="0" err="1"/>
              <a:t>likes_children</a:t>
            </a:r>
            <a:r>
              <a:rPr lang="en-US" dirty="0"/>
              <a:t> or not. </a:t>
            </a:r>
          </a:p>
          <a:p>
            <a:r>
              <a:rPr lang="en-US" dirty="0"/>
              <a:t>Runtime on KNN is much faster to SVC, with average 3.15s each training iteration while SVC takes 50s for training. </a:t>
            </a:r>
          </a:p>
          <a:p>
            <a:r>
              <a:rPr lang="en-US" dirty="0"/>
              <a:t>It is also interesting that with or without education level did not affect whether people like children or not. </a:t>
            </a:r>
          </a:p>
          <a:p>
            <a:endParaRPr lang="en-HK" dirty="0"/>
          </a:p>
        </p:txBody>
      </p:sp>
    </p:spTree>
    <p:extLst>
      <p:ext uri="{BB962C8B-B14F-4D97-AF65-F5344CB8AC3E}">
        <p14:creationId xmlns:p14="http://schemas.microsoft.com/office/powerpoint/2010/main" val="1668310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D48A2-D67A-4242-90AA-AD2658E8E365}"/>
              </a:ext>
            </a:extLst>
          </p:cNvPr>
          <p:cNvSpPr>
            <a:spLocks noGrp="1"/>
          </p:cNvSpPr>
          <p:nvPr>
            <p:ph type="title"/>
          </p:nvPr>
        </p:nvSpPr>
        <p:spPr/>
        <p:txBody>
          <a:bodyPr/>
          <a:lstStyle/>
          <a:p>
            <a:r>
              <a:rPr lang="en-US" dirty="0"/>
              <a:t>Regression on income</a:t>
            </a:r>
            <a:endParaRPr lang="en-HK" dirty="0"/>
          </a:p>
        </p:txBody>
      </p:sp>
      <p:sp>
        <p:nvSpPr>
          <p:cNvPr id="3" name="Content Placeholder 2">
            <a:extLst>
              <a:ext uri="{FF2B5EF4-FFF2-40B4-BE49-F238E27FC236}">
                <a16:creationId xmlns:a16="http://schemas.microsoft.com/office/drawing/2014/main" id="{72E3C709-24A5-4044-B75C-B66F93F55F3E}"/>
              </a:ext>
            </a:extLst>
          </p:cNvPr>
          <p:cNvSpPr>
            <a:spLocks noGrp="1"/>
          </p:cNvSpPr>
          <p:nvPr>
            <p:ph idx="1"/>
          </p:nvPr>
        </p:nvSpPr>
        <p:spPr/>
        <p:txBody>
          <a:bodyPr/>
          <a:lstStyle/>
          <a:p>
            <a:r>
              <a:rPr lang="en-US" dirty="0"/>
              <a:t>Trying to find the correlation with the income, education level and essay </a:t>
            </a:r>
            <a:r>
              <a:rPr lang="en-US" dirty="0" err="1"/>
              <a:t>len</a:t>
            </a:r>
            <a:r>
              <a:rPr lang="en-US" dirty="0"/>
              <a:t>. Initially found that in income and essay </a:t>
            </a:r>
            <a:r>
              <a:rPr lang="en-US" dirty="0" err="1"/>
              <a:t>len</a:t>
            </a:r>
            <a:r>
              <a:rPr lang="en-US" dirty="0"/>
              <a:t> there are some outliers, which makes the prediction very difficult to do. E.g. In income, there are about 500 entries with more than 1M of income which the rest of them are less than 400k. Similar happens to essay </a:t>
            </a:r>
            <a:r>
              <a:rPr lang="en-US" dirty="0" err="1"/>
              <a:t>len</a:t>
            </a:r>
            <a:r>
              <a:rPr lang="en-US" dirty="0"/>
              <a:t>. So I try to remove all those outliers with the following method: </a:t>
            </a:r>
          </a:p>
          <a:p>
            <a:r>
              <a:rPr lang="en-HK" dirty="0" err="1"/>
              <a:t>removeOutlierSets</a:t>
            </a:r>
            <a:r>
              <a:rPr lang="en-HK" dirty="0"/>
              <a:t> = data[['income', '</a:t>
            </a:r>
            <a:r>
              <a:rPr lang="en-HK" dirty="0" err="1"/>
              <a:t>education_level</a:t>
            </a:r>
            <a:r>
              <a:rPr lang="en-HK" dirty="0"/>
              <a:t>', '</a:t>
            </a:r>
            <a:r>
              <a:rPr lang="en-HK" dirty="0" err="1"/>
              <a:t>essay_len</a:t>
            </a:r>
            <a:r>
              <a:rPr lang="en-HK" dirty="0"/>
              <a:t>']]</a:t>
            </a:r>
          </a:p>
          <a:p>
            <a:r>
              <a:rPr lang="en-HK" dirty="0" err="1"/>
              <a:t>rs</a:t>
            </a:r>
            <a:r>
              <a:rPr lang="en-HK" dirty="0"/>
              <a:t> = </a:t>
            </a:r>
            <a:r>
              <a:rPr lang="en-HK" dirty="0" err="1"/>
              <a:t>removeOutlierSets</a:t>
            </a:r>
            <a:endParaRPr lang="en-HK" dirty="0"/>
          </a:p>
          <a:p>
            <a:r>
              <a:rPr lang="en-HK" dirty="0" err="1"/>
              <a:t>rs</a:t>
            </a:r>
            <a:r>
              <a:rPr lang="en-HK" dirty="0"/>
              <a:t> = </a:t>
            </a:r>
            <a:r>
              <a:rPr lang="en-HK" dirty="0" err="1"/>
              <a:t>rs</a:t>
            </a:r>
            <a:r>
              <a:rPr lang="en-HK" dirty="0"/>
              <a:t>[(</a:t>
            </a:r>
            <a:r>
              <a:rPr lang="en-HK" dirty="0" err="1"/>
              <a:t>rs.income</a:t>
            </a:r>
            <a:r>
              <a:rPr lang="en-HK" dirty="0"/>
              <a:t>&lt;400000) &amp; (</a:t>
            </a:r>
            <a:r>
              <a:rPr lang="en-HK" dirty="0" err="1"/>
              <a:t>rs.income</a:t>
            </a:r>
            <a:r>
              <a:rPr lang="en-HK" dirty="0"/>
              <a:t>&gt;0) &amp; (</a:t>
            </a:r>
            <a:r>
              <a:rPr lang="en-HK" dirty="0" err="1"/>
              <a:t>rs.essay_len</a:t>
            </a:r>
            <a:r>
              <a:rPr lang="en-HK" dirty="0"/>
              <a:t>&lt;50000) ].</a:t>
            </a:r>
            <a:r>
              <a:rPr lang="en-HK" dirty="0" err="1"/>
              <a:t>fillna</a:t>
            </a:r>
            <a:r>
              <a:rPr lang="en-HK" dirty="0"/>
              <a:t>(0)</a:t>
            </a:r>
          </a:p>
          <a:p>
            <a:endParaRPr lang="en-US" dirty="0"/>
          </a:p>
          <a:p>
            <a:endParaRPr lang="en-HK" dirty="0"/>
          </a:p>
        </p:txBody>
      </p:sp>
    </p:spTree>
    <p:extLst>
      <p:ext uri="{BB962C8B-B14F-4D97-AF65-F5344CB8AC3E}">
        <p14:creationId xmlns:p14="http://schemas.microsoft.com/office/powerpoint/2010/main" val="23346112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4183</TotalTime>
  <Words>873</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Calibri</vt:lpstr>
      <vt:lpstr>Calibri Light</vt:lpstr>
      <vt:lpstr>Retrospect</vt:lpstr>
      <vt:lpstr>Capstone project</vt:lpstr>
      <vt:lpstr>Columns created</vt:lpstr>
      <vt:lpstr>Likes cats</vt:lpstr>
      <vt:lpstr>Likes_pets</vt:lpstr>
      <vt:lpstr>Likes_children</vt:lpstr>
      <vt:lpstr>Classification using pets, income and sex</vt:lpstr>
      <vt:lpstr>KNN include also education level, no better</vt:lpstr>
      <vt:lpstr>Conclusion on classification</vt:lpstr>
      <vt:lpstr>Regression on income</vt:lpstr>
      <vt:lpstr>Education level</vt:lpstr>
      <vt:lpstr>Comparison of data after removing outliers</vt:lpstr>
      <vt:lpstr>Regression on income</vt:lpstr>
      <vt:lpstr>KNN on Income vs Essay Length</vt:lpstr>
      <vt:lpstr>Determine income using Linear Regression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Andy Tsui</dc:creator>
  <cp:lastModifiedBy>Andy Tsui</cp:lastModifiedBy>
  <cp:revision>12</cp:revision>
  <dcterms:created xsi:type="dcterms:W3CDTF">2018-11-11T02:00:32Z</dcterms:created>
  <dcterms:modified xsi:type="dcterms:W3CDTF">2018-11-13T23:44:01Z</dcterms:modified>
</cp:coreProperties>
</file>