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7BI5c547sS0oVSYbu/GH4net1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GillSans-bold.fntdata"/><Relationship Id="rId10" Type="http://schemas.openxmlformats.org/officeDocument/2006/relationships/slide" Target="slides/slide6.xml"/><Relationship Id="rId21" Type="http://schemas.openxmlformats.org/officeDocument/2006/relationships/font" Target="fonts/GillSans-regular.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de-DE"/>
              <a:t>Making pictures and videos with the 360° camera and the tripod</a:t>
            </a:r>
            <a:endParaRPr/>
          </a:p>
          <a:p>
            <a:pPr indent="0" lvl="0" marL="0" rtl="0" algn="l">
              <a:spcBef>
                <a:spcPts val="0"/>
              </a:spcBef>
              <a:spcAft>
                <a:spcPts val="0"/>
              </a:spcAft>
              <a:buNone/>
            </a:pPr>
            <a:r>
              <a:rPr lang="de-DE"/>
              <a:t>removing the faces/Tripod etc.</a:t>
            </a:r>
            <a:endParaRPr/>
          </a:p>
          <a:p>
            <a:pPr indent="0" lvl="0" marL="0" rtl="0" algn="l">
              <a:spcBef>
                <a:spcPts val="0"/>
              </a:spcBef>
              <a:spcAft>
                <a:spcPts val="0"/>
              </a:spcAft>
              <a:buNone/>
            </a:pPr>
            <a:r>
              <a:rPr lang="de-DE"/>
              <a:t>put pictures to Pano2VR</a:t>
            </a:r>
            <a:endParaRPr/>
          </a:p>
          <a:p>
            <a:pPr indent="0" lvl="0" marL="0" rtl="0" algn="l">
              <a:spcBef>
                <a:spcPts val="0"/>
              </a:spcBef>
              <a:spcAft>
                <a:spcPts val="0"/>
              </a:spcAft>
              <a:buNone/>
            </a:pPr>
            <a:r>
              <a:rPr lang="de-DE"/>
              <a:t>level up pictures and sort them to the right order</a:t>
            </a:r>
            <a:endParaRPr/>
          </a:p>
          <a:p>
            <a:pPr indent="0" lvl="0" marL="0" rtl="0" algn="l">
              <a:spcBef>
                <a:spcPts val="0"/>
              </a:spcBef>
              <a:spcAft>
                <a:spcPts val="0"/>
              </a:spcAft>
              <a:buNone/>
            </a:pPr>
            <a:r>
              <a:rPr lang="de-DE"/>
              <a:t>Adding Hotspots</a:t>
            </a:r>
            <a:endParaRPr/>
          </a:p>
          <a:p>
            <a:pPr indent="0" lvl="0" marL="0" rtl="0" algn="l">
              <a:spcBef>
                <a:spcPts val="0"/>
              </a:spcBef>
              <a:spcAft>
                <a:spcPts val="0"/>
              </a:spcAft>
              <a:buNone/>
            </a:pPr>
            <a:r>
              <a:rPr lang="de-DE"/>
              <a:t>Linking Hotspots with Media (Description Text/Audio etc.)</a:t>
            </a:r>
            <a:endParaRPr/>
          </a:p>
          <a:p>
            <a:pPr indent="0" lvl="0" marL="0" rtl="0" algn="l">
              <a:spcBef>
                <a:spcPts val="0"/>
              </a:spcBef>
              <a:spcAft>
                <a:spcPts val="0"/>
              </a:spcAft>
              <a:buNone/>
            </a:pPr>
            <a:r>
              <a:rPr lang="de-DE"/>
              <a:t>link to the Website of the Museum</a:t>
            </a:r>
            <a:endParaRPr/>
          </a:p>
          <a:p>
            <a:pPr indent="0" lvl="0" marL="0" rtl="0" algn="l">
              <a:spcBef>
                <a:spcPts val="0"/>
              </a:spcBef>
              <a:spcAft>
                <a:spcPts val="0"/>
              </a:spcAft>
              <a:buNone/>
            </a:pPr>
            <a:r>
              <a:rPr lang="de-DE"/>
              <a:t>Export the File</a:t>
            </a:r>
            <a:endParaRPr/>
          </a:p>
          <a:p>
            <a:pPr indent="0" lvl="0" marL="0" rtl="0" algn="l">
              <a:spcBef>
                <a:spcPts val="0"/>
              </a:spcBef>
              <a:spcAft>
                <a:spcPts val="0"/>
              </a:spcAft>
              <a:buNone/>
            </a:pPr>
            <a:r>
              <a:rPr lang="de-DE"/>
              <a:t>Make a Usability Test with someone from the university/other people</a:t>
            </a:r>
            <a:endParaRPr/>
          </a:p>
          <a:p>
            <a:pPr indent="0" lvl="0" marL="0" rtl="0" algn="l">
              <a:spcBef>
                <a:spcPts val="0"/>
              </a:spcBef>
              <a:spcAft>
                <a:spcPts val="0"/>
              </a:spcAft>
              <a:buNone/>
            </a:pPr>
            <a:r>
              <a:rPr lang="de-DE"/>
              <a:t>Implement the changes in Pano 2 VR again</a:t>
            </a:r>
            <a:endParaRPr/>
          </a:p>
          <a:p>
            <a:pPr indent="0" lvl="0" marL="0" rtl="0" algn="l">
              <a:spcBef>
                <a:spcPts val="0"/>
              </a:spcBef>
              <a:spcAft>
                <a:spcPts val="0"/>
              </a:spcAft>
              <a:buNone/>
            </a:pPr>
            <a:r>
              <a:rPr lang="de-DE"/>
              <a:t>Export the File</a:t>
            </a:r>
            <a:endParaRPr/>
          </a:p>
          <a:p>
            <a:pPr indent="0" lvl="0" marL="0" rtl="0" algn="l">
              <a:spcBef>
                <a:spcPts val="0"/>
              </a:spcBef>
              <a:spcAft>
                <a:spcPts val="0"/>
              </a:spcAft>
              <a:buNone/>
            </a:pPr>
            <a:r>
              <a:t/>
            </a:r>
            <a:endParaRPr/>
          </a:p>
        </p:txBody>
      </p:sp>
      <p:sp>
        <p:nvSpPr>
          <p:cNvPr id="210" name="Google Shape;21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We conducted a usability test in THI's VR lab with our prototype version that could be opened with any smartphone. We then placed the smartphone in our VR cardboard and began the test. During the test, comments, overall satisfaction ratings, questions, and feedback were documented. Afterward, participants were also allowed to fill out a questionnaire on the computer. </a:t>
            </a:r>
            <a:endParaRPr/>
          </a:p>
          <a:p>
            <a:pPr indent="0" lvl="0" marL="0" rtl="0" algn="l">
              <a:spcBef>
                <a:spcPts val="0"/>
              </a:spcBef>
              <a:spcAft>
                <a:spcPts val="0"/>
              </a:spcAft>
              <a:buNone/>
            </a:pPr>
            <a:r>
              <a:rPr lang="de-DE"/>
              <a:t>We created questions to test the usability of the VR-App. One part of the questions were tick questions and one part was open questions. </a:t>
            </a:r>
            <a:endParaRPr/>
          </a:p>
          <a:p>
            <a:pPr indent="0" lvl="0" marL="0" rtl="0" algn="l">
              <a:spcBef>
                <a:spcPts val="0"/>
              </a:spcBef>
              <a:spcAft>
                <a:spcPts val="0"/>
              </a:spcAft>
              <a:buNone/>
            </a:pPr>
            <a:r>
              <a:rPr lang="de-DE"/>
              <a:t>Some tests we did also with family, friends with our own cardboards or sent them a link to our App. In total, we could do 17 usability tests.</a:t>
            </a:r>
            <a:endParaRPr/>
          </a:p>
        </p:txBody>
      </p:sp>
      <p:sp>
        <p:nvSpPr>
          <p:cNvPr id="263" name="Google Shape;26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94,1 % think the VR-App is enjoyable / very enjoyable, which is a very good resonance. Only one Test-User was neutral.</a:t>
            </a:r>
            <a:endParaRPr/>
          </a:p>
          <a:p>
            <a:pPr indent="0" lvl="0" marL="0" rtl="0" algn="l">
              <a:spcBef>
                <a:spcPts val="0"/>
              </a:spcBef>
              <a:spcAft>
                <a:spcPts val="0"/>
              </a:spcAft>
              <a:buNone/>
            </a:pPr>
            <a:r>
              <a:rPr lang="de-DE"/>
              <a:t>94,1 found it interesting /very interesting, only one Test-User found the App not interesting.</a:t>
            </a:r>
            <a:endParaRPr/>
          </a:p>
          <a:p>
            <a:pPr indent="0" lvl="0" marL="0" rtl="0" algn="l">
              <a:spcBef>
                <a:spcPts val="0"/>
              </a:spcBef>
              <a:spcAft>
                <a:spcPts val="0"/>
              </a:spcAft>
              <a:buNone/>
            </a:pPr>
            <a:r>
              <a:rPr lang="de-DE"/>
              <a:t>10/17 Test-User think the App is fast and 7/17 were neutral. Some Test-Users said that neutral means for them, that it is a good speed.</a:t>
            </a:r>
            <a:endParaRPr/>
          </a:p>
          <a:p>
            <a:pPr indent="0" lvl="0" marL="0" rtl="0" algn="l">
              <a:spcBef>
                <a:spcPts val="0"/>
              </a:spcBef>
              <a:spcAft>
                <a:spcPts val="0"/>
              </a:spcAft>
              <a:buNone/>
            </a:pPr>
            <a:r>
              <a:rPr lang="de-DE"/>
              <a:t>More than 80 % found the App as informative, whereas only one person thinks it is not informative.</a:t>
            </a:r>
            <a:endParaRPr/>
          </a:p>
          <a:p>
            <a:pPr indent="0" lvl="0" marL="0" rtl="0" algn="l">
              <a:spcBef>
                <a:spcPts val="0"/>
              </a:spcBef>
              <a:spcAft>
                <a:spcPts val="0"/>
              </a:spcAft>
              <a:buNone/>
            </a:pPr>
            <a:r>
              <a:rPr lang="de-DE"/>
              <a:t>Over 70 % think the App is rather clear, whereas 29,4 % think tend to think it is confusing.</a:t>
            </a:r>
            <a:endParaRPr/>
          </a:p>
          <a:p>
            <a:pPr indent="0" lvl="0" marL="0" rtl="0" algn="l">
              <a:spcBef>
                <a:spcPts val="0"/>
              </a:spcBef>
              <a:spcAft>
                <a:spcPts val="0"/>
              </a:spcAft>
              <a:buNone/>
            </a:pPr>
            <a:r>
              <a:rPr lang="de-DE"/>
              <a:t>Everyone thinks the App is rather exciting.</a:t>
            </a:r>
            <a:endParaRPr/>
          </a:p>
          <a:p>
            <a:pPr indent="0" lvl="0" marL="0" rtl="0" algn="l">
              <a:spcBef>
                <a:spcPts val="0"/>
              </a:spcBef>
              <a:spcAft>
                <a:spcPts val="0"/>
              </a:spcAft>
              <a:buNone/>
            </a:pPr>
            <a:r>
              <a:rPr lang="de-DE"/>
              <a:t>Over 70 % think the App is organized, whereas 5,9 % think it is rather cluttered.</a:t>
            </a:r>
            <a:endParaRPr/>
          </a:p>
          <a:p>
            <a:pPr indent="0" lvl="0" marL="0" rtl="0" algn="l">
              <a:spcBef>
                <a:spcPts val="0"/>
              </a:spcBef>
              <a:spcAft>
                <a:spcPts val="0"/>
              </a:spcAft>
              <a:buNone/>
            </a:pPr>
            <a:r>
              <a:rPr lang="de-DE"/>
              <a:t>Almost 90 % think that the App is innovative, the rest is neutral.</a:t>
            </a:r>
            <a:endParaRPr/>
          </a:p>
          <a:p>
            <a:pPr indent="0" lvl="0" marL="0" rtl="0" algn="l">
              <a:spcBef>
                <a:spcPts val="0"/>
              </a:spcBef>
              <a:spcAft>
                <a:spcPts val="0"/>
              </a:spcAft>
              <a:buNone/>
            </a:pPr>
            <a:r>
              <a:t/>
            </a:r>
            <a:endParaRPr/>
          </a:p>
        </p:txBody>
      </p:sp>
      <p:sp>
        <p:nvSpPr>
          <p:cNvPr id="279" name="Google Shape;27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de-DE"/>
              <a:t>In summary, the vast majority found the app to be quite good. They found the App as really enjoyable and liked the university building of TH Nürnberg, the surrounding, and the pictures a lot. Especially in Corona-times, a virtual exhibition is a good idea. Some Test-Users got VR-sickness and some found that it was hard to understand how to gaze the points and switch to the next picture.</a:t>
            </a:r>
            <a:endParaRPr/>
          </a:p>
          <a:p>
            <a:pPr indent="0" lvl="0" marL="0" rtl="0" algn="l">
              <a:spcBef>
                <a:spcPts val="0"/>
              </a:spcBef>
              <a:spcAft>
                <a:spcPts val="0"/>
              </a:spcAft>
              <a:buNone/>
            </a:pPr>
            <a:r>
              <a:rPr lang="de-DE"/>
              <a:t>What did you like most about the VR-Application?</a:t>
            </a:r>
            <a:endParaRPr/>
          </a:p>
          <a:p>
            <a:pPr indent="0" lvl="0" marL="0" rtl="0" algn="l">
              <a:spcBef>
                <a:spcPts val="0"/>
              </a:spcBef>
              <a:spcAft>
                <a:spcPts val="0"/>
              </a:spcAft>
              <a:buNone/>
            </a:pPr>
            <a:r>
              <a:rPr lang="de-DE"/>
              <a:t>Did something disturbed you? If yes, could you explain that?</a:t>
            </a:r>
            <a:endParaRPr/>
          </a:p>
          <a:p>
            <a:pPr indent="0" lvl="0" marL="0" rtl="0" algn="l">
              <a:spcBef>
                <a:spcPts val="0"/>
              </a:spcBef>
              <a:spcAft>
                <a:spcPts val="0"/>
              </a:spcAft>
              <a:buNone/>
            </a:pPr>
            <a:r>
              <a:rPr lang="de-DE"/>
              <a:t>Did you get VR sickness?</a:t>
            </a:r>
            <a:endParaRPr/>
          </a:p>
          <a:p>
            <a:pPr indent="0" lvl="0" marL="0" rtl="0" algn="l">
              <a:spcBef>
                <a:spcPts val="0"/>
              </a:spcBef>
              <a:spcAft>
                <a:spcPts val="0"/>
              </a:spcAft>
              <a:buNone/>
            </a:pPr>
            <a:r>
              <a:rPr lang="de-DE"/>
              <a:t>Did you miss any functions or information?</a:t>
            </a:r>
            <a:endParaRPr/>
          </a:p>
          <a:p>
            <a:pPr indent="0" lvl="0" marL="0" rtl="0" algn="l">
              <a:spcBef>
                <a:spcPts val="0"/>
              </a:spcBef>
              <a:spcAft>
                <a:spcPts val="0"/>
              </a:spcAft>
              <a:buNone/>
            </a:pPr>
            <a:r>
              <a:rPr lang="de-DE"/>
              <a:t>Would you like to add anything into the VR-App?</a:t>
            </a:r>
            <a:endParaRPr/>
          </a:p>
          <a:p>
            <a:pPr indent="0" lvl="0" marL="0" rtl="0" algn="l">
              <a:spcBef>
                <a:spcPts val="0"/>
              </a:spcBef>
              <a:spcAft>
                <a:spcPts val="0"/>
              </a:spcAft>
              <a:buNone/>
            </a:pPr>
            <a:r>
              <a:t/>
            </a:r>
            <a:endParaRPr/>
          </a:p>
        </p:txBody>
      </p:sp>
      <p:sp>
        <p:nvSpPr>
          <p:cNvPr id="286" name="Google Shape;28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Link unserer VR App einfügen</a:t>
            </a:r>
            <a:endParaRPr/>
          </a:p>
        </p:txBody>
      </p:sp>
      <p:sp>
        <p:nvSpPr>
          <p:cNvPr id="294" name="Google Shape;29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rPr lang="de-DE"/>
              <a:t>Ideation - GÜli</a:t>
            </a:r>
            <a:endParaRPr/>
          </a:p>
          <a:p>
            <a:pPr indent="-317500" lvl="0" marL="457200" rtl="0" algn="l">
              <a:spcBef>
                <a:spcPts val="0"/>
              </a:spcBef>
              <a:spcAft>
                <a:spcPts val="0"/>
              </a:spcAft>
              <a:buSzPts val="1400"/>
              <a:buAutoNum type="arabicPeriod"/>
            </a:pPr>
            <a:r>
              <a:rPr lang="de-DE"/>
              <a:t>function scope - Güli</a:t>
            </a:r>
            <a:endParaRPr/>
          </a:p>
          <a:p>
            <a:pPr indent="-317500" lvl="0" marL="457200" rtl="0" algn="l">
              <a:spcBef>
                <a:spcPts val="0"/>
              </a:spcBef>
              <a:spcAft>
                <a:spcPts val="0"/>
              </a:spcAft>
              <a:buSzPts val="1400"/>
              <a:buAutoNum type="arabicPeriod"/>
            </a:pPr>
            <a:r>
              <a:rPr lang="de-DE"/>
              <a:t>Implementation - shila</a:t>
            </a:r>
            <a:endParaRPr/>
          </a:p>
          <a:p>
            <a:pPr indent="-317500" lvl="0" marL="457200" rtl="0" algn="l">
              <a:spcBef>
                <a:spcPts val="0"/>
              </a:spcBef>
              <a:spcAft>
                <a:spcPts val="0"/>
              </a:spcAft>
              <a:buSzPts val="1400"/>
              <a:buAutoNum type="arabicPeriod"/>
            </a:pPr>
            <a:r>
              <a:rPr lang="de-DE"/>
              <a:t>usability test - Esha</a:t>
            </a:r>
            <a:endParaRPr/>
          </a:p>
          <a:p>
            <a:pPr indent="-317500" lvl="0" marL="457200" rtl="0" algn="l">
              <a:spcBef>
                <a:spcPts val="0"/>
              </a:spcBef>
              <a:spcAft>
                <a:spcPts val="0"/>
              </a:spcAft>
              <a:buSzPts val="1400"/>
              <a:buAutoNum type="arabicPeriod"/>
            </a:pPr>
            <a:r>
              <a:rPr lang="de-DE"/>
              <a:t>prototype - shila</a:t>
            </a:r>
            <a:endParaRPr/>
          </a:p>
          <a:p>
            <a:pPr indent="-317500" lvl="0" marL="457200" rtl="0" algn="l">
              <a:spcBef>
                <a:spcPts val="0"/>
              </a:spcBef>
              <a:spcAft>
                <a:spcPts val="0"/>
              </a:spcAft>
              <a:buSzPts val="1400"/>
              <a:buAutoNum type="arabicPeriod"/>
            </a:pPr>
            <a:r>
              <a:rPr lang="de-DE"/>
              <a:t>lessons learned - Esha</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The idea is to create a virtual tour through an exhibition. Imagine teleporting yourself from one 360° view to another one and having the possibility to interact with an art piece in Virtual Reality. You can easily sit at home and have a virtual tour through an exhibition and even display further information about the artworks. There will be some buttons you can click to get extra information like the background story or how the art piece was made. This could be displayed as a text or you will get audio feedback. If there is already an audio guide for the exhibition we could implement them too.</a:t>
            </a:r>
            <a:endParaRPr/>
          </a:p>
          <a:p>
            <a:pPr indent="0" lvl="0" marL="0" rtl="0" algn="l">
              <a:spcBef>
                <a:spcPts val="0"/>
              </a:spcBef>
              <a:spcAft>
                <a:spcPts val="0"/>
              </a:spcAft>
              <a:buNone/>
            </a:pPr>
            <a:r>
              <a:t/>
            </a:r>
            <a:endParaRPr/>
          </a:p>
        </p:txBody>
      </p:sp>
      <p:sp>
        <p:nvSpPr>
          <p:cNvPr id="116" name="Google Shape;11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During the pandemic people were forced to stay at home and cultural activities became a rare event. Museums or other institutions were forced to shut down their locations or needed to think about creative ways to bypass the restrictions that came with COVID-19. This Application could help the institutions to stay active and could be an alternative for them to spread their art. On the other hand side, it is a great opportunity for the customers, who will be able to interact with the exhibitions. During the pandemic most of us learned the value of culture, because it was a good distraction from the virus. Another point we should point to, is the possibility to spread cultural good worldwide.</a:t>
            </a:r>
            <a:endParaRPr/>
          </a:p>
        </p:txBody>
      </p:sp>
      <p:sp>
        <p:nvSpPr>
          <p:cNvPr id="123" name="Google Shape;12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As a 60-year-old person, I want to sit and enjoy the whole museum experience</a:t>
            </a:r>
            <a:endParaRPr/>
          </a:p>
          <a:p>
            <a:pPr indent="0" lvl="0" marL="0" rtl="0" algn="l">
              <a:spcBef>
                <a:spcPts val="0"/>
              </a:spcBef>
              <a:spcAft>
                <a:spcPts val="0"/>
              </a:spcAft>
              <a:buNone/>
            </a:pPr>
            <a:r>
              <a:rPr lang="de-DE"/>
              <a:t>As I am a technology enthusiast, I want to explore more into Virtual Reality</a:t>
            </a:r>
            <a:endParaRPr/>
          </a:p>
          <a:p>
            <a:pPr indent="0" lvl="0" marL="0" rtl="0" algn="l">
              <a:spcBef>
                <a:spcPts val="0"/>
              </a:spcBef>
              <a:spcAft>
                <a:spcPts val="0"/>
              </a:spcAft>
              <a:buNone/>
            </a:pPr>
            <a:r>
              <a:rPr lang="de-DE"/>
              <a:t>As I am a student, I want to experience virtual Map for my Project</a:t>
            </a:r>
            <a:endParaRPr/>
          </a:p>
          <a:p>
            <a:pPr indent="0" lvl="0" marL="0" rtl="0" algn="l">
              <a:spcBef>
                <a:spcPts val="0"/>
              </a:spcBef>
              <a:spcAft>
                <a:spcPts val="0"/>
              </a:spcAft>
              <a:buNone/>
            </a:pPr>
            <a:r>
              <a:rPr lang="de-DE"/>
              <a:t>As I am an Introvert, I want to experience real-time without going out in public</a:t>
            </a:r>
            <a:endParaRPr/>
          </a:p>
          <a:p>
            <a:pPr indent="0" lvl="0" marL="0" rtl="0" algn="l">
              <a:spcBef>
                <a:spcPts val="0"/>
              </a:spcBef>
              <a:spcAft>
                <a:spcPts val="0"/>
              </a:spcAft>
              <a:buNone/>
            </a:pPr>
            <a:r>
              <a:rPr lang="de-DE"/>
              <a:t>As a Librarian, I want to give people a Virtual Experience in the Library.</a:t>
            </a:r>
            <a:endParaRPr/>
          </a:p>
          <a:p>
            <a:pPr indent="0" lvl="0" marL="0" rtl="0" algn="l">
              <a:spcBef>
                <a:spcPts val="0"/>
              </a:spcBef>
              <a:spcAft>
                <a:spcPts val="0"/>
              </a:spcAft>
              <a:buNone/>
            </a:pPr>
            <a:r>
              <a:rPr lang="de-DE"/>
              <a:t>As a lab assistant, I want to give my student Virtual Experience in the lab.</a:t>
            </a:r>
            <a:endParaRPr/>
          </a:p>
          <a:p>
            <a:pPr indent="0" lvl="0" marL="0" rtl="0" algn="l">
              <a:spcBef>
                <a:spcPts val="0"/>
              </a:spcBef>
              <a:spcAft>
                <a:spcPts val="0"/>
              </a:spcAft>
              <a:buNone/>
            </a:pPr>
            <a:r>
              <a:t/>
            </a:r>
            <a:endParaRPr/>
          </a:p>
        </p:txBody>
      </p:sp>
      <p:sp>
        <p:nvSpPr>
          <p:cNvPr id="163" name="Google Shape;16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de-DE"/>
              <a:t>Welcome The first view will be from the outside, to get a connection with the Exhibit. Because it is an actual Exhibit we will start right in front of the Museum, so there will be a connection to the real world.</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Most of the users won´t have any experiences with Virtual Reality, so it´s important to give a short but informative Tutorial before the experience starts.</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de-DE"/>
              <a:t>After acclimatizing, the user will be able to jump from Hotspot to Hotspot. When focusing on a Marker, either text appears or the Audiofile (if available). They can interact with the art piece if they focus on a Marker</a:t>
            </a:r>
            <a:endParaRPr/>
          </a:p>
          <a:p>
            <a:pPr indent="0" lvl="0" marL="0" rtl="0" algn="l">
              <a:spcBef>
                <a:spcPts val="0"/>
              </a:spcBef>
              <a:spcAft>
                <a:spcPts val="0"/>
              </a:spcAft>
              <a:buNone/>
            </a:pPr>
            <a:r>
              <a:t/>
            </a:r>
            <a:endParaRPr/>
          </a:p>
        </p:txBody>
      </p:sp>
      <p:sp>
        <p:nvSpPr>
          <p:cNvPr id="179" name="Google Shape;17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c208bb3367cd4ea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7c208bb3367cd4ea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de-DE"/>
              <a:t>Welcome The first view will be from the outside, to get a connection with the Exhibit. Because it is an actual Exhibit we will start right in front of the Museum, so there will be a connection to the real world.</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Most of the users won´t have any experiences with Virtual Reality, so it´s important to give a short but informative Tutorial before the experience starts.</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de-DE"/>
              <a:t>After acclimatizing, the user will be able to jump from Hotspot to Hotspot. When focusing on a Marker, either text appears or the Audiofile (if available). They can interact with the art piece if they focus on a Marker</a:t>
            </a:r>
            <a:endParaRPr/>
          </a:p>
          <a:p>
            <a:pPr indent="0" lvl="0" marL="0" rtl="0" algn="l">
              <a:spcBef>
                <a:spcPts val="0"/>
              </a:spcBef>
              <a:spcAft>
                <a:spcPts val="0"/>
              </a:spcAft>
              <a:buNone/>
            </a:pPr>
            <a:r>
              <a:t/>
            </a:r>
            <a:endParaRPr/>
          </a:p>
        </p:txBody>
      </p:sp>
      <p:sp>
        <p:nvSpPr>
          <p:cNvPr id="199" name="Google Shape;199;g7c208bb3367cd4ea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8" name="Shape 18"/>
        <p:cNvGrpSpPr/>
        <p:nvPr/>
      </p:nvGrpSpPr>
      <p:grpSpPr>
        <a:xfrm>
          <a:off x="0" y="0"/>
          <a:ext cx="0" cy="0"/>
          <a:chOff x="0" y="0"/>
          <a:chExt cx="0" cy="0"/>
        </a:xfrm>
      </p:grpSpPr>
      <p:sp>
        <p:nvSpPr>
          <p:cNvPr id="19" name="Google Shape;19;p17"/>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7"/>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1" name="Google Shape;21;p1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cxnSp>
        <p:nvCxnSpPr>
          <p:cNvPr id="24" name="Google Shape;24;p17"/>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86" name="Shape 86"/>
        <p:cNvGrpSpPr/>
        <p:nvPr/>
      </p:nvGrpSpPr>
      <p:grpSpPr>
        <a:xfrm>
          <a:off x="0" y="0"/>
          <a:ext cx="0" cy="0"/>
          <a:chOff x="0" y="0"/>
          <a:chExt cx="0" cy="0"/>
        </a:xfrm>
      </p:grpSpPr>
      <p:sp>
        <p:nvSpPr>
          <p:cNvPr id="87" name="Google Shape;87;p2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6"/>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9" name="Google Shape;89;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cxnSp>
        <p:nvCxnSpPr>
          <p:cNvPr id="92" name="Google Shape;92;p2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93" name="Shape 93"/>
        <p:cNvGrpSpPr/>
        <p:nvPr/>
      </p:nvGrpSpPr>
      <p:grpSpPr>
        <a:xfrm>
          <a:off x="0" y="0"/>
          <a:ext cx="0" cy="0"/>
          <a:chOff x="0" y="0"/>
          <a:chExt cx="0" cy="0"/>
        </a:xfrm>
      </p:grpSpPr>
      <p:sp>
        <p:nvSpPr>
          <p:cNvPr id="94" name="Google Shape;94;p27"/>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7"/>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6" name="Google Shape;96;p2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cxnSp>
        <p:nvCxnSpPr>
          <p:cNvPr id="99" name="Google Shape;99;p27"/>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5" name="Shape 25"/>
        <p:cNvGrpSpPr/>
        <p:nvPr/>
      </p:nvGrpSpPr>
      <p:grpSpPr>
        <a:xfrm>
          <a:off x="0" y="0"/>
          <a:ext cx="0" cy="0"/>
          <a:chOff x="0" y="0"/>
          <a:chExt cx="0" cy="0"/>
        </a:xfrm>
      </p:grpSpPr>
      <p:sp>
        <p:nvSpPr>
          <p:cNvPr id="26" name="Google Shape;26;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8" name="Google Shape;28;p1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cxnSp>
        <p:nvCxnSpPr>
          <p:cNvPr id="31" name="Google Shape;31;p1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2" name="Shape 32"/>
        <p:cNvGrpSpPr/>
        <p:nvPr/>
      </p:nvGrpSpPr>
      <p:grpSpPr>
        <a:xfrm>
          <a:off x="0" y="0"/>
          <a:ext cx="0" cy="0"/>
          <a:chOff x="0" y="0"/>
          <a:chExt cx="0" cy="0"/>
        </a:xfrm>
      </p:grpSpPr>
      <p:sp>
        <p:nvSpPr>
          <p:cNvPr id="33" name="Google Shape;33;p19"/>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9"/>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5" name="Google Shape;35;p19"/>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6" name="Google Shape;36;p1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cxnSp>
        <p:nvCxnSpPr>
          <p:cNvPr id="39" name="Google Shape;39;p1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0" name="Shape 40"/>
        <p:cNvGrpSpPr/>
        <p:nvPr/>
      </p:nvGrpSpPr>
      <p:grpSpPr>
        <a:xfrm>
          <a:off x="0" y="0"/>
          <a:ext cx="0" cy="0"/>
          <a:chOff x="0" y="0"/>
          <a:chExt cx="0" cy="0"/>
        </a:xfrm>
      </p:grpSpPr>
      <p:sp>
        <p:nvSpPr>
          <p:cNvPr id="41" name="Google Shape;41;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cxnSp>
        <p:nvCxnSpPr>
          <p:cNvPr id="45" name="Google Shape;45;p2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46" name="Shape 46"/>
        <p:cNvGrpSpPr/>
        <p:nvPr/>
      </p:nvGrpSpPr>
      <p:grpSpPr>
        <a:xfrm>
          <a:off x="0" y="0"/>
          <a:ext cx="0" cy="0"/>
          <a:chOff x="0" y="0"/>
          <a:chExt cx="0" cy="0"/>
        </a:xfrm>
      </p:grpSpPr>
      <p:sp>
        <p:nvSpPr>
          <p:cNvPr id="47" name="Google Shape;47;p21"/>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1"/>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9" name="Google Shape;49;p2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cxnSp>
        <p:nvCxnSpPr>
          <p:cNvPr id="52" name="Google Shape;52;p21"/>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53" name="Shape 53"/>
        <p:cNvGrpSpPr/>
        <p:nvPr/>
      </p:nvGrpSpPr>
      <p:grpSpPr>
        <a:xfrm>
          <a:off x="0" y="0"/>
          <a:ext cx="0" cy="0"/>
          <a:chOff x="0" y="0"/>
          <a:chExt cx="0" cy="0"/>
        </a:xfrm>
      </p:grpSpPr>
      <p:sp>
        <p:nvSpPr>
          <p:cNvPr id="54" name="Google Shape;54;p22"/>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2"/>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6" name="Google Shape;56;p22"/>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7" name="Google Shape;57;p22"/>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8" name="Google Shape;58;p22"/>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9" name="Google Shape;59;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cxnSp>
        <p:nvCxnSpPr>
          <p:cNvPr id="62" name="Google Shape;62;p22"/>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63" name="Shape 63"/>
        <p:cNvGrpSpPr/>
        <p:nvPr/>
      </p:nvGrpSpPr>
      <p:grpSpPr>
        <a:xfrm>
          <a:off x="0" y="0"/>
          <a:ext cx="0" cy="0"/>
          <a:chOff x="0" y="0"/>
          <a:chExt cx="0" cy="0"/>
        </a:xfrm>
      </p:grpSpPr>
      <p:sp>
        <p:nvSpPr>
          <p:cNvPr id="64" name="Google Shape;64;p2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67" name="Shape 67"/>
        <p:cNvGrpSpPr/>
        <p:nvPr/>
      </p:nvGrpSpPr>
      <p:grpSpPr>
        <a:xfrm>
          <a:off x="0" y="0"/>
          <a:ext cx="0" cy="0"/>
          <a:chOff x="0" y="0"/>
          <a:chExt cx="0" cy="0"/>
        </a:xfrm>
      </p:grpSpPr>
      <p:sp>
        <p:nvSpPr>
          <p:cNvPr id="68" name="Google Shape;68;p24"/>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4"/>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0" name="Google Shape;70;p24"/>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1" name="Google Shape;71;p2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cxnSp>
        <p:nvCxnSpPr>
          <p:cNvPr id="74" name="Google Shape;74;p24"/>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75" name="Shape 75"/>
        <p:cNvGrpSpPr/>
        <p:nvPr/>
      </p:nvGrpSpPr>
      <p:grpSpPr>
        <a:xfrm>
          <a:off x="0" y="0"/>
          <a:ext cx="0" cy="0"/>
          <a:chOff x="0" y="0"/>
          <a:chExt cx="0" cy="0"/>
        </a:xfrm>
      </p:grpSpPr>
      <p:grpSp>
        <p:nvGrpSpPr>
          <p:cNvPr id="76" name="Google Shape;76;p25"/>
          <p:cNvGrpSpPr/>
          <p:nvPr/>
        </p:nvGrpSpPr>
        <p:grpSpPr>
          <a:xfrm>
            <a:off x="7477387" y="482170"/>
            <a:ext cx="4074533" cy="5149101"/>
            <a:chOff x="7477387" y="482170"/>
            <a:chExt cx="4074533" cy="5149101"/>
          </a:xfrm>
        </p:grpSpPr>
        <p:sp>
          <p:nvSpPr>
            <p:cNvPr id="77" name="Google Shape;77;p25"/>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5"/>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25"/>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p:nvPr>
            <p:ph idx="2" type="pic"/>
          </p:nvPr>
        </p:nvSpPr>
        <p:spPr>
          <a:xfrm>
            <a:off x="8124389" y="1122542"/>
            <a:ext cx="2791171" cy="3866327"/>
          </a:xfrm>
          <a:prstGeom prst="rect">
            <a:avLst/>
          </a:prstGeom>
          <a:solidFill>
            <a:srgbClr val="D8D8D8"/>
          </a:solidFill>
          <a:ln>
            <a:noFill/>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accent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accent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81" name="Google Shape;81;p25"/>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2" name="Google Shape;82;p25"/>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cxnSp>
        <p:nvCxnSpPr>
          <p:cNvPr id="85" name="Google Shape;85;p25"/>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6"/>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16"/>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12" name="Google Shape;12;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4" name="Google Shape;14;p1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5" name="Google Shape;15;p1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1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de-DE"/>
              <a:t>‹#›</a:t>
            </a:fld>
            <a:endParaRPr/>
          </a:p>
        </p:txBody>
      </p:sp>
      <p:cxnSp>
        <p:nvCxnSpPr>
          <p:cNvPr id="17" name="Google Shape;17;p16"/>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hyperlink" Target="https://preview.npi.re/shila-prototype/dev/"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10.jpg"/><Relationship Id="rId6" Type="http://schemas.openxmlformats.org/officeDocument/2006/relationships/image" Target="../media/image8.png"/><Relationship Id="rId7"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hyperlink" Target="http://drive.google.com/file/d/1jUlshk1nYwJb4UWgWRKllCk4VgKzWIuV/view" TargetMode="External"/><Relationship Id="rId5" Type="http://schemas.openxmlformats.org/officeDocument/2006/relationships/image" Target="../media/image1.png"/><Relationship Id="rId6" Type="http://schemas.openxmlformats.org/officeDocument/2006/relationships/hyperlink" Target="https://preview.npi.re/shila-prototype/de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de-DE" sz="3600"/>
              <a:t>AR/VR-APPLICATIONS </a:t>
            </a:r>
            <a:br>
              <a:rPr lang="de-DE" sz="3600"/>
            </a:br>
            <a:r>
              <a:rPr lang="de-DE"/>
              <a:t>CORONA EXHIBIT</a:t>
            </a:r>
            <a:endParaRPr/>
          </a:p>
        </p:txBody>
      </p:sp>
      <p:sp>
        <p:nvSpPr>
          <p:cNvPr id="106" name="Google Shape;106;p1"/>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rPr lang="de-DE"/>
              <a:t>SHILA RASTIZADEH, ESHA ANEES, GÜLSÜM SANVERDI (04.02.21)</a:t>
            </a:r>
            <a:endParaRPr/>
          </a:p>
          <a:p>
            <a:pPr indent="0" lvl="0" marL="0" rtl="0" algn="l">
              <a:lnSpc>
                <a:spcPct val="120000"/>
              </a:lnSpc>
              <a:spcBef>
                <a:spcPts val="100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de-DE"/>
              <a:t>IMPLEMENTATION</a:t>
            </a:r>
            <a:endParaRPr/>
          </a:p>
        </p:txBody>
      </p:sp>
      <p:grpSp>
        <p:nvGrpSpPr>
          <p:cNvPr id="213" name="Google Shape;213;p9"/>
          <p:cNvGrpSpPr/>
          <p:nvPr/>
        </p:nvGrpSpPr>
        <p:grpSpPr>
          <a:xfrm>
            <a:off x="2294858" y="2016176"/>
            <a:ext cx="8378191" cy="4037251"/>
            <a:chOff x="843279" y="52"/>
            <a:chExt cx="8378191" cy="4037251"/>
          </a:xfrm>
        </p:grpSpPr>
        <p:sp>
          <p:nvSpPr>
            <p:cNvPr id="214" name="Google Shape;214;p9"/>
            <p:cNvSpPr/>
            <p:nvPr/>
          </p:nvSpPr>
          <p:spPr>
            <a:xfrm>
              <a:off x="2627873" y="490250"/>
              <a:ext cx="380270" cy="91440"/>
            </a:xfrm>
            <a:custGeom>
              <a:rect b="b" l="l" r="r" t="t"/>
              <a:pathLst>
                <a:path extrusionOk="0" h="120000" w="120000">
                  <a:moveTo>
                    <a:pt x="0" y="60000"/>
                  </a:moveTo>
                  <a:lnTo>
                    <a:pt x="120000" y="60000"/>
                  </a:lnTo>
                </a:path>
              </a:pathLst>
            </a:custGeom>
            <a:noFill/>
            <a:ln cap="flat" cmpd="sng" w="9525">
              <a:solidFill>
                <a:srgbClr val="B71B42"/>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txBox="1"/>
            <p:nvPr/>
          </p:nvSpPr>
          <p:spPr>
            <a:xfrm>
              <a:off x="2807737" y="533916"/>
              <a:ext cx="20543" cy="410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Gill Sans"/>
                <a:buNone/>
              </a:pPr>
              <a:r>
                <a:t/>
              </a:r>
              <a:endParaRPr sz="500">
                <a:solidFill>
                  <a:schemeClr val="dk1"/>
                </a:solidFill>
                <a:latin typeface="Gill Sans"/>
                <a:ea typeface="Gill Sans"/>
                <a:cs typeface="Gill Sans"/>
                <a:sym typeface="Gill Sans"/>
              </a:endParaRPr>
            </a:p>
          </p:txBody>
        </p:sp>
        <p:sp>
          <p:nvSpPr>
            <p:cNvPr id="216" name="Google Shape;216;p9"/>
            <p:cNvSpPr/>
            <p:nvPr/>
          </p:nvSpPr>
          <p:spPr>
            <a:xfrm>
              <a:off x="843279" y="52"/>
              <a:ext cx="1786394" cy="1071836"/>
            </a:xfrm>
            <a:prstGeom prst="rect">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txBox="1"/>
            <p:nvPr/>
          </p:nvSpPr>
          <p:spPr>
            <a:xfrm>
              <a:off x="843279" y="52"/>
              <a:ext cx="1786394" cy="1071836"/>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Gill Sans"/>
                <a:buNone/>
              </a:pPr>
              <a:r>
                <a:rPr lang="de-DE" sz="1900">
                  <a:solidFill>
                    <a:schemeClr val="lt1"/>
                  </a:solidFill>
                  <a:latin typeface="Gill Sans"/>
                  <a:ea typeface="Gill Sans"/>
                  <a:cs typeface="Gill Sans"/>
                  <a:sym typeface="Gill Sans"/>
                </a:rPr>
                <a:t>Putting the virtual cameras in the pictures</a:t>
              </a:r>
              <a:endParaRPr/>
            </a:p>
          </p:txBody>
        </p:sp>
        <p:sp>
          <p:nvSpPr>
            <p:cNvPr id="218" name="Google Shape;218;p9"/>
            <p:cNvSpPr/>
            <p:nvPr/>
          </p:nvSpPr>
          <p:spPr>
            <a:xfrm>
              <a:off x="4825139" y="490250"/>
              <a:ext cx="380270" cy="91440"/>
            </a:xfrm>
            <a:custGeom>
              <a:rect b="b" l="l" r="r" t="t"/>
              <a:pathLst>
                <a:path extrusionOk="0" h="120000" w="120000">
                  <a:moveTo>
                    <a:pt x="0" y="60000"/>
                  </a:moveTo>
                  <a:lnTo>
                    <a:pt x="120000" y="60000"/>
                  </a:lnTo>
                </a:path>
              </a:pathLst>
            </a:custGeom>
            <a:noFill/>
            <a:ln cap="flat" cmpd="sng" w="9525">
              <a:solidFill>
                <a:srgbClr val="B71B42"/>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txBox="1"/>
            <p:nvPr/>
          </p:nvSpPr>
          <p:spPr>
            <a:xfrm>
              <a:off x="5005003" y="533916"/>
              <a:ext cx="20543" cy="410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Gill Sans"/>
                <a:buNone/>
              </a:pPr>
              <a:r>
                <a:t/>
              </a:r>
              <a:endParaRPr sz="500">
                <a:solidFill>
                  <a:schemeClr val="dk1"/>
                </a:solidFill>
                <a:latin typeface="Gill Sans"/>
                <a:ea typeface="Gill Sans"/>
                <a:cs typeface="Gill Sans"/>
                <a:sym typeface="Gill Sans"/>
              </a:endParaRPr>
            </a:p>
          </p:txBody>
        </p:sp>
        <p:sp>
          <p:nvSpPr>
            <p:cNvPr id="220" name="Google Shape;220;p9"/>
            <p:cNvSpPr/>
            <p:nvPr/>
          </p:nvSpPr>
          <p:spPr>
            <a:xfrm>
              <a:off x="3040544" y="52"/>
              <a:ext cx="1786394" cy="1071836"/>
            </a:xfrm>
            <a:prstGeom prst="rect">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txBox="1"/>
            <p:nvPr/>
          </p:nvSpPr>
          <p:spPr>
            <a:xfrm>
              <a:off x="3040544" y="52"/>
              <a:ext cx="1786394" cy="1071836"/>
            </a:xfrm>
            <a:prstGeom prst="rect">
              <a:avLst/>
            </a:prstGeom>
            <a:noFill/>
            <a:ln>
              <a:noFill/>
            </a:ln>
          </p:spPr>
          <p:txBody>
            <a:bodyPr anchorCtr="0" anchor="ctr" bIns="135125" lIns="135125" spcFirstLastPara="1" rIns="135125" wrap="square" tIns="135125">
              <a:noAutofit/>
            </a:bodyPr>
            <a:lstStyle/>
            <a:p>
              <a:pPr indent="0" lvl="0" marL="0" rtl="0" algn="ctr">
                <a:lnSpc>
                  <a:spcPct val="90000"/>
                </a:lnSpc>
                <a:spcBef>
                  <a:spcPts val="0"/>
                </a:spcBef>
                <a:spcAft>
                  <a:spcPts val="0"/>
                </a:spcAft>
                <a:buClr>
                  <a:schemeClr val="lt1"/>
                </a:buClr>
                <a:buSzPts val="1900"/>
                <a:buFont typeface="Gill Sans"/>
                <a:buNone/>
              </a:pPr>
              <a:r>
                <a:rPr lang="de-DE" sz="1900">
                  <a:solidFill>
                    <a:schemeClr val="lt1"/>
                  </a:solidFill>
                  <a:latin typeface="Gill Sans"/>
                  <a:ea typeface="Gill Sans"/>
                  <a:cs typeface="Gill Sans"/>
                  <a:sym typeface="Gill Sans"/>
                </a:rPr>
                <a:t>Rendering 360°  pictures</a:t>
              </a:r>
              <a:endParaRPr sz="1900">
                <a:solidFill>
                  <a:schemeClr val="lt1"/>
                </a:solidFill>
                <a:latin typeface="Gill Sans"/>
                <a:ea typeface="Gill Sans"/>
                <a:cs typeface="Gill Sans"/>
                <a:sym typeface="Gill Sans"/>
              </a:endParaRPr>
            </a:p>
          </p:txBody>
        </p:sp>
        <p:sp>
          <p:nvSpPr>
            <p:cNvPr id="222" name="Google Shape;222;p9"/>
            <p:cNvSpPr/>
            <p:nvPr/>
          </p:nvSpPr>
          <p:spPr>
            <a:xfrm>
              <a:off x="7022405" y="490250"/>
              <a:ext cx="380270" cy="91440"/>
            </a:xfrm>
            <a:custGeom>
              <a:rect b="b" l="l" r="r" t="t"/>
              <a:pathLst>
                <a:path extrusionOk="0" h="120000" w="120000">
                  <a:moveTo>
                    <a:pt x="0" y="60000"/>
                  </a:moveTo>
                  <a:lnTo>
                    <a:pt x="120000" y="60000"/>
                  </a:lnTo>
                </a:path>
              </a:pathLst>
            </a:custGeom>
            <a:noFill/>
            <a:ln cap="flat" cmpd="sng" w="9525">
              <a:solidFill>
                <a:srgbClr val="B71B42"/>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txBox="1"/>
            <p:nvPr/>
          </p:nvSpPr>
          <p:spPr>
            <a:xfrm>
              <a:off x="7202268" y="533916"/>
              <a:ext cx="20543" cy="410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Gill Sans"/>
                <a:buNone/>
              </a:pPr>
              <a:r>
                <a:t/>
              </a:r>
              <a:endParaRPr sz="500">
                <a:solidFill>
                  <a:schemeClr val="dk1"/>
                </a:solidFill>
                <a:latin typeface="Gill Sans"/>
                <a:ea typeface="Gill Sans"/>
                <a:cs typeface="Gill Sans"/>
                <a:sym typeface="Gill Sans"/>
              </a:endParaRPr>
            </a:p>
          </p:txBody>
        </p:sp>
        <p:sp>
          <p:nvSpPr>
            <p:cNvPr id="224" name="Google Shape;224;p9"/>
            <p:cNvSpPr/>
            <p:nvPr/>
          </p:nvSpPr>
          <p:spPr>
            <a:xfrm>
              <a:off x="5237810" y="52"/>
              <a:ext cx="1786394" cy="1071836"/>
            </a:xfrm>
            <a:prstGeom prst="rect">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txBox="1"/>
            <p:nvPr/>
          </p:nvSpPr>
          <p:spPr>
            <a:xfrm>
              <a:off x="5237810" y="52"/>
              <a:ext cx="1786394" cy="1071836"/>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Gill Sans"/>
                <a:buNone/>
              </a:pPr>
              <a:r>
                <a:rPr lang="de-DE" sz="1900">
                  <a:solidFill>
                    <a:schemeClr val="lt1"/>
                  </a:solidFill>
                  <a:latin typeface="Gill Sans"/>
                  <a:ea typeface="Gill Sans"/>
                  <a:cs typeface="Gill Sans"/>
                  <a:sym typeface="Gill Sans"/>
                </a:rPr>
                <a:t>Put pictures to Pano2VR</a:t>
              </a:r>
              <a:endParaRPr/>
            </a:p>
          </p:txBody>
        </p:sp>
        <p:sp>
          <p:nvSpPr>
            <p:cNvPr id="226" name="Google Shape;226;p9"/>
            <p:cNvSpPr/>
            <p:nvPr/>
          </p:nvSpPr>
          <p:spPr>
            <a:xfrm>
              <a:off x="1736476" y="1070089"/>
              <a:ext cx="6591796" cy="380270"/>
            </a:xfrm>
            <a:custGeom>
              <a:rect b="b" l="l" r="r" t="t"/>
              <a:pathLst>
                <a:path extrusionOk="0" h="120000" w="120000">
                  <a:moveTo>
                    <a:pt x="120000" y="0"/>
                  </a:moveTo>
                  <a:lnTo>
                    <a:pt x="120000" y="65396"/>
                  </a:lnTo>
                  <a:lnTo>
                    <a:pt x="0" y="65396"/>
                  </a:lnTo>
                  <a:lnTo>
                    <a:pt x="0" y="120000"/>
                  </a:lnTo>
                </a:path>
              </a:pathLst>
            </a:custGeom>
            <a:noFill/>
            <a:ln cap="flat" cmpd="sng" w="9525">
              <a:solidFill>
                <a:srgbClr val="B71B42"/>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txBox="1"/>
            <p:nvPr/>
          </p:nvSpPr>
          <p:spPr>
            <a:xfrm>
              <a:off x="4867260" y="1258170"/>
              <a:ext cx="330229" cy="410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Gill Sans"/>
                <a:buNone/>
              </a:pPr>
              <a:r>
                <a:t/>
              </a:r>
              <a:endParaRPr sz="500">
                <a:solidFill>
                  <a:schemeClr val="dk1"/>
                </a:solidFill>
                <a:latin typeface="Gill Sans"/>
                <a:ea typeface="Gill Sans"/>
                <a:cs typeface="Gill Sans"/>
                <a:sym typeface="Gill Sans"/>
              </a:endParaRPr>
            </a:p>
          </p:txBody>
        </p:sp>
        <p:sp>
          <p:nvSpPr>
            <p:cNvPr id="228" name="Google Shape;228;p9"/>
            <p:cNvSpPr/>
            <p:nvPr/>
          </p:nvSpPr>
          <p:spPr>
            <a:xfrm>
              <a:off x="7435076" y="52"/>
              <a:ext cx="1786394" cy="1071836"/>
            </a:xfrm>
            <a:prstGeom prst="rect">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txBox="1"/>
            <p:nvPr/>
          </p:nvSpPr>
          <p:spPr>
            <a:xfrm>
              <a:off x="7435076" y="52"/>
              <a:ext cx="1786394" cy="1071836"/>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Gill Sans"/>
                <a:buNone/>
              </a:pPr>
              <a:r>
                <a:rPr lang="de-DE" sz="1900">
                  <a:solidFill>
                    <a:schemeClr val="lt1"/>
                  </a:solidFill>
                  <a:latin typeface="Gill Sans"/>
                  <a:ea typeface="Gill Sans"/>
                  <a:cs typeface="Gill Sans"/>
                  <a:sym typeface="Gill Sans"/>
                </a:rPr>
                <a:t>Level up the pictures and sorting</a:t>
              </a:r>
              <a:endParaRPr sz="1900">
                <a:solidFill>
                  <a:schemeClr val="lt1"/>
                </a:solidFill>
                <a:latin typeface="Gill Sans"/>
                <a:ea typeface="Gill Sans"/>
                <a:cs typeface="Gill Sans"/>
                <a:sym typeface="Gill Sans"/>
              </a:endParaRPr>
            </a:p>
          </p:txBody>
        </p:sp>
        <p:sp>
          <p:nvSpPr>
            <p:cNvPr id="230" name="Google Shape;230;p9"/>
            <p:cNvSpPr/>
            <p:nvPr/>
          </p:nvSpPr>
          <p:spPr>
            <a:xfrm>
              <a:off x="2627873" y="1972958"/>
              <a:ext cx="380270" cy="91440"/>
            </a:xfrm>
            <a:custGeom>
              <a:rect b="b" l="l" r="r" t="t"/>
              <a:pathLst>
                <a:path extrusionOk="0" h="120000" w="120000">
                  <a:moveTo>
                    <a:pt x="0" y="60000"/>
                  </a:moveTo>
                  <a:lnTo>
                    <a:pt x="120000" y="60000"/>
                  </a:lnTo>
                </a:path>
              </a:pathLst>
            </a:custGeom>
            <a:noFill/>
            <a:ln cap="flat" cmpd="sng" w="9525">
              <a:solidFill>
                <a:srgbClr val="B71B42"/>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txBox="1"/>
            <p:nvPr/>
          </p:nvSpPr>
          <p:spPr>
            <a:xfrm>
              <a:off x="2807737" y="2016624"/>
              <a:ext cx="20543" cy="410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Gill Sans"/>
                <a:buNone/>
              </a:pPr>
              <a:r>
                <a:t/>
              </a:r>
              <a:endParaRPr sz="500">
                <a:solidFill>
                  <a:schemeClr val="dk1"/>
                </a:solidFill>
                <a:latin typeface="Gill Sans"/>
                <a:ea typeface="Gill Sans"/>
                <a:cs typeface="Gill Sans"/>
                <a:sym typeface="Gill Sans"/>
              </a:endParaRPr>
            </a:p>
          </p:txBody>
        </p:sp>
        <p:sp>
          <p:nvSpPr>
            <p:cNvPr id="232" name="Google Shape;232;p9"/>
            <p:cNvSpPr/>
            <p:nvPr/>
          </p:nvSpPr>
          <p:spPr>
            <a:xfrm>
              <a:off x="843279" y="1482760"/>
              <a:ext cx="1786394" cy="1071836"/>
            </a:xfrm>
            <a:prstGeom prst="rect">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txBox="1"/>
            <p:nvPr/>
          </p:nvSpPr>
          <p:spPr>
            <a:xfrm>
              <a:off x="843279" y="1482760"/>
              <a:ext cx="1786394" cy="1071836"/>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Gill Sans"/>
                <a:buNone/>
              </a:pPr>
              <a:r>
                <a:rPr lang="de-DE" sz="1900">
                  <a:solidFill>
                    <a:schemeClr val="lt1"/>
                  </a:solidFill>
                  <a:latin typeface="Gill Sans"/>
                  <a:ea typeface="Gill Sans"/>
                  <a:cs typeface="Gill Sans"/>
                  <a:sym typeface="Gill Sans"/>
                </a:rPr>
                <a:t>Adding Hotspots</a:t>
              </a:r>
              <a:endParaRPr/>
            </a:p>
          </p:txBody>
        </p:sp>
        <p:sp>
          <p:nvSpPr>
            <p:cNvPr id="234" name="Google Shape;234;p9"/>
            <p:cNvSpPr/>
            <p:nvPr/>
          </p:nvSpPr>
          <p:spPr>
            <a:xfrm>
              <a:off x="4825139" y="1972958"/>
              <a:ext cx="380270" cy="91440"/>
            </a:xfrm>
            <a:custGeom>
              <a:rect b="b" l="l" r="r" t="t"/>
              <a:pathLst>
                <a:path extrusionOk="0" h="120000" w="120000">
                  <a:moveTo>
                    <a:pt x="0" y="60000"/>
                  </a:moveTo>
                  <a:lnTo>
                    <a:pt x="120000" y="60000"/>
                  </a:lnTo>
                </a:path>
              </a:pathLst>
            </a:custGeom>
            <a:noFill/>
            <a:ln cap="flat" cmpd="sng" w="9525">
              <a:solidFill>
                <a:srgbClr val="B71B42"/>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txBox="1"/>
            <p:nvPr/>
          </p:nvSpPr>
          <p:spPr>
            <a:xfrm>
              <a:off x="5005003" y="2016624"/>
              <a:ext cx="20543" cy="410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Gill Sans"/>
                <a:buNone/>
              </a:pPr>
              <a:r>
                <a:t/>
              </a:r>
              <a:endParaRPr sz="500">
                <a:solidFill>
                  <a:schemeClr val="dk1"/>
                </a:solidFill>
                <a:latin typeface="Gill Sans"/>
                <a:ea typeface="Gill Sans"/>
                <a:cs typeface="Gill Sans"/>
                <a:sym typeface="Gill Sans"/>
              </a:endParaRPr>
            </a:p>
          </p:txBody>
        </p:sp>
        <p:sp>
          <p:nvSpPr>
            <p:cNvPr id="236" name="Google Shape;236;p9"/>
            <p:cNvSpPr/>
            <p:nvPr/>
          </p:nvSpPr>
          <p:spPr>
            <a:xfrm>
              <a:off x="3040544" y="1482760"/>
              <a:ext cx="1786394" cy="1071836"/>
            </a:xfrm>
            <a:prstGeom prst="rect">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txBox="1"/>
            <p:nvPr/>
          </p:nvSpPr>
          <p:spPr>
            <a:xfrm>
              <a:off x="3040544" y="1482760"/>
              <a:ext cx="1786394" cy="1071836"/>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Gill Sans"/>
                <a:buNone/>
              </a:pPr>
              <a:r>
                <a:rPr lang="de-DE" sz="1900">
                  <a:solidFill>
                    <a:schemeClr val="lt1"/>
                  </a:solidFill>
                  <a:latin typeface="Gill Sans"/>
                  <a:ea typeface="Gill Sans"/>
                  <a:cs typeface="Gill Sans"/>
                  <a:sym typeface="Gill Sans"/>
                </a:rPr>
                <a:t>Link Hotspots with Text</a:t>
              </a:r>
              <a:endParaRPr/>
            </a:p>
          </p:txBody>
        </p:sp>
        <p:sp>
          <p:nvSpPr>
            <p:cNvPr id="238" name="Google Shape;238;p9"/>
            <p:cNvSpPr/>
            <p:nvPr/>
          </p:nvSpPr>
          <p:spPr>
            <a:xfrm>
              <a:off x="7022405" y="1972958"/>
              <a:ext cx="380270" cy="91440"/>
            </a:xfrm>
            <a:custGeom>
              <a:rect b="b" l="l" r="r" t="t"/>
              <a:pathLst>
                <a:path extrusionOk="0" h="120000" w="120000">
                  <a:moveTo>
                    <a:pt x="0" y="60000"/>
                  </a:moveTo>
                  <a:lnTo>
                    <a:pt x="120000" y="60000"/>
                  </a:lnTo>
                </a:path>
              </a:pathLst>
            </a:custGeom>
            <a:noFill/>
            <a:ln cap="flat" cmpd="sng" w="9525">
              <a:solidFill>
                <a:srgbClr val="B71B42"/>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txBox="1"/>
            <p:nvPr/>
          </p:nvSpPr>
          <p:spPr>
            <a:xfrm>
              <a:off x="7202268" y="2016624"/>
              <a:ext cx="20543" cy="410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Gill Sans"/>
                <a:buNone/>
              </a:pPr>
              <a:r>
                <a:t/>
              </a:r>
              <a:endParaRPr sz="500">
                <a:solidFill>
                  <a:schemeClr val="dk1"/>
                </a:solidFill>
                <a:latin typeface="Gill Sans"/>
                <a:ea typeface="Gill Sans"/>
                <a:cs typeface="Gill Sans"/>
                <a:sym typeface="Gill Sans"/>
              </a:endParaRPr>
            </a:p>
          </p:txBody>
        </p:sp>
        <p:sp>
          <p:nvSpPr>
            <p:cNvPr id="240" name="Google Shape;240;p9"/>
            <p:cNvSpPr/>
            <p:nvPr/>
          </p:nvSpPr>
          <p:spPr>
            <a:xfrm>
              <a:off x="5237810" y="1482760"/>
              <a:ext cx="1786394" cy="1071836"/>
            </a:xfrm>
            <a:prstGeom prst="rect">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txBox="1"/>
            <p:nvPr/>
          </p:nvSpPr>
          <p:spPr>
            <a:xfrm>
              <a:off x="5237810" y="1482760"/>
              <a:ext cx="1786394" cy="1071836"/>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Gill Sans"/>
                <a:buNone/>
              </a:pPr>
              <a:r>
                <a:rPr lang="de-DE" sz="1900">
                  <a:solidFill>
                    <a:schemeClr val="lt1"/>
                  </a:solidFill>
                  <a:latin typeface="Gill Sans"/>
                  <a:ea typeface="Gill Sans"/>
                  <a:cs typeface="Gill Sans"/>
                  <a:sym typeface="Gill Sans"/>
                </a:rPr>
                <a:t>Export the 1. Prototype</a:t>
              </a:r>
              <a:endParaRPr/>
            </a:p>
          </p:txBody>
        </p:sp>
        <p:sp>
          <p:nvSpPr>
            <p:cNvPr id="242" name="Google Shape;242;p9"/>
            <p:cNvSpPr/>
            <p:nvPr/>
          </p:nvSpPr>
          <p:spPr>
            <a:xfrm>
              <a:off x="1736476" y="2552796"/>
              <a:ext cx="6591796" cy="380270"/>
            </a:xfrm>
            <a:custGeom>
              <a:rect b="b" l="l" r="r" t="t"/>
              <a:pathLst>
                <a:path extrusionOk="0" h="120000" w="120000">
                  <a:moveTo>
                    <a:pt x="120000" y="0"/>
                  </a:moveTo>
                  <a:lnTo>
                    <a:pt x="120000" y="65396"/>
                  </a:lnTo>
                  <a:lnTo>
                    <a:pt x="0" y="65396"/>
                  </a:lnTo>
                  <a:lnTo>
                    <a:pt x="0" y="120000"/>
                  </a:lnTo>
                </a:path>
              </a:pathLst>
            </a:custGeom>
            <a:noFill/>
            <a:ln cap="flat" cmpd="sng" w="9525">
              <a:solidFill>
                <a:srgbClr val="B71B42"/>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txBox="1"/>
            <p:nvPr/>
          </p:nvSpPr>
          <p:spPr>
            <a:xfrm>
              <a:off x="4867260" y="2740878"/>
              <a:ext cx="330229" cy="410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Gill Sans"/>
                <a:buNone/>
              </a:pPr>
              <a:r>
                <a:t/>
              </a:r>
              <a:endParaRPr sz="500">
                <a:solidFill>
                  <a:schemeClr val="dk1"/>
                </a:solidFill>
                <a:latin typeface="Gill Sans"/>
                <a:ea typeface="Gill Sans"/>
                <a:cs typeface="Gill Sans"/>
                <a:sym typeface="Gill Sans"/>
              </a:endParaRPr>
            </a:p>
          </p:txBody>
        </p:sp>
        <p:sp>
          <p:nvSpPr>
            <p:cNvPr id="244" name="Google Shape;244;p9"/>
            <p:cNvSpPr/>
            <p:nvPr/>
          </p:nvSpPr>
          <p:spPr>
            <a:xfrm>
              <a:off x="7435076" y="1482760"/>
              <a:ext cx="1786394" cy="1071836"/>
            </a:xfrm>
            <a:prstGeom prst="rect">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txBox="1"/>
            <p:nvPr/>
          </p:nvSpPr>
          <p:spPr>
            <a:xfrm>
              <a:off x="7435076" y="1482760"/>
              <a:ext cx="1786394" cy="1071836"/>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Gill Sans"/>
                <a:buNone/>
              </a:pPr>
              <a:r>
                <a:rPr lang="de-DE" sz="1900">
                  <a:solidFill>
                    <a:schemeClr val="lt1"/>
                  </a:solidFill>
                  <a:latin typeface="Gill Sans"/>
                  <a:ea typeface="Gill Sans"/>
                  <a:cs typeface="Gill Sans"/>
                  <a:sym typeface="Gill Sans"/>
                </a:rPr>
                <a:t>Link to the Exhibit</a:t>
              </a:r>
              <a:endParaRPr sz="1900">
                <a:solidFill>
                  <a:schemeClr val="lt1"/>
                </a:solidFill>
                <a:latin typeface="Gill Sans"/>
                <a:ea typeface="Gill Sans"/>
                <a:cs typeface="Gill Sans"/>
                <a:sym typeface="Gill Sans"/>
              </a:endParaRPr>
            </a:p>
          </p:txBody>
        </p:sp>
        <p:sp>
          <p:nvSpPr>
            <p:cNvPr id="246" name="Google Shape;246;p9"/>
            <p:cNvSpPr/>
            <p:nvPr/>
          </p:nvSpPr>
          <p:spPr>
            <a:xfrm>
              <a:off x="2627873" y="3455666"/>
              <a:ext cx="380270" cy="91440"/>
            </a:xfrm>
            <a:custGeom>
              <a:rect b="b" l="l" r="r" t="t"/>
              <a:pathLst>
                <a:path extrusionOk="0" h="120000" w="120000">
                  <a:moveTo>
                    <a:pt x="0" y="60000"/>
                  </a:moveTo>
                  <a:lnTo>
                    <a:pt x="120000" y="60000"/>
                  </a:lnTo>
                </a:path>
              </a:pathLst>
            </a:custGeom>
            <a:noFill/>
            <a:ln cap="flat" cmpd="sng" w="9525">
              <a:solidFill>
                <a:srgbClr val="B71B42"/>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txBox="1"/>
            <p:nvPr/>
          </p:nvSpPr>
          <p:spPr>
            <a:xfrm>
              <a:off x="2807737" y="3499331"/>
              <a:ext cx="20543" cy="410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Gill Sans"/>
                <a:buNone/>
              </a:pPr>
              <a:r>
                <a:t/>
              </a:r>
              <a:endParaRPr sz="500">
                <a:solidFill>
                  <a:schemeClr val="dk1"/>
                </a:solidFill>
                <a:latin typeface="Gill Sans"/>
                <a:ea typeface="Gill Sans"/>
                <a:cs typeface="Gill Sans"/>
                <a:sym typeface="Gill Sans"/>
              </a:endParaRPr>
            </a:p>
          </p:txBody>
        </p:sp>
        <p:sp>
          <p:nvSpPr>
            <p:cNvPr id="248" name="Google Shape;248;p9"/>
            <p:cNvSpPr/>
            <p:nvPr/>
          </p:nvSpPr>
          <p:spPr>
            <a:xfrm>
              <a:off x="843279" y="2965467"/>
              <a:ext cx="1786394" cy="1071836"/>
            </a:xfrm>
            <a:prstGeom prst="rect">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txBox="1"/>
            <p:nvPr/>
          </p:nvSpPr>
          <p:spPr>
            <a:xfrm>
              <a:off x="843279" y="2965467"/>
              <a:ext cx="1786394" cy="1071836"/>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Gill Sans"/>
                <a:buNone/>
              </a:pPr>
              <a:r>
                <a:rPr lang="de-DE" sz="1900">
                  <a:solidFill>
                    <a:schemeClr val="lt1"/>
                  </a:solidFill>
                  <a:latin typeface="Gill Sans"/>
                  <a:ea typeface="Gill Sans"/>
                  <a:cs typeface="Gill Sans"/>
                  <a:sym typeface="Gill Sans"/>
                </a:rPr>
                <a:t>Usabiliity Test</a:t>
              </a:r>
              <a:endParaRPr/>
            </a:p>
          </p:txBody>
        </p:sp>
        <p:sp>
          <p:nvSpPr>
            <p:cNvPr id="250" name="Google Shape;250;p9"/>
            <p:cNvSpPr/>
            <p:nvPr/>
          </p:nvSpPr>
          <p:spPr>
            <a:xfrm>
              <a:off x="4825139" y="3455666"/>
              <a:ext cx="380270" cy="91440"/>
            </a:xfrm>
            <a:custGeom>
              <a:rect b="b" l="l" r="r" t="t"/>
              <a:pathLst>
                <a:path extrusionOk="0" h="120000" w="120000">
                  <a:moveTo>
                    <a:pt x="0" y="60000"/>
                  </a:moveTo>
                  <a:lnTo>
                    <a:pt x="120000" y="60000"/>
                  </a:lnTo>
                </a:path>
              </a:pathLst>
            </a:custGeom>
            <a:noFill/>
            <a:ln cap="flat" cmpd="sng" w="9525">
              <a:solidFill>
                <a:srgbClr val="B71B42"/>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txBox="1"/>
            <p:nvPr/>
          </p:nvSpPr>
          <p:spPr>
            <a:xfrm>
              <a:off x="5005003" y="3499331"/>
              <a:ext cx="20543" cy="410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Gill Sans"/>
                <a:buNone/>
              </a:pPr>
              <a:r>
                <a:t/>
              </a:r>
              <a:endParaRPr sz="500">
                <a:solidFill>
                  <a:schemeClr val="dk1"/>
                </a:solidFill>
                <a:latin typeface="Gill Sans"/>
                <a:ea typeface="Gill Sans"/>
                <a:cs typeface="Gill Sans"/>
                <a:sym typeface="Gill Sans"/>
              </a:endParaRPr>
            </a:p>
          </p:txBody>
        </p:sp>
        <p:sp>
          <p:nvSpPr>
            <p:cNvPr id="252" name="Google Shape;252;p9"/>
            <p:cNvSpPr/>
            <p:nvPr/>
          </p:nvSpPr>
          <p:spPr>
            <a:xfrm>
              <a:off x="3040544" y="2965467"/>
              <a:ext cx="1786394" cy="1071836"/>
            </a:xfrm>
            <a:prstGeom prst="rect">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txBox="1"/>
            <p:nvPr/>
          </p:nvSpPr>
          <p:spPr>
            <a:xfrm>
              <a:off x="3040544" y="2965467"/>
              <a:ext cx="1786394" cy="1071836"/>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Gill Sans"/>
                <a:buNone/>
              </a:pPr>
              <a:r>
                <a:rPr lang="de-DE" sz="1900">
                  <a:solidFill>
                    <a:schemeClr val="lt1"/>
                  </a:solidFill>
                  <a:latin typeface="Gill Sans"/>
                  <a:ea typeface="Gill Sans"/>
                  <a:cs typeface="Gill Sans"/>
                  <a:sym typeface="Gill Sans"/>
                </a:rPr>
                <a:t>Implement the changes </a:t>
              </a:r>
              <a:endParaRPr/>
            </a:p>
          </p:txBody>
        </p:sp>
        <p:sp>
          <p:nvSpPr>
            <p:cNvPr id="254" name="Google Shape;254;p9"/>
            <p:cNvSpPr/>
            <p:nvPr/>
          </p:nvSpPr>
          <p:spPr>
            <a:xfrm>
              <a:off x="7022405" y="3455666"/>
              <a:ext cx="380270" cy="91440"/>
            </a:xfrm>
            <a:custGeom>
              <a:rect b="b" l="l" r="r" t="t"/>
              <a:pathLst>
                <a:path extrusionOk="0" h="120000" w="120000">
                  <a:moveTo>
                    <a:pt x="0" y="60000"/>
                  </a:moveTo>
                  <a:lnTo>
                    <a:pt x="120000" y="60000"/>
                  </a:lnTo>
                </a:path>
              </a:pathLst>
            </a:custGeom>
            <a:noFill/>
            <a:ln cap="flat" cmpd="sng" w="9525">
              <a:solidFill>
                <a:srgbClr val="B71B42"/>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txBox="1"/>
            <p:nvPr/>
          </p:nvSpPr>
          <p:spPr>
            <a:xfrm>
              <a:off x="7202268" y="3499331"/>
              <a:ext cx="20543" cy="410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Gill Sans"/>
                <a:buNone/>
              </a:pPr>
              <a:r>
                <a:t/>
              </a:r>
              <a:endParaRPr sz="500">
                <a:solidFill>
                  <a:schemeClr val="dk1"/>
                </a:solidFill>
                <a:latin typeface="Gill Sans"/>
                <a:ea typeface="Gill Sans"/>
                <a:cs typeface="Gill Sans"/>
                <a:sym typeface="Gill Sans"/>
              </a:endParaRPr>
            </a:p>
          </p:txBody>
        </p:sp>
        <p:sp>
          <p:nvSpPr>
            <p:cNvPr id="256" name="Google Shape;256;p9"/>
            <p:cNvSpPr/>
            <p:nvPr/>
          </p:nvSpPr>
          <p:spPr>
            <a:xfrm>
              <a:off x="5237810" y="2965467"/>
              <a:ext cx="1786394" cy="1071836"/>
            </a:xfrm>
            <a:prstGeom prst="rect">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txBox="1"/>
            <p:nvPr/>
          </p:nvSpPr>
          <p:spPr>
            <a:xfrm>
              <a:off x="5237810" y="2965467"/>
              <a:ext cx="1786394" cy="1071836"/>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Gill Sans"/>
                <a:buNone/>
              </a:pPr>
              <a:r>
                <a:rPr lang="de-DE" sz="1900">
                  <a:solidFill>
                    <a:schemeClr val="lt1"/>
                  </a:solidFill>
                  <a:latin typeface="Gill Sans"/>
                  <a:ea typeface="Gill Sans"/>
                  <a:cs typeface="Gill Sans"/>
                  <a:sym typeface="Gill Sans"/>
                </a:rPr>
                <a:t>Export the 2. Prototype</a:t>
              </a:r>
              <a:endParaRPr/>
            </a:p>
          </p:txBody>
        </p:sp>
        <p:sp>
          <p:nvSpPr>
            <p:cNvPr id="258" name="Google Shape;258;p9"/>
            <p:cNvSpPr/>
            <p:nvPr/>
          </p:nvSpPr>
          <p:spPr>
            <a:xfrm>
              <a:off x="7435076" y="2965467"/>
              <a:ext cx="1786394" cy="1071836"/>
            </a:xfrm>
            <a:prstGeom prst="rect">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txBox="1"/>
            <p:nvPr/>
          </p:nvSpPr>
          <p:spPr>
            <a:xfrm>
              <a:off x="7435076" y="2965467"/>
              <a:ext cx="1786394" cy="1071836"/>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Clr>
                  <a:schemeClr val="lt1"/>
                </a:buClr>
                <a:buSzPts val="1900"/>
                <a:buFont typeface="Gill Sans"/>
                <a:buNone/>
              </a:pPr>
              <a:r>
                <a:rPr lang="de-DE" sz="1900">
                  <a:solidFill>
                    <a:schemeClr val="lt1"/>
                  </a:solidFill>
                  <a:latin typeface="Gill Sans"/>
                  <a:ea typeface="Gill Sans"/>
                  <a:cs typeface="Gill Sans"/>
                  <a:sym typeface="Gill Sans"/>
                </a:rPr>
                <a:t>BE  VR HAPPY</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264" name="Shape 264"/>
        <p:cNvGrpSpPr/>
        <p:nvPr/>
      </p:nvGrpSpPr>
      <p:grpSpPr>
        <a:xfrm>
          <a:off x="0" y="0"/>
          <a:ext cx="0" cy="0"/>
          <a:chOff x="0" y="0"/>
          <a:chExt cx="0" cy="0"/>
        </a:xfrm>
      </p:grpSpPr>
      <p:sp>
        <p:nvSpPr>
          <p:cNvPr id="265" name="Google Shape;265;p1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de-DE"/>
              <a:t>USABILITY TEST</a:t>
            </a:r>
            <a:endParaRPr/>
          </a:p>
        </p:txBody>
      </p:sp>
      <p:grpSp>
        <p:nvGrpSpPr>
          <p:cNvPr id="266" name="Google Shape;266;p10"/>
          <p:cNvGrpSpPr/>
          <p:nvPr/>
        </p:nvGrpSpPr>
        <p:grpSpPr>
          <a:xfrm>
            <a:off x="1604121" y="2844427"/>
            <a:ext cx="9298081" cy="2316509"/>
            <a:chOff x="153146" y="503992"/>
            <a:chExt cx="9298081" cy="2316509"/>
          </a:xfrm>
        </p:grpSpPr>
        <p:sp>
          <p:nvSpPr>
            <p:cNvPr id="267" name="Google Shape;267;p10"/>
            <p:cNvSpPr/>
            <p:nvPr/>
          </p:nvSpPr>
          <p:spPr>
            <a:xfrm>
              <a:off x="916421" y="503992"/>
              <a:ext cx="1248996" cy="124899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0"/>
            <p:cNvSpPr/>
            <p:nvPr/>
          </p:nvSpPr>
          <p:spPr>
            <a:xfrm>
              <a:off x="153146" y="2100501"/>
              <a:ext cx="2775546"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
            <p:cNvSpPr txBox="1"/>
            <p:nvPr/>
          </p:nvSpPr>
          <p:spPr>
            <a:xfrm>
              <a:off x="153146" y="2100501"/>
              <a:ext cx="2775546"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Gill Sans"/>
                <a:buNone/>
              </a:pPr>
              <a:r>
                <a:rPr lang="de-DE" sz="1800">
                  <a:solidFill>
                    <a:schemeClr val="dk1"/>
                  </a:solidFill>
                  <a:latin typeface="Gill Sans"/>
                  <a:ea typeface="Gill Sans"/>
                  <a:cs typeface="Gill Sans"/>
                  <a:sym typeface="Gill Sans"/>
                </a:rPr>
                <a:t>Usability test at THI and at home with our own cardboards and smartphones </a:t>
              </a:r>
              <a:endParaRPr sz="1800">
                <a:solidFill>
                  <a:schemeClr val="dk1"/>
                </a:solidFill>
                <a:latin typeface="Gill Sans"/>
                <a:ea typeface="Gill Sans"/>
                <a:cs typeface="Gill Sans"/>
                <a:sym typeface="Gill Sans"/>
              </a:endParaRPr>
            </a:p>
          </p:txBody>
        </p:sp>
        <p:sp>
          <p:nvSpPr>
            <p:cNvPr id="270" name="Google Shape;270;p10"/>
            <p:cNvSpPr/>
            <p:nvPr/>
          </p:nvSpPr>
          <p:spPr>
            <a:xfrm>
              <a:off x="4177689" y="503992"/>
              <a:ext cx="1248996" cy="124899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a:off x="3414414" y="2100501"/>
              <a:ext cx="2775546"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txBox="1"/>
            <p:nvPr/>
          </p:nvSpPr>
          <p:spPr>
            <a:xfrm>
              <a:off x="3414414" y="2100501"/>
              <a:ext cx="2775546"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Gill Sans"/>
                <a:buNone/>
              </a:pPr>
              <a:r>
                <a:rPr lang="de-DE" sz="1800">
                  <a:solidFill>
                    <a:schemeClr val="dk1"/>
                  </a:solidFill>
                  <a:latin typeface="Gill Sans"/>
                  <a:ea typeface="Gill Sans"/>
                  <a:cs typeface="Gill Sans"/>
                  <a:sym typeface="Gill Sans"/>
                </a:rPr>
                <a:t>Questionnaire and comments during the test</a:t>
              </a:r>
              <a:endParaRPr sz="1800">
                <a:solidFill>
                  <a:schemeClr val="dk1"/>
                </a:solidFill>
                <a:latin typeface="Gill Sans"/>
                <a:ea typeface="Gill Sans"/>
                <a:cs typeface="Gill Sans"/>
                <a:sym typeface="Gill Sans"/>
              </a:endParaRPr>
            </a:p>
          </p:txBody>
        </p:sp>
        <p:sp>
          <p:nvSpPr>
            <p:cNvPr id="273" name="Google Shape;273;p10"/>
            <p:cNvSpPr/>
            <p:nvPr/>
          </p:nvSpPr>
          <p:spPr>
            <a:xfrm>
              <a:off x="7438957" y="503992"/>
              <a:ext cx="1248996" cy="124899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6675681" y="2100501"/>
              <a:ext cx="2775546"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txBox="1"/>
            <p:nvPr/>
          </p:nvSpPr>
          <p:spPr>
            <a:xfrm>
              <a:off x="6675681" y="2100501"/>
              <a:ext cx="2775546"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Gill Sans"/>
                <a:buNone/>
              </a:pPr>
              <a:r>
                <a:rPr lang="de-DE" sz="1800">
                  <a:solidFill>
                    <a:schemeClr val="dk1"/>
                  </a:solidFill>
                  <a:latin typeface="Gill Sans"/>
                  <a:ea typeface="Gill Sans"/>
                  <a:cs typeface="Gill Sans"/>
                  <a:sym typeface="Gill Sans"/>
                </a:rPr>
                <a:t>In total 17 Usability tests</a:t>
              </a:r>
              <a:endParaRPr sz="1800">
                <a:solidFill>
                  <a:schemeClr val="dk1"/>
                </a:solidFill>
                <a:latin typeface="Gill Sans"/>
                <a:ea typeface="Gill Sans"/>
                <a:cs typeface="Gill Sans"/>
                <a:sym typeface="Gill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280" name="Shape 280"/>
        <p:cNvGrpSpPr/>
        <p:nvPr/>
      </p:nvGrpSpPr>
      <p:grpSpPr>
        <a:xfrm>
          <a:off x="0" y="0"/>
          <a:ext cx="0" cy="0"/>
          <a:chOff x="0" y="0"/>
          <a:chExt cx="0" cy="0"/>
        </a:xfrm>
      </p:grpSpPr>
      <p:sp>
        <p:nvSpPr>
          <p:cNvPr id="281" name="Google Shape;281;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de-DE"/>
              <a:t>USABILITY TEST - REPORT</a:t>
            </a:r>
            <a:endParaRPr/>
          </a:p>
        </p:txBody>
      </p:sp>
      <p:sp>
        <p:nvSpPr>
          <p:cNvPr id="282" name="Google Shape;282;p11"/>
          <p:cNvSpPr txBox="1"/>
          <p:nvPr>
            <p:ph idx="1" type="body"/>
          </p:nvPr>
        </p:nvSpPr>
        <p:spPr>
          <a:xfrm>
            <a:off x="1451579" y="2015732"/>
            <a:ext cx="9603275" cy="4037749"/>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1850"/>
              <a:buChar char="•"/>
            </a:pPr>
            <a:r>
              <a:rPr lang="de-DE" sz="1850"/>
              <a:t>94,1 % think the VR-App is enjoyable / very enjoyable, one Test-User was neutral.</a:t>
            </a:r>
            <a:endParaRPr/>
          </a:p>
          <a:p>
            <a:pPr indent="-228600" lvl="0" marL="228600" rtl="0" algn="l">
              <a:lnSpc>
                <a:spcPct val="110000"/>
              </a:lnSpc>
              <a:spcBef>
                <a:spcPts val="1000"/>
              </a:spcBef>
              <a:spcAft>
                <a:spcPts val="0"/>
              </a:spcAft>
              <a:buSzPts val="1850"/>
              <a:buChar char="•"/>
            </a:pPr>
            <a:r>
              <a:rPr lang="de-DE" sz="1850"/>
              <a:t>94,1 found it interesting /very interesting, only one Test-User found the App not interesting.</a:t>
            </a:r>
            <a:endParaRPr/>
          </a:p>
          <a:p>
            <a:pPr indent="-228600" lvl="0" marL="228600" rtl="0" algn="l">
              <a:lnSpc>
                <a:spcPct val="110000"/>
              </a:lnSpc>
              <a:spcBef>
                <a:spcPts val="1000"/>
              </a:spcBef>
              <a:spcAft>
                <a:spcPts val="0"/>
              </a:spcAft>
              <a:buSzPts val="1850"/>
              <a:buChar char="•"/>
            </a:pPr>
            <a:r>
              <a:rPr lang="de-DE" sz="1850"/>
              <a:t>10/17 Test-User think the App is fast and 7/17 were neutral. (neutral = good speed.)</a:t>
            </a:r>
            <a:endParaRPr/>
          </a:p>
          <a:p>
            <a:pPr indent="-228600" lvl="0" marL="228600" rtl="0" algn="l">
              <a:lnSpc>
                <a:spcPct val="110000"/>
              </a:lnSpc>
              <a:spcBef>
                <a:spcPts val="1000"/>
              </a:spcBef>
              <a:spcAft>
                <a:spcPts val="0"/>
              </a:spcAft>
              <a:buSzPts val="1850"/>
              <a:buChar char="•"/>
            </a:pPr>
            <a:r>
              <a:rPr lang="de-DE" sz="1850"/>
              <a:t>More than 80 % found the App as informative, whereas only one person thinks it is not informative.</a:t>
            </a:r>
            <a:endParaRPr/>
          </a:p>
          <a:p>
            <a:pPr indent="-228600" lvl="0" marL="228600" rtl="0" algn="l">
              <a:lnSpc>
                <a:spcPct val="110000"/>
              </a:lnSpc>
              <a:spcBef>
                <a:spcPts val="1000"/>
              </a:spcBef>
              <a:spcAft>
                <a:spcPts val="0"/>
              </a:spcAft>
              <a:buSzPts val="1850"/>
              <a:buChar char="•"/>
            </a:pPr>
            <a:r>
              <a:rPr lang="de-DE" sz="1850"/>
              <a:t>Over 70 % think the App is rather clear, whereas 29,4 % tend to think it is confusing.</a:t>
            </a:r>
            <a:endParaRPr/>
          </a:p>
          <a:p>
            <a:pPr indent="-228600" lvl="0" marL="228600" rtl="0" algn="l">
              <a:lnSpc>
                <a:spcPct val="110000"/>
              </a:lnSpc>
              <a:spcBef>
                <a:spcPts val="1000"/>
              </a:spcBef>
              <a:spcAft>
                <a:spcPts val="0"/>
              </a:spcAft>
              <a:buSzPts val="1850"/>
              <a:buChar char="•"/>
            </a:pPr>
            <a:r>
              <a:rPr lang="de-DE" sz="1850"/>
              <a:t>Everyone thinks the App is rather exciting.</a:t>
            </a:r>
            <a:endParaRPr/>
          </a:p>
          <a:p>
            <a:pPr indent="-228600" lvl="0" marL="228600" rtl="0" algn="l">
              <a:lnSpc>
                <a:spcPct val="110000"/>
              </a:lnSpc>
              <a:spcBef>
                <a:spcPts val="1000"/>
              </a:spcBef>
              <a:spcAft>
                <a:spcPts val="0"/>
              </a:spcAft>
              <a:buSzPts val="1850"/>
              <a:buChar char="•"/>
            </a:pPr>
            <a:r>
              <a:rPr lang="de-DE" sz="1850"/>
              <a:t>Over 70 % think the App is organized, whereas 5,9 % think it is rather cluttered.</a:t>
            </a:r>
            <a:endParaRPr/>
          </a:p>
          <a:p>
            <a:pPr indent="-228600" lvl="0" marL="228600" rtl="0" algn="l">
              <a:lnSpc>
                <a:spcPct val="110000"/>
              </a:lnSpc>
              <a:spcBef>
                <a:spcPts val="1000"/>
              </a:spcBef>
              <a:spcAft>
                <a:spcPts val="0"/>
              </a:spcAft>
              <a:buSzPts val="1850"/>
              <a:buChar char="•"/>
            </a:pPr>
            <a:r>
              <a:rPr lang="de-DE" sz="1850"/>
              <a:t>Almost 90 % think that the App is innovative, the rest is neutral.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2"/>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de-DE"/>
              <a:t>USABILITY TEST - REPORT</a:t>
            </a:r>
            <a:endParaRPr/>
          </a:p>
        </p:txBody>
      </p:sp>
      <p:sp>
        <p:nvSpPr>
          <p:cNvPr id="289" name="Google Shape;289;p12"/>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1850"/>
              <a:buChar char="•"/>
            </a:pPr>
            <a:r>
              <a:rPr lang="de-DE" sz="1850"/>
              <a:t>Vast majority found the app to be quite good and enjoyable</a:t>
            </a:r>
            <a:endParaRPr sz="1850"/>
          </a:p>
          <a:p>
            <a:pPr indent="-228600" lvl="0" marL="228600" rtl="0" algn="l">
              <a:lnSpc>
                <a:spcPct val="110000"/>
              </a:lnSpc>
              <a:spcBef>
                <a:spcPts val="1000"/>
              </a:spcBef>
              <a:spcAft>
                <a:spcPts val="0"/>
              </a:spcAft>
              <a:buSzPts val="1850"/>
              <a:buChar char="•"/>
            </a:pPr>
            <a:r>
              <a:rPr lang="de-DE" sz="1850"/>
              <a:t>They liked the university building of TH Nürnberg, the surrounding and the pictures</a:t>
            </a:r>
            <a:endParaRPr sz="1850"/>
          </a:p>
          <a:p>
            <a:pPr indent="-228600" lvl="0" marL="228600" rtl="0" algn="l">
              <a:lnSpc>
                <a:spcPct val="110000"/>
              </a:lnSpc>
              <a:spcBef>
                <a:spcPts val="1000"/>
              </a:spcBef>
              <a:spcAft>
                <a:spcPts val="0"/>
              </a:spcAft>
              <a:buSzPts val="1850"/>
              <a:buChar char="•"/>
            </a:pPr>
            <a:r>
              <a:rPr lang="de-DE" sz="1850"/>
              <a:t>Users found the App realistic</a:t>
            </a:r>
            <a:endParaRPr sz="1850"/>
          </a:p>
          <a:p>
            <a:pPr indent="-228600" lvl="0" marL="228600" rtl="0" algn="l">
              <a:lnSpc>
                <a:spcPct val="110000"/>
              </a:lnSpc>
              <a:spcBef>
                <a:spcPts val="1000"/>
              </a:spcBef>
              <a:spcAft>
                <a:spcPts val="0"/>
              </a:spcAft>
              <a:buSzPts val="1850"/>
              <a:buChar char="•"/>
            </a:pPr>
            <a:r>
              <a:rPr lang="de-DE" sz="1850"/>
              <a:t>… „super interesting and fascinating“</a:t>
            </a:r>
            <a:endParaRPr/>
          </a:p>
          <a:p>
            <a:pPr indent="-228600" lvl="0" marL="228600" rtl="0" algn="l">
              <a:lnSpc>
                <a:spcPct val="110000"/>
              </a:lnSpc>
              <a:spcBef>
                <a:spcPts val="1000"/>
              </a:spcBef>
              <a:spcAft>
                <a:spcPts val="0"/>
              </a:spcAft>
              <a:buSzPts val="1850"/>
              <a:buChar char="•"/>
            </a:pPr>
            <a:r>
              <a:rPr lang="de-DE" sz="1850"/>
              <a:t>Some users got VR-sick</a:t>
            </a:r>
            <a:endParaRPr/>
          </a:p>
          <a:p>
            <a:pPr indent="-111125" lvl="0" marL="228600" rtl="0" algn="l">
              <a:lnSpc>
                <a:spcPct val="110000"/>
              </a:lnSpc>
              <a:spcBef>
                <a:spcPts val="1000"/>
              </a:spcBef>
              <a:spcAft>
                <a:spcPts val="0"/>
              </a:spcAft>
              <a:buSzPts val="1850"/>
              <a:buNone/>
            </a:pPr>
            <a:r>
              <a:t/>
            </a:r>
            <a:endParaRPr sz="1850"/>
          </a:p>
          <a:p>
            <a:pPr indent="-111125" lvl="0" marL="228600" rtl="0" algn="l">
              <a:lnSpc>
                <a:spcPct val="110000"/>
              </a:lnSpc>
              <a:spcBef>
                <a:spcPts val="1000"/>
              </a:spcBef>
              <a:spcAft>
                <a:spcPts val="0"/>
              </a:spcAft>
              <a:buSzPts val="1850"/>
              <a:buNone/>
            </a:pPr>
            <a:r>
              <a:t/>
            </a:r>
            <a:endParaRPr sz="1850"/>
          </a:p>
        </p:txBody>
      </p:sp>
      <p:sp>
        <p:nvSpPr>
          <p:cNvPr id="290" name="Google Shape;290;p12"/>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1850"/>
              <a:buChar char="•"/>
            </a:pPr>
            <a:r>
              <a:rPr lang="de-DE" sz="1850"/>
              <a:t>Some users found it hard to understand how to gaze the points and switch to the next picture</a:t>
            </a:r>
            <a:endParaRPr sz="1850"/>
          </a:p>
          <a:p>
            <a:pPr indent="-228600" lvl="0" marL="228600" rtl="0" algn="l">
              <a:lnSpc>
                <a:spcPct val="110000"/>
              </a:lnSpc>
              <a:spcBef>
                <a:spcPts val="1000"/>
              </a:spcBef>
              <a:spcAft>
                <a:spcPts val="0"/>
              </a:spcAft>
              <a:buSzPts val="1850"/>
              <a:buChar char="•"/>
            </a:pPr>
            <a:r>
              <a:rPr lang="de-DE" sz="1850"/>
              <a:t>Sometimes the pictures got unsharp or pixely</a:t>
            </a:r>
            <a:endParaRPr sz="1850"/>
          </a:p>
          <a:p>
            <a:pPr indent="-228600" lvl="0" marL="228600" rtl="0" algn="l">
              <a:lnSpc>
                <a:spcPct val="110000"/>
              </a:lnSpc>
              <a:spcBef>
                <a:spcPts val="1000"/>
              </a:spcBef>
              <a:spcAft>
                <a:spcPts val="0"/>
              </a:spcAft>
              <a:buSzPts val="1850"/>
              <a:buChar char="•"/>
            </a:pPr>
            <a:r>
              <a:rPr lang="de-DE" sz="1850"/>
              <a:t>Some users would like to have background music</a:t>
            </a:r>
            <a:endParaRPr sz="1850"/>
          </a:p>
          <a:p>
            <a:pPr indent="-228600" lvl="0" marL="228600" rtl="0" algn="l">
              <a:lnSpc>
                <a:spcPct val="110000"/>
              </a:lnSpc>
              <a:spcBef>
                <a:spcPts val="1000"/>
              </a:spcBef>
              <a:spcAft>
                <a:spcPts val="0"/>
              </a:spcAft>
              <a:buSzPts val="1850"/>
              <a:buChar char="•"/>
            </a:pPr>
            <a:r>
              <a:rPr lang="de-DE" sz="1850"/>
              <a:t>Some users did miss instructions for gazing or an introduction at the beginning</a:t>
            </a:r>
            <a:endParaRPr sz="18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295" name="Shape 295"/>
        <p:cNvGrpSpPr/>
        <p:nvPr/>
      </p:nvGrpSpPr>
      <p:grpSpPr>
        <a:xfrm>
          <a:off x="0" y="0"/>
          <a:ext cx="0" cy="0"/>
          <a:chOff x="0" y="0"/>
          <a:chExt cx="0" cy="0"/>
        </a:xfrm>
      </p:grpSpPr>
      <p:sp>
        <p:nvSpPr>
          <p:cNvPr id="296" name="Google Shape;296;p1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13"/>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98" name="Google Shape;298;p1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299" name="Google Shape;299;p13"/>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300" name="Google Shape;300;p13"/>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1" name="Google Shape;301;p1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Gill Sans"/>
              <a:ea typeface="Gill Sans"/>
              <a:cs typeface="Gill Sans"/>
              <a:sym typeface="Gill Sans"/>
            </a:endParaRPr>
          </a:p>
        </p:txBody>
      </p:sp>
      <p:sp>
        <p:nvSpPr>
          <p:cNvPr id="302" name="Google Shape;302;p13"/>
          <p:cNvSpPr/>
          <p:nvPr/>
        </p:nvSpPr>
        <p:spPr>
          <a:xfrm>
            <a:off x="684256" y="481108"/>
            <a:ext cx="7508096" cy="5150164"/>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3" name="Google Shape;303;p13"/>
          <p:cNvSpPr/>
          <p:nvPr/>
        </p:nvSpPr>
        <p:spPr>
          <a:xfrm>
            <a:off x="849284" y="646746"/>
            <a:ext cx="7178040" cy="4818888"/>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4" name="Google Shape;304;p13"/>
          <p:cNvSpPr/>
          <p:nvPr/>
        </p:nvSpPr>
        <p:spPr>
          <a:xfrm>
            <a:off x="1169324" y="966786"/>
            <a:ext cx="6537960" cy="4178808"/>
          </a:xfrm>
          <a:prstGeom prst="rect">
            <a:avLst/>
          </a:prstGeom>
          <a:solidFill>
            <a:srgbClr val="FFFFFE"/>
          </a:solidFill>
          <a:ln cap="flat" cmpd="sng" w="9525">
            <a:solidFill>
              <a:srgbClr val="DFDB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5" name="Google Shape;305;p13"/>
          <p:cNvSpPr txBox="1"/>
          <p:nvPr>
            <p:ph type="title"/>
          </p:nvPr>
        </p:nvSpPr>
        <p:spPr>
          <a:xfrm>
            <a:off x="1380039" y="1155806"/>
            <a:ext cx="6116531" cy="3800769"/>
          </a:xfrm>
          <a:prstGeom prst="rect">
            <a:avLst/>
          </a:prstGeom>
          <a:noFill/>
          <a:ln>
            <a:noFill/>
          </a:ln>
        </p:spPr>
        <p:txBody>
          <a:bodyPr anchorCtr="0" anchor="ctr" bIns="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Gill Sans"/>
              <a:buNone/>
            </a:pPr>
            <a:r>
              <a:rPr lang="de-DE" sz="3800">
                <a:solidFill>
                  <a:srgbClr val="000000"/>
                </a:solidFill>
              </a:rPr>
              <a:t>AND NOW ENJOY THE CORONA EXHIBIT </a:t>
            </a:r>
            <a:br>
              <a:rPr lang="de-DE" sz="3800">
                <a:solidFill>
                  <a:srgbClr val="000000"/>
                </a:solidFill>
              </a:rPr>
            </a:br>
            <a:r>
              <a:rPr lang="de-DE" sz="3800">
                <a:solidFill>
                  <a:srgbClr val="000000"/>
                </a:solidFill>
              </a:rPr>
              <a:t>(2. PROTOTYPE)</a:t>
            </a:r>
            <a:endParaRPr sz="2600"/>
          </a:p>
        </p:txBody>
      </p:sp>
      <p:cxnSp>
        <p:nvCxnSpPr>
          <p:cNvPr id="306" name="Google Shape;306;p13"/>
          <p:cNvCxnSpPr/>
          <p:nvPr/>
        </p:nvCxnSpPr>
        <p:spPr>
          <a:xfrm>
            <a:off x="8680960" y="3056721"/>
            <a:ext cx="2844424" cy="0"/>
          </a:xfrm>
          <a:prstGeom prst="straightConnector1">
            <a:avLst/>
          </a:prstGeom>
          <a:noFill/>
          <a:ln cap="flat" cmpd="sng" w="31750">
            <a:solidFill>
              <a:schemeClr val="accent1"/>
            </a:solidFill>
            <a:prstDash val="solid"/>
            <a:round/>
            <a:headEnd len="sm" w="sm" type="none"/>
            <a:tailEnd len="sm" w="sm" type="none"/>
          </a:ln>
        </p:spPr>
      </p:cxnSp>
      <p:cxnSp>
        <p:nvCxnSpPr>
          <p:cNvPr id="307" name="Google Shape;307;p1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pic>
        <p:nvPicPr>
          <p:cNvPr id="308" name="Google Shape;308;p13"/>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sp>
        <p:nvSpPr>
          <p:cNvPr id="309" name="Google Shape;309;p13"/>
          <p:cNvSpPr txBox="1"/>
          <p:nvPr/>
        </p:nvSpPr>
        <p:spPr>
          <a:xfrm>
            <a:off x="8603163" y="26165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200" u="sng">
                <a:solidFill>
                  <a:srgbClr val="B71B42"/>
                </a:solidFill>
                <a:hlinkClick r:id="rId4">
                  <a:extLst>
                    <a:ext uri="{A12FA001-AC4F-418D-AE19-62706E023703}">
                      <ahyp:hlinkClr val="tx"/>
                    </a:ext>
                  </a:extLst>
                </a:hlinkClick>
              </a:rPr>
              <a:t>https://preview.npi.re/shila-prototype/dev/</a:t>
            </a:r>
            <a:endParaRPr sz="1200">
              <a:solidFill>
                <a:srgbClr val="B71B4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de-DE"/>
              <a:t>LESSONS LEARNED</a:t>
            </a:r>
            <a:endParaRPr/>
          </a:p>
        </p:txBody>
      </p:sp>
      <p:sp>
        <p:nvSpPr>
          <p:cNvPr id="315" name="Google Shape;315;p14"/>
          <p:cNvSpPr txBox="1"/>
          <p:nvPr>
            <p:ph idx="1" type="body"/>
          </p:nvPr>
        </p:nvSpPr>
        <p:spPr>
          <a:xfrm>
            <a:off x="1451575" y="2002500"/>
            <a:ext cx="10404900" cy="4706700"/>
          </a:xfrm>
          <a:prstGeom prst="rect">
            <a:avLst/>
          </a:prstGeom>
          <a:noFill/>
          <a:ln>
            <a:noFill/>
          </a:ln>
        </p:spPr>
        <p:txBody>
          <a:bodyPr anchorCtr="0" anchor="t" bIns="45700" lIns="91425" spcFirstLastPara="1" rIns="91425" wrap="square" tIns="45700">
            <a:normAutofit/>
          </a:bodyPr>
          <a:lstStyle/>
          <a:p>
            <a:pPr indent="-222250" lvl="0" marL="228600" rtl="0" algn="l">
              <a:lnSpc>
                <a:spcPct val="150000"/>
              </a:lnSpc>
              <a:spcBef>
                <a:spcPts val="0"/>
              </a:spcBef>
              <a:spcAft>
                <a:spcPts val="0"/>
              </a:spcAft>
              <a:buSzPts val="1900"/>
              <a:buChar char="•"/>
            </a:pPr>
            <a:r>
              <a:rPr lang="de-DE" sz="1900"/>
              <a:t>Time-Management is really important: you always need more time for problem solving, planning, changing!</a:t>
            </a:r>
            <a:endParaRPr sz="1900"/>
          </a:p>
          <a:p>
            <a:pPr indent="-222250" lvl="0" marL="228600" rtl="0" algn="l">
              <a:lnSpc>
                <a:spcPct val="150000"/>
              </a:lnSpc>
              <a:spcBef>
                <a:spcPts val="1000"/>
              </a:spcBef>
              <a:spcAft>
                <a:spcPts val="0"/>
              </a:spcAft>
              <a:buSzPts val="1900"/>
              <a:buChar char="•"/>
            </a:pPr>
            <a:r>
              <a:rPr lang="de-DE" sz="1900"/>
              <a:t>Users do not always understand everything we implement in the VR-App</a:t>
            </a:r>
            <a:endParaRPr sz="1900"/>
          </a:p>
          <a:p>
            <a:pPr indent="-222250" lvl="0" marL="228600" rtl="0" algn="l">
              <a:lnSpc>
                <a:spcPct val="150000"/>
              </a:lnSpc>
              <a:spcBef>
                <a:spcPts val="500"/>
              </a:spcBef>
              <a:spcAft>
                <a:spcPts val="0"/>
              </a:spcAft>
              <a:buSzPts val="1700"/>
              <a:buChar char="•"/>
            </a:pPr>
            <a:r>
              <a:rPr lang="de-DE" sz="1900"/>
              <a:t>Usability Tests are so important in order to improve our App</a:t>
            </a:r>
            <a:endParaRPr sz="1900"/>
          </a:p>
          <a:p>
            <a:pPr indent="-222250" lvl="0" marL="228600" rtl="0" algn="l">
              <a:lnSpc>
                <a:spcPct val="150000"/>
              </a:lnSpc>
              <a:spcBef>
                <a:spcPts val="0"/>
              </a:spcBef>
              <a:spcAft>
                <a:spcPts val="0"/>
              </a:spcAft>
              <a:buSzPts val="1700"/>
              <a:buChar char="•"/>
            </a:pPr>
            <a:r>
              <a:rPr lang="de-DE" sz="1900"/>
              <a:t>Communication and Team-Work is important</a:t>
            </a:r>
            <a:endParaRPr sz="1900"/>
          </a:p>
          <a:p>
            <a:pPr indent="-222250" lvl="0" marL="228600" rtl="0" algn="l">
              <a:lnSpc>
                <a:spcPct val="150000"/>
              </a:lnSpc>
              <a:spcBef>
                <a:spcPts val="0"/>
              </a:spcBef>
              <a:spcAft>
                <a:spcPts val="0"/>
              </a:spcAft>
              <a:buSzPts val="1700"/>
              <a:buChar char="•"/>
            </a:pPr>
            <a:r>
              <a:rPr lang="de-DE" sz="1900"/>
              <a:t>GitHub is not that easy (we had problems)</a:t>
            </a:r>
            <a:endParaRPr sz="1900"/>
          </a:p>
          <a:p>
            <a:pPr indent="-222250" lvl="0" marL="228600" rtl="0" algn="l">
              <a:lnSpc>
                <a:spcPct val="150000"/>
              </a:lnSpc>
              <a:spcBef>
                <a:spcPts val="0"/>
              </a:spcBef>
              <a:spcAft>
                <a:spcPts val="0"/>
              </a:spcAft>
              <a:buSzPts val="1700"/>
              <a:buChar char="•"/>
            </a:pPr>
            <a:r>
              <a:rPr lang="de-DE" sz="1900"/>
              <a:t>Nothing can stop you from exploring things!</a:t>
            </a:r>
            <a:endParaRPr sz="1900"/>
          </a:p>
          <a:p>
            <a:pPr indent="-222250" lvl="0" marL="228600" rtl="0" algn="l">
              <a:lnSpc>
                <a:spcPct val="150000"/>
              </a:lnSpc>
              <a:spcBef>
                <a:spcPts val="0"/>
              </a:spcBef>
              <a:spcAft>
                <a:spcPts val="0"/>
              </a:spcAft>
              <a:buSzPts val="1700"/>
              <a:buChar char="•"/>
            </a:pPr>
            <a:r>
              <a:rPr lang="de-DE" sz="1900"/>
              <a:t>Nothing can replace real exhibitions and real &amp; social interaction in exhibitions/cultural activities!</a:t>
            </a:r>
            <a:endParaRPr sz="1900"/>
          </a:p>
          <a:p>
            <a:pPr indent="-222250" lvl="0" marL="228600" rtl="0" algn="l">
              <a:lnSpc>
                <a:spcPct val="150000"/>
              </a:lnSpc>
              <a:spcBef>
                <a:spcPts val="0"/>
              </a:spcBef>
              <a:spcAft>
                <a:spcPts val="0"/>
              </a:spcAft>
              <a:buSzPts val="1700"/>
              <a:buChar char="•"/>
            </a:pPr>
            <a:r>
              <a:rPr lang="de-DE" sz="1900"/>
              <a:t>Handle Lighting was a real problem!</a:t>
            </a:r>
            <a:endParaRPr sz="1900"/>
          </a:p>
          <a:p>
            <a:pPr indent="-101600" lvl="0" marL="228600" rtl="0" algn="l">
              <a:lnSpc>
                <a:spcPct val="150000"/>
              </a:lnSpc>
              <a:spcBef>
                <a:spcPts val="1000"/>
              </a:spcBef>
              <a:spcAft>
                <a:spcPts val="0"/>
              </a:spcAft>
              <a:buSzPts val="2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319" name="Shape 319"/>
        <p:cNvGrpSpPr/>
        <p:nvPr/>
      </p:nvGrpSpPr>
      <p:grpSpPr>
        <a:xfrm>
          <a:off x="0" y="0"/>
          <a:ext cx="0" cy="0"/>
          <a:chOff x="0" y="0"/>
          <a:chExt cx="0" cy="0"/>
        </a:xfrm>
      </p:grpSpPr>
      <p:sp>
        <p:nvSpPr>
          <p:cNvPr id="320" name="Google Shape;320;p1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 name="Google Shape;321;p15"/>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22" name="Google Shape;322;p1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323" name="Google Shape;323;p15"/>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324" name="Google Shape;324;p15"/>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5" name="Google Shape;325;p1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6" name="Google Shape;326;p15"/>
          <p:cNvSpPr txBox="1"/>
          <p:nvPr>
            <p:ph type="title"/>
          </p:nvPr>
        </p:nvSpPr>
        <p:spPr>
          <a:xfrm>
            <a:off x="1452616" y="962902"/>
            <a:ext cx="4176384" cy="2380828"/>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Gill Sans"/>
              <a:buNone/>
            </a:pPr>
            <a:r>
              <a:rPr lang="de-DE" sz="4800"/>
              <a:t>THANK YOU!</a:t>
            </a:r>
            <a:endParaRPr/>
          </a:p>
        </p:txBody>
      </p:sp>
      <p:cxnSp>
        <p:nvCxnSpPr>
          <p:cNvPr id="327" name="Google Shape;327;p15"/>
          <p:cNvCxnSpPr/>
          <p:nvPr/>
        </p:nvCxnSpPr>
        <p:spPr>
          <a:xfrm>
            <a:off x="1452617" y="3528543"/>
            <a:ext cx="4171479" cy="0"/>
          </a:xfrm>
          <a:prstGeom prst="straightConnector1">
            <a:avLst/>
          </a:prstGeom>
          <a:noFill/>
          <a:ln cap="flat" cmpd="sng" w="31750">
            <a:solidFill>
              <a:schemeClr val="accent1"/>
            </a:solidFill>
            <a:prstDash val="solid"/>
            <a:round/>
            <a:headEnd len="sm" w="sm" type="none"/>
            <a:tailEnd len="sm" w="sm" type="none"/>
          </a:ln>
        </p:spPr>
      </p:cxnSp>
      <p:pic>
        <p:nvPicPr>
          <p:cNvPr descr="Smiling Face with No Fill" id="328" name="Google Shape;328;p15"/>
          <p:cNvPicPr preferRelativeResize="0"/>
          <p:nvPr/>
        </p:nvPicPr>
        <p:blipFill rotWithShape="1">
          <a:blip r:embed="rId4">
            <a:alphaModFix/>
          </a:blip>
          <a:srcRect b="0" l="0" r="0" t="0"/>
          <a:stretch/>
        </p:blipFill>
        <p:spPr>
          <a:xfrm>
            <a:off x="6736316" y="989777"/>
            <a:ext cx="3923579" cy="3923579"/>
          </a:xfrm>
          <a:prstGeom prst="rect">
            <a:avLst/>
          </a:prstGeom>
          <a:noFill/>
          <a:ln>
            <a:noFill/>
          </a:ln>
        </p:spPr>
      </p:pic>
      <p:pic>
        <p:nvPicPr>
          <p:cNvPr id="329" name="Google Shape;329;p15"/>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30" name="Google Shape;330;p1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de-DE"/>
              <a:t>AGENDA</a:t>
            </a:r>
            <a:endParaRPr/>
          </a:p>
        </p:txBody>
      </p:sp>
      <p:sp>
        <p:nvSpPr>
          <p:cNvPr id="112" name="Google Shape;112;p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457200" lvl="0" marL="457200" rtl="0" algn="l">
              <a:lnSpc>
                <a:spcPct val="120000"/>
              </a:lnSpc>
              <a:spcBef>
                <a:spcPts val="0"/>
              </a:spcBef>
              <a:spcAft>
                <a:spcPts val="0"/>
              </a:spcAft>
              <a:buSzPts val="2000"/>
              <a:buFont typeface="Gill Sans"/>
              <a:buAutoNum type="arabicPeriod"/>
            </a:pPr>
            <a:r>
              <a:rPr lang="de-DE"/>
              <a:t>Ideation -  Idea, Motivation</a:t>
            </a:r>
            <a:endParaRPr/>
          </a:p>
          <a:p>
            <a:pPr indent="-457200" lvl="0" marL="457200" rtl="0" algn="l">
              <a:lnSpc>
                <a:spcPct val="120000"/>
              </a:lnSpc>
              <a:spcBef>
                <a:spcPts val="1000"/>
              </a:spcBef>
              <a:spcAft>
                <a:spcPts val="0"/>
              </a:spcAft>
              <a:buSzPts val="2000"/>
              <a:buFont typeface="Gill Sans"/>
              <a:buAutoNum type="arabicPeriod"/>
            </a:pPr>
            <a:r>
              <a:rPr lang="de-DE"/>
              <a:t>Project scope -  Personas, User Stories, Story Board</a:t>
            </a:r>
            <a:endParaRPr/>
          </a:p>
          <a:p>
            <a:pPr indent="-457200" lvl="0" marL="457200" rtl="0" algn="l">
              <a:lnSpc>
                <a:spcPct val="120000"/>
              </a:lnSpc>
              <a:spcBef>
                <a:spcPts val="1000"/>
              </a:spcBef>
              <a:spcAft>
                <a:spcPts val="0"/>
              </a:spcAft>
              <a:buSzPts val="2000"/>
              <a:buFont typeface="Gill Sans"/>
              <a:buAutoNum type="arabicPeriod"/>
            </a:pPr>
            <a:r>
              <a:rPr lang="de-DE"/>
              <a:t>Implementation</a:t>
            </a:r>
            <a:endParaRPr/>
          </a:p>
          <a:p>
            <a:pPr indent="-457200" lvl="0" marL="457200" rtl="0" algn="l">
              <a:lnSpc>
                <a:spcPct val="120000"/>
              </a:lnSpc>
              <a:spcBef>
                <a:spcPts val="1000"/>
              </a:spcBef>
              <a:spcAft>
                <a:spcPts val="0"/>
              </a:spcAft>
              <a:buSzPts val="2000"/>
              <a:buFont typeface="Gill Sans"/>
              <a:buAutoNum type="arabicPeriod"/>
            </a:pPr>
            <a:r>
              <a:rPr lang="de-DE"/>
              <a:t>Usability test</a:t>
            </a:r>
            <a:endParaRPr/>
          </a:p>
          <a:p>
            <a:pPr indent="-444500" lvl="0" marL="457200" rtl="0" algn="l">
              <a:lnSpc>
                <a:spcPct val="120000"/>
              </a:lnSpc>
              <a:spcBef>
                <a:spcPts val="1000"/>
              </a:spcBef>
              <a:spcAft>
                <a:spcPts val="0"/>
              </a:spcAft>
              <a:buSzPts val="1800"/>
              <a:buAutoNum type="arabicPeriod"/>
            </a:pPr>
            <a:r>
              <a:rPr lang="de-DE"/>
              <a:t>Prototype</a:t>
            </a:r>
            <a:endParaRPr/>
          </a:p>
          <a:p>
            <a:pPr indent="-457200" lvl="0" marL="457200" rtl="0" algn="l">
              <a:lnSpc>
                <a:spcPct val="120000"/>
              </a:lnSpc>
              <a:spcBef>
                <a:spcPts val="1000"/>
              </a:spcBef>
              <a:spcAft>
                <a:spcPts val="0"/>
              </a:spcAft>
              <a:buSzPts val="2000"/>
              <a:buFont typeface="Gill Sans"/>
              <a:buAutoNum type="arabicPeriod"/>
            </a:pPr>
            <a:r>
              <a:rPr lang="de-DE"/>
              <a:t>Lessons learned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de-DE"/>
              <a:t>IDEATION</a:t>
            </a:r>
            <a:endParaRPr/>
          </a:p>
        </p:txBody>
      </p:sp>
      <p:sp>
        <p:nvSpPr>
          <p:cNvPr id="119" name="Google Shape;119;p3"/>
          <p:cNvSpPr txBox="1"/>
          <p:nvPr>
            <p:ph idx="1" type="body"/>
          </p:nvPr>
        </p:nvSpPr>
        <p:spPr>
          <a:xfrm>
            <a:off x="1451579" y="2015732"/>
            <a:ext cx="9603275" cy="403774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de-DE"/>
              <a:t>Idea:</a:t>
            </a:r>
            <a:endParaRPr/>
          </a:p>
          <a:p>
            <a:pPr indent="-228600" lvl="0" marL="228600" rtl="0" algn="l">
              <a:lnSpc>
                <a:spcPct val="120000"/>
              </a:lnSpc>
              <a:spcBef>
                <a:spcPts val="1000"/>
              </a:spcBef>
              <a:spcAft>
                <a:spcPts val="0"/>
              </a:spcAft>
              <a:buSzPts val="2000"/>
              <a:buChar char="•"/>
            </a:pPr>
            <a:r>
              <a:rPr lang="de-DE"/>
              <a:t>To create a virtual tour through an exhibition</a:t>
            </a:r>
            <a:endParaRPr/>
          </a:p>
          <a:p>
            <a:pPr indent="-228600" lvl="0" marL="228600" rtl="0" algn="l">
              <a:lnSpc>
                <a:spcPct val="120000"/>
              </a:lnSpc>
              <a:spcBef>
                <a:spcPts val="1000"/>
              </a:spcBef>
              <a:spcAft>
                <a:spcPts val="0"/>
              </a:spcAft>
              <a:buSzPts val="2000"/>
              <a:buChar char="•"/>
            </a:pPr>
            <a:r>
              <a:rPr lang="de-DE"/>
              <a:t>The possibility to interact with an art piece in Virtual Reality</a:t>
            </a:r>
            <a:endParaRPr/>
          </a:p>
          <a:p>
            <a:pPr indent="-228600" lvl="0" marL="228600" rtl="0" algn="l">
              <a:lnSpc>
                <a:spcPct val="120000"/>
              </a:lnSpc>
              <a:spcBef>
                <a:spcPts val="1000"/>
              </a:spcBef>
              <a:spcAft>
                <a:spcPts val="0"/>
              </a:spcAft>
              <a:buSzPts val="2000"/>
              <a:buChar char="•"/>
            </a:pPr>
            <a:r>
              <a:rPr lang="de-DE"/>
              <a:t>Sit at home and have a VR tour through an exhibition and even seeing further information about the artworks</a:t>
            </a:r>
            <a:endParaRPr/>
          </a:p>
          <a:p>
            <a:pPr indent="-228600" lvl="0" marL="228600" rtl="0" algn="l">
              <a:lnSpc>
                <a:spcPct val="120000"/>
              </a:lnSpc>
              <a:spcBef>
                <a:spcPts val="1000"/>
              </a:spcBef>
              <a:spcAft>
                <a:spcPts val="0"/>
              </a:spcAft>
              <a:buSzPts val="2000"/>
              <a:buChar char="•"/>
            </a:pPr>
            <a:r>
              <a:rPr lang="de-DE"/>
              <a:t>Some buttons to click and get extra auditive or visual information (e.g. background story)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de-DE"/>
              <a:t>IDEATION</a:t>
            </a:r>
            <a:endParaRPr/>
          </a:p>
        </p:txBody>
      </p:sp>
      <p:sp>
        <p:nvSpPr>
          <p:cNvPr id="126" name="Google Shape;126;p4"/>
          <p:cNvSpPr txBox="1"/>
          <p:nvPr>
            <p:ph idx="1" type="body"/>
          </p:nvPr>
        </p:nvSpPr>
        <p:spPr>
          <a:xfrm>
            <a:off x="1451579" y="2015732"/>
            <a:ext cx="9603275" cy="403774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de-DE"/>
              <a:t>Motivation:</a:t>
            </a:r>
            <a:endParaRPr/>
          </a:p>
          <a:p>
            <a:pPr indent="-228600" lvl="0" marL="228600" rtl="0" algn="l">
              <a:lnSpc>
                <a:spcPct val="120000"/>
              </a:lnSpc>
              <a:spcBef>
                <a:spcPts val="1000"/>
              </a:spcBef>
              <a:spcAft>
                <a:spcPts val="0"/>
              </a:spcAft>
              <a:buSzPts val="2000"/>
              <a:buChar char="•"/>
            </a:pPr>
            <a:r>
              <a:rPr lang="de-DE"/>
              <a:t>during the pandemic were forced to stay at home and cultural activities became a rare event</a:t>
            </a:r>
            <a:endParaRPr/>
          </a:p>
          <a:p>
            <a:pPr indent="-228600" lvl="0" marL="228600" rtl="0" algn="l">
              <a:lnSpc>
                <a:spcPct val="120000"/>
              </a:lnSpc>
              <a:spcBef>
                <a:spcPts val="1000"/>
              </a:spcBef>
              <a:spcAft>
                <a:spcPts val="0"/>
              </a:spcAft>
              <a:buSzPts val="2000"/>
              <a:buChar char="•"/>
            </a:pPr>
            <a:r>
              <a:rPr lang="de-DE"/>
              <a:t>this Application could help museums or other institutions to stay active and this could be an alternative for spreading their art.</a:t>
            </a:r>
            <a:endParaRPr/>
          </a:p>
          <a:p>
            <a:pPr indent="-228600" lvl="0" marL="228600" rtl="0" algn="l">
              <a:lnSpc>
                <a:spcPct val="120000"/>
              </a:lnSpc>
              <a:spcBef>
                <a:spcPts val="1000"/>
              </a:spcBef>
              <a:spcAft>
                <a:spcPts val="0"/>
              </a:spcAft>
              <a:buSzPts val="2000"/>
              <a:buChar char="•"/>
            </a:pPr>
            <a:r>
              <a:rPr lang="de-DE"/>
              <a:t>It´s a great opportunity for the customers to interact with the exhibition and to be not totally excluded from great cultural activities.</a:t>
            </a:r>
            <a:endParaRPr/>
          </a:p>
          <a:p>
            <a:pPr indent="-101600" lvl="0" marL="228600" rtl="0" algn="l">
              <a:lnSpc>
                <a:spcPct val="120000"/>
              </a:lnSpc>
              <a:spcBef>
                <a:spcPts val="1000"/>
              </a:spcBef>
              <a:spcAft>
                <a:spcPts val="0"/>
              </a:spcAft>
              <a:buSzPts val="2000"/>
              <a:buNone/>
            </a:pPr>
            <a:r>
              <a:t/>
            </a:r>
            <a:endParaRPr/>
          </a:p>
        </p:txBody>
      </p:sp>
      <p:sp>
        <p:nvSpPr>
          <p:cNvPr id="127" name="Google Shape;127;p4"/>
          <p:cNvSpPr txBox="1"/>
          <p:nvPr/>
        </p:nvSpPr>
        <p:spPr>
          <a:xfrm>
            <a:off x="3108960" y="548640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131" name="Shape 131"/>
        <p:cNvGrpSpPr/>
        <p:nvPr/>
      </p:nvGrpSpPr>
      <p:grpSpPr>
        <a:xfrm>
          <a:off x="0" y="0"/>
          <a:ext cx="0" cy="0"/>
          <a:chOff x="0" y="0"/>
          <a:chExt cx="0" cy="0"/>
        </a:xfrm>
      </p:grpSpPr>
      <p:sp>
        <p:nvSpPr>
          <p:cNvPr id="132" name="Google Shape;132;p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5"/>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34" name="Google Shape;134;p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35" name="Google Shape;135;p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136" name="Google Shape;136;p5"/>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37" name="Google Shape;137;p5"/>
          <p:cNvCxnSpPr/>
          <p:nvPr/>
        </p:nvCxnSpPr>
        <p:spPr>
          <a:xfrm>
            <a:off x="1453896" y="1847088"/>
            <a:ext cx="4177373" cy="0"/>
          </a:xfrm>
          <a:prstGeom prst="straightConnector1">
            <a:avLst/>
          </a:prstGeom>
          <a:noFill/>
          <a:ln cap="flat" cmpd="sng" w="31750">
            <a:solidFill>
              <a:schemeClr val="accent1"/>
            </a:solidFill>
            <a:prstDash val="solid"/>
            <a:round/>
            <a:headEnd len="sm" w="sm" type="none"/>
            <a:tailEnd len="sm" w="sm" type="none"/>
          </a:ln>
        </p:spPr>
      </p:cxnSp>
      <p:sp>
        <p:nvSpPr>
          <p:cNvPr id="138" name="Google Shape;138;p5"/>
          <p:cNvSpPr txBox="1"/>
          <p:nvPr>
            <p:ph type="title"/>
          </p:nvPr>
        </p:nvSpPr>
        <p:spPr>
          <a:xfrm>
            <a:off x="1451580" y="804520"/>
            <a:ext cx="41766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de-DE"/>
              <a:t>PERSONAS</a:t>
            </a:r>
            <a:endParaRPr/>
          </a:p>
        </p:txBody>
      </p:sp>
      <p:sp>
        <p:nvSpPr>
          <p:cNvPr id="139" name="Google Shape;139;p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0" name="Google Shape;140;p5"/>
          <p:cNvSpPr txBox="1"/>
          <p:nvPr>
            <p:ph idx="1" type="body"/>
          </p:nvPr>
        </p:nvSpPr>
        <p:spPr>
          <a:xfrm>
            <a:off x="1451581" y="2015732"/>
            <a:ext cx="4172212"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None/>
            </a:pPr>
            <a:r>
              <a:rPr lang="de-DE"/>
              <a:t>HANS MEIER, 61</a:t>
            </a:r>
            <a:endParaRPr/>
          </a:p>
          <a:p>
            <a:pPr indent="-228600" lvl="0" marL="228600" rtl="0" algn="l">
              <a:lnSpc>
                <a:spcPct val="120000"/>
              </a:lnSpc>
              <a:spcBef>
                <a:spcPts val="1000"/>
              </a:spcBef>
              <a:spcAft>
                <a:spcPts val="0"/>
              </a:spcAft>
              <a:buSzPts val="2000"/>
              <a:buChar char="•"/>
            </a:pPr>
            <a:r>
              <a:rPr lang="de-DE"/>
              <a:t>is a lawyer</a:t>
            </a:r>
            <a:endParaRPr/>
          </a:p>
          <a:p>
            <a:pPr indent="-228600" lvl="0" marL="228600" rtl="0" algn="l">
              <a:lnSpc>
                <a:spcPct val="120000"/>
              </a:lnSpc>
              <a:spcBef>
                <a:spcPts val="1000"/>
              </a:spcBef>
              <a:spcAft>
                <a:spcPts val="0"/>
              </a:spcAft>
              <a:buSzPts val="2000"/>
              <a:buChar char="•"/>
            </a:pPr>
            <a:r>
              <a:rPr lang="de-DE"/>
              <a:t>is married and has 2 children</a:t>
            </a:r>
            <a:endParaRPr/>
          </a:p>
          <a:p>
            <a:pPr indent="-228600" lvl="0" marL="228600" rtl="0" algn="l">
              <a:lnSpc>
                <a:spcPct val="120000"/>
              </a:lnSpc>
              <a:spcBef>
                <a:spcPts val="1000"/>
              </a:spcBef>
              <a:spcAft>
                <a:spcPts val="0"/>
              </a:spcAft>
              <a:buSzPts val="2000"/>
              <a:buChar char="•"/>
            </a:pPr>
            <a:r>
              <a:rPr lang="de-DE"/>
              <a:t>is not technically affine</a:t>
            </a:r>
            <a:endParaRPr/>
          </a:p>
          <a:p>
            <a:pPr indent="-228600" lvl="0" marL="228600" rtl="0" algn="l">
              <a:lnSpc>
                <a:spcPct val="120000"/>
              </a:lnSpc>
              <a:spcBef>
                <a:spcPts val="1000"/>
              </a:spcBef>
              <a:spcAft>
                <a:spcPts val="0"/>
              </a:spcAft>
              <a:buSzPts val="2000"/>
              <a:buChar char="•"/>
            </a:pPr>
            <a:r>
              <a:rPr lang="de-DE"/>
              <a:t>has no experience with AR/VR</a:t>
            </a:r>
            <a:endParaRPr/>
          </a:p>
          <a:p>
            <a:pPr indent="-228600" lvl="0" marL="228600" rtl="0" algn="l">
              <a:lnSpc>
                <a:spcPct val="120000"/>
              </a:lnSpc>
              <a:spcBef>
                <a:spcPts val="1000"/>
              </a:spcBef>
              <a:spcAft>
                <a:spcPts val="0"/>
              </a:spcAft>
              <a:buSzPts val="2000"/>
              <a:buChar char="•"/>
            </a:pPr>
            <a:r>
              <a:rPr lang="de-DE"/>
              <a:t>likes art and goes often to art exhibitions</a:t>
            </a:r>
            <a:endParaRPr/>
          </a:p>
          <a:p>
            <a:pPr indent="-101600" lvl="0" marL="228600" rtl="0" algn="l">
              <a:lnSpc>
                <a:spcPct val="120000"/>
              </a:lnSpc>
              <a:spcBef>
                <a:spcPts val="1000"/>
              </a:spcBef>
              <a:spcAft>
                <a:spcPts val="0"/>
              </a:spcAft>
              <a:buSzPts val="2000"/>
              <a:buNone/>
            </a:pPr>
            <a:r>
              <a:t/>
            </a:r>
            <a:endParaRPr/>
          </a:p>
        </p:txBody>
      </p:sp>
      <p:pic>
        <p:nvPicPr>
          <p:cNvPr descr="Ein Bild, das Text, Person, Mann, Wand enthält.&#10;&#10;Automatisch generierte Beschreibung" id="141" name="Google Shape;141;p5"/>
          <p:cNvPicPr preferRelativeResize="0"/>
          <p:nvPr/>
        </p:nvPicPr>
        <p:blipFill rotWithShape="1">
          <a:blip r:embed="rId4">
            <a:alphaModFix/>
          </a:blip>
          <a:srcRect b="0" l="0" r="0" t="0"/>
          <a:stretch/>
        </p:blipFill>
        <p:spPr>
          <a:xfrm>
            <a:off x="6094411" y="928567"/>
            <a:ext cx="4960442" cy="4414793"/>
          </a:xfrm>
          <a:prstGeom prst="rect">
            <a:avLst/>
          </a:prstGeom>
          <a:noFill/>
          <a:ln>
            <a:noFill/>
          </a:ln>
        </p:spPr>
      </p:pic>
      <p:pic>
        <p:nvPicPr>
          <p:cNvPr id="142" name="Google Shape;142;p5"/>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43" name="Google Shape;143;p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147" name="Shape 147"/>
        <p:cNvGrpSpPr/>
        <p:nvPr/>
      </p:nvGrpSpPr>
      <p:grpSpPr>
        <a:xfrm>
          <a:off x="0" y="0"/>
          <a:ext cx="0" cy="0"/>
          <a:chOff x="0" y="0"/>
          <a:chExt cx="0" cy="0"/>
        </a:xfrm>
      </p:grpSpPr>
      <p:sp>
        <p:nvSpPr>
          <p:cNvPr id="148" name="Google Shape;148;p6"/>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6"/>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50" name="Google Shape;150;p6"/>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51" name="Google Shape;151;p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152" name="Google Shape;152;p6"/>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53" name="Google Shape;153;p6"/>
          <p:cNvCxnSpPr/>
          <p:nvPr/>
        </p:nvCxnSpPr>
        <p:spPr>
          <a:xfrm>
            <a:off x="1453896" y="1847088"/>
            <a:ext cx="4177373" cy="0"/>
          </a:xfrm>
          <a:prstGeom prst="straightConnector1">
            <a:avLst/>
          </a:prstGeom>
          <a:noFill/>
          <a:ln cap="flat" cmpd="sng" w="31750">
            <a:solidFill>
              <a:schemeClr val="accent1"/>
            </a:solidFill>
            <a:prstDash val="solid"/>
            <a:round/>
            <a:headEnd len="sm" w="sm" type="none"/>
            <a:tailEnd len="sm" w="sm" type="none"/>
          </a:ln>
        </p:spPr>
      </p:cxnSp>
      <p:sp>
        <p:nvSpPr>
          <p:cNvPr id="154" name="Google Shape;154;p6"/>
          <p:cNvSpPr txBox="1"/>
          <p:nvPr>
            <p:ph type="title"/>
          </p:nvPr>
        </p:nvSpPr>
        <p:spPr>
          <a:xfrm>
            <a:off x="1451580" y="804520"/>
            <a:ext cx="4176511"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de-DE"/>
              <a:t>PERSONAS</a:t>
            </a:r>
            <a:endParaRPr/>
          </a:p>
        </p:txBody>
      </p:sp>
      <p:sp>
        <p:nvSpPr>
          <p:cNvPr id="155" name="Google Shape;155;p6"/>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6" name="Google Shape;156;p6"/>
          <p:cNvSpPr txBox="1"/>
          <p:nvPr>
            <p:ph idx="1" type="body"/>
          </p:nvPr>
        </p:nvSpPr>
        <p:spPr>
          <a:xfrm>
            <a:off x="1451581" y="2015732"/>
            <a:ext cx="4172212"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None/>
            </a:pPr>
            <a:r>
              <a:rPr lang="de-DE"/>
              <a:t>LAURA HAIN, 24</a:t>
            </a:r>
            <a:endParaRPr/>
          </a:p>
          <a:p>
            <a:pPr indent="-228600" lvl="0" marL="228600" rtl="0" algn="l">
              <a:lnSpc>
                <a:spcPct val="120000"/>
              </a:lnSpc>
              <a:spcBef>
                <a:spcPts val="1000"/>
              </a:spcBef>
              <a:spcAft>
                <a:spcPts val="0"/>
              </a:spcAft>
              <a:buSzPts val="2000"/>
              <a:buChar char="•"/>
            </a:pPr>
            <a:r>
              <a:rPr lang="de-DE"/>
              <a:t>24 years old</a:t>
            </a:r>
            <a:endParaRPr/>
          </a:p>
          <a:p>
            <a:pPr indent="-228600" lvl="0" marL="228600" rtl="0" algn="l">
              <a:lnSpc>
                <a:spcPct val="120000"/>
              </a:lnSpc>
              <a:spcBef>
                <a:spcPts val="1000"/>
              </a:spcBef>
              <a:spcAft>
                <a:spcPts val="0"/>
              </a:spcAft>
              <a:buSzPts val="2000"/>
              <a:buChar char="•"/>
            </a:pPr>
            <a:r>
              <a:rPr lang="de-DE"/>
              <a:t>born in Germany</a:t>
            </a:r>
            <a:endParaRPr/>
          </a:p>
          <a:p>
            <a:pPr indent="-228600" lvl="0" marL="228600" rtl="0" algn="l">
              <a:lnSpc>
                <a:spcPct val="120000"/>
              </a:lnSpc>
              <a:spcBef>
                <a:spcPts val="1000"/>
              </a:spcBef>
              <a:spcAft>
                <a:spcPts val="0"/>
              </a:spcAft>
              <a:buSzPts val="2000"/>
              <a:buChar char="•"/>
            </a:pPr>
            <a:r>
              <a:rPr lang="de-DE"/>
              <a:t>studies and lives in London</a:t>
            </a:r>
            <a:endParaRPr/>
          </a:p>
          <a:p>
            <a:pPr indent="-228600" lvl="0" marL="228600" rtl="0" algn="l">
              <a:lnSpc>
                <a:spcPct val="120000"/>
              </a:lnSpc>
              <a:spcBef>
                <a:spcPts val="1000"/>
              </a:spcBef>
              <a:spcAft>
                <a:spcPts val="0"/>
              </a:spcAft>
              <a:buSzPts val="2000"/>
              <a:buChar char="•"/>
            </a:pPr>
            <a:r>
              <a:rPr lang="de-DE"/>
              <a:t>likes technologies, especially VR and AR</a:t>
            </a:r>
            <a:endParaRPr/>
          </a:p>
          <a:p>
            <a:pPr indent="-228600" lvl="0" marL="228600" rtl="0" algn="l">
              <a:lnSpc>
                <a:spcPct val="120000"/>
              </a:lnSpc>
              <a:spcBef>
                <a:spcPts val="1000"/>
              </a:spcBef>
              <a:spcAft>
                <a:spcPts val="0"/>
              </a:spcAft>
              <a:buSzPts val="2000"/>
              <a:buChar char="•"/>
            </a:pPr>
            <a:r>
              <a:rPr lang="de-DE"/>
              <a:t>likes gaming</a:t>
            </a:r>
            <a:endParaRPr/>
          </a:p>
        </p:txBody>
      </p:sp>
      <p:pic>
        <p:nvPicPr>
          <p:cNvPr descr="Ein Bild, das Text, drinnen, Person, Computer enthält.&#10;&#10;Automatisch generierte Beschreibung" id="157" name="Google Shape;157;p6"/>
          <p:cNvPicPr preferRelativeResize="0"/>
          <p:nvPr>
            <p:ph idx="2" type="body"/>
          </p:nvPr>
        </p:nvPicPr>
        <p:blipFill rotWithShape="1">
          <a:blip r:embed="rId4">
            <a:alphaModFix/>
          </a:blip>
          <a:srcRect b="0" l="0" r="0" t="0"/>
          <a:stretch/>
        </p:blipFill>
        <p:spPr>
          <a:xfrm>
            <a:off x="6094411" y="1010966"/>
            <a:ext cx="4960442" cy="4249995"/>
          </a:xfrm>
          <a:prstGeom prst="rect">
            <a:avLst/>
          </a:prstGeom>
          <a:noFill/>
          <a:ln>
            <a:noFill/>
          </a:ln>
        </p:spPr>
      </p:pic>
      <p:pic>
        <p:nvPicPr>
          <p:cNvPr id="158" name="Google Shape;158;p6"/>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59" name="Google Shape;159;p6"/>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164" name="Shape 164"/>
        <p:cNvGrpSpPr/>
        <p:nvPr/>
      </p:nvGrpSpPr>
      <p:grpSpPr>
        <a:xfrm>
          <a:off x="0" y="0"/>
          <a:ext cx="0" cy="0"/>
          <a:chOff x="0" y="0"/>
          <a:chExt cx="0" cy="0"/>
        </a:xfrm>
      </p:grpSpPr>
      <p:sp>
        <p:nvSpPr>
          <p:cNvPr id="165" name="Google Shape;165;p7"/>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7"/>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67" name="Google Shape;167;p7"/>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68" name="Google Shape;168;p7"/>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pic>
        <p:nvPicPr>
          <p:cNvPr descr="Ein Bild, das Text, Person, Mann, Wand enthält.&#10;&#10;Automatisch generierte Beschreibung" id="169" name="Google Shape;169;p7"/>
          <p:cNvPicPr preferRelativeResize="0"/>
          <p:nvPr/>
        </p:nvPicPr>
        <p:blipFill rotWithShape="1">
          <a:blip r:embed="rId4">
            <a:alphaModFix/>
          </a:blip>
          <a:srcRect b="0" l="28943" r="31504" t="0"/>
          <a:stretch/>
        </p:blipFill>
        <p:spPr>
          <a:xfrm>
            <a:off x="2" y="10"/>
            <a:ext cx="3047695" cy="6857990"/>
          </a:xfrm>
          <a:prstGeom prst="rect">
            <a:avLst/>
          </a:prstGeom>
          <a:noFill/>
          <a:ln>
            <a:noFill/>
          </a:ln>
        </p:spPr>
      </p:pic>
      <p:pic>
        <p:nvPicPr>
          <p:cNvPr descr="Librarian Definition und Bedeutung | Collins Wörterbuch" id="170" name="Google Shape;170;p7"/>
          <p:cNvPicPr preferRelativeResize="0"/>
          <p:nvPr/>
        </p:nvPicPr>
        <p:blipFill rotWithShape="1">
          <a:blip r:embed="rId5">
            <a:alphaModFix/>
          </a:blip>
          <a:srcRect b="-1" l="20918" r="49417" t="0"/>
          <a:stretch/>
        </p:blipFill>
        <p:spPr>
          <a:xfrm>
            <a:off x="3047697" y="10"/>
            <a:ext cx="3047695" cy="6857990"/>
          </a:xfrm>
          <a:prstGeom prst="rect">
            <a:avLst/>
          </a:prstGeom>
          <a:noFill/>
          <a:ln>
            <a:noFill/>
          </a:ln>
        </p:spPr>
      </p:pic>
      <p:pic>
        <p:nvPicPr>
          <p:cNvPr descr="Ein Bild, das Text, drinnen, Person, Computer enthält.&#10;&#10;Automatisch generierte Beschreibung" id="171" name="Google Shape;171;p7"/>
          <p:cNvPicPr preferRelativeResize="0"/>
          <p:nvPr/>
        </p:nvPicPr>
        <p:blipFill rotWithShape="1">
          <a:blip r:embed="rId6">
            <a:alphaModFix/>
          </a:blip>
          <a:srcRect b="2" l="34926" r="26999" t="0"/>
          <a:stretch/>
        </p:blipFill>
        <p:spPr>
          <a:xfrm>
            <a:off x="6095392" y="10"/>
            <a:ext cx="3047695" cy="6857990"/>
          </a:xfrm>
          <a:prstGeom prst="rect">
            <a:avLst/>
          </a:prstGeom>
          <a:noFill/>
          <a:ln>
            <a:noFill/>
          </a:ln>
        </p:spPr>
      </p:pic>
      <p:pic>
        <p:nvPicPr>
          <p:cNvPr descr="Silicon Valley's obsession with youth, summed up in one chart - Business  Insider" id="172" name="Google Shape;172;p7"/>
          <p:cNvPicPr preferRelativeResize="0"/>
          <p:nvPr/>
        </p:nvPicPr>
        <p:blipFill rotWithShape="1">
          <a:blip r:embed="rId7">
            <a:alphaModFix/>
          </a:blip>
          <a:srcRect b="0" l="40521" r="26148" t="0"/>
          <a:stretch/>
        </p:blipFill>
        <p:spPr>
          <a:xfrm>
            <a:off x="9144305" y="10"/>
            <a:ext cx="3047695" cy="6857990"/>
          </a:xfrm>
          <a:prstGeom prst="rect">
            <a:avLst/>
          </a:prstGeom>
          <a:noFill/>
          <a:ln>
            <a:noFill/>
          </a:ln>
        </p:spPr>
      </p:pic>
      <p:sp>
        <p:nvSpPr>
          <p:cNvPr id="173" name="Google Shape;173;p7"/>
          <p:cNvSpPr/>
          <p:nvPr/>
        </p:nvSpPr>
        <p:spPr>
          <a:xfrm>
            <a:off x="1287759" y="4411985"/>
            <a:ext cx="9616484" cy="1728068"/>
          </a:xfrm>
          <a:prstGeom prst="rect">
            <a:avLst/>
          </a:prstGeom>
          <a:solidFill>
            <a:srgbClr val="000001">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4" name="Google Shape;174;p7"/>
          <p:cNvSpPr txBox="1"/>
          <p:nvPr>
            <p:ph type="title"/>
          </p:nvPr>
        </p:nvSpPr>
        <p:spPr>
          <a:xfrm>
            <a:off x="1448864" y="4571369"/>
            <a:ext cx="9288885" cy="763516"/>
          </a:xfrm>
          <a:prstGeom prst="rect">
            <a:avLst/>
          </a:prstGeom>
          <a:noFill/>
          <a:ln>
            <a:noFill/>
          </a:ln>
        </p:spPr>
        <p:txBody>
          <a:bodyPr anchorCtr="0" anchor="b" bIns="0" lIns="91425" spcFirstLastPara="1" rIns="91425" wrap="square" tIns="45700">
            <a:normAutofit/>
          </a:bodyPr>
          <a:lstStyle/>
          <a:p>
            <a:pPr indent="0" lvl="0" marL="0" rtl="0" algn="ctr">
              <a:lnSpc>
                <a:spcPct val="90000"/>
              </a:lnSpc>
              <a:spcBef>
                <a:spcPts val="0"/>
              </a:spcBef>
              <a:spcAft>
                <a:spcPts val="0"/>
              </a:spcAft>
              <a:buClr>
                <a:srgbClr val="FFFFFE"/>
              </a:buClr>
              <a:buSzPts val="4400"/>
              <a:buFont typeface="Gill Sans"/>
              <a:buNone/>
            </a:pPr>
            <a:r>
              <a:rPr lang="de-DE" sz="4400">
                <a:solidFill>
                  <a:srgbClr val="FFFFFE"/>
                </a:solidFill>
              </a:rPr>
              <a:t>USER STORIES</a:t>
            </a:r>
            <a:endParaRPr/>
          </a:p>
        </p:txBody>
      </p:sp>
      <p:cxnSp>
        <p:nvCxnSpPr>
          <p:cNvPr id="175" name="Google Shape;175;p7"/>
          <p:cNvCxnSpPr/>
          <p:nvPr/>
        </p:nvCxnSpPr>
        <p:spPr>
          <a:xfrm>
            <a:off x="1448865" y="5439466"/>
            <a:ext cx="9288885" cy="0"/>
          </a:xfrm>
          <a:prstGeom prst="straightConnector1">
            <a:avLst/>
          </a:prstGeom>
          <a:noFill/>
          <a:ln cap="flat" cmpd="sng" w="31750">
            <a:solidFill>
              <a:srgbClr val="9E685A"/>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180" name="Shape 180"/>
        <p:cNvGrpSpPr/>
        <p:nvPr/>
      </p:nvGrpSpPr>
      <p:grpSpPr>
        <a:xfrm>
          <a:off x="0" y="0"/>
          <a:ext cx="0" cy="0"/>
          <a:chOff x="0" y="0"/>
          <a:chExt cx="0" cy="0"/>
        </a:xfrm>
      </p:grpSpPr>
      <p:sp>
        <p:nvSpPr>
          <p:cNvPr id="181" name="Google Shape;181;p8"/>
          <p:cNvSpPr/>
          <p:nvPr/>
        </p:nvSpPr>
        <p:spPr>
          <a:xfrm>
            <a:off x="0" y="2019476"/>
            <a:ext cx="12192000" cy="4105800"/>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8"/>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83" name="Google Shape;183;p8"/>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84" name="Google Shape;184;p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185" name="Google Shape;185;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de-DE"/>
              <a:t>STORY BOARD</a:t>
            </a:r>
            <a:endParaRPr/>
          </a:p>
        </p:txBody>
      </p:sp>
      <p:grpSp>
        <p:nvGrpSpPr>
          <p:cNvPr id="186" name="Google Shape;186;p8"/>
          <p:cNvGrpSpPr/>
          <p:nvPr/>
        </p:nvGrpSpPr>
        <p:grpSpPr>
          <a:xfrm>
            <a:off x="1604121" y="2844427"/>
            <a:ext cx="9298081" cy="2316509"/>
            <a:chOff x="153146" y="503992"/>
            <a:chExt cx="9298081" cy="2316509"/>
          </a:xfrm>
        </p:grpSpPr>
        <p:sp>
          <p:nvSpPr>
            <p:cNvPr id="187" name="Google Shape;187;p8"/>
            <p:cNvSpPr/>
            <p:nvPr/>
          </p:nvSpPr>
          <p:spPr>
            <a:xfrm>
              <a:off x="916421" y="503992"/>
              <a:ext cx="1248996" cy="124899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153146" y="2100501"/>
              <a:ext cx="2775546"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txBox="1"/>
            <p:nvPr/>
          </p:nvSpPr>
          <p:spPr>
            <a:xfrm>
              <a:off x="153146" y="2100501"/>
              <a:ext cx="2775546"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Gill Sans"/>
                <a:buNone/>
              </a:pPr>
              <a:r>
                <a:rPr lang="de-DE" sz="3600">
                  <a:solidFill>
                    <a:schemeClr val="dk1"/>
                  </a:solidFill>
                  <a:latin typeface="Gill Sans"/>
                  <a:ea typeface="Gill Sans"/>
                  <a:cs typeface="Gill Sans"/>
                  <a:sym typeface="Gill Sans"/>
                </a:rPr>
                <a:t>Welcome</a:t>
              </a:r>
              <a:endParaRPr sz="3600">
                <a:solidFill>
                  <a:schemeClr val="dk1"/>
                </a:solidFill>
                <a:latin typeface="Gill Sans"/>
                <a:ea typeface="Gill Sans"/>
                <a:cs typeface="Gill Sans"/>
                <a:sym typeface="Gill Sans"/>
              </a:endParaRPr>
            </a:p>
          </p:txBody>
        </p:sp>
        <p:sp>
          <p:nvSpPr>
            <p:cNvPr id="190" name="Google Shape;190;p8"/>
            <p:cNvSpPr/>
            <p:nvPr/>
          </p:nvSpPr>
          <p:spPr>
            <a:xfrm>
              <a:off x="4177689" y="503992"/>
              <a:ext cx="1248996" cy="124899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3414414" y="2100501"/>
              <a:ext cx="2775546"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txBox="1"/>
            <p:nvPr/>
          </p:nvSpPr>
          <p:spPr>
            <a:xfrm>
              <a:off x="3414414" y="2100501"/>
              <a:ext cx="2775546"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Gill Sans"/>
                <a:buNone/>
              </a:pPr>
              <a:r>
                <a:rPr lang="de-DE" sz="3600">
                  <a:solidFill>
                    <a:schemeClr val="dk1"/>
                  </a:solidFill>
                  <a:latin typeface="Gill Sans"/>
                  <a:ea typeface="Gill Sans"/>
                  <a:cs typeface="Gill Sans"/>
                  <a:sym typeface="Gill Sans"/>
                </a:rPr>
                <a:t>Tutorial</a:t>
              </a:r>
              <a:endParaRPr sz="3600">
                <a:solidFill>
                  <a:schemeClr val="dk1"/>
                </a:solidFill>
                <a:latin typeface="Gill Sans"/>
                <a:ea typeface="Gill Sans"/>
                <a:cs typeface="Gill Sans"/>
                <a:sym typeface="Gill Sans"/>
              </a:endParaRPr>
            </a:p>
          </p:txBody>
        </p:sp>
        <p:sp>
          <p:nvSpPr>
            <p:cNvPr id="193" name="Google Shape;193;p8"/>
            <p:cNvSpPr/>
            <p:nvPr/>
          </p:nvSpPr>
          <p:spPr>
            <a:xfrm>
              <a:off x="7438957" y="503992"/>
              <a:ext cx="1248996" cy="1248996"/>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6675681" y="2100501"/>
              <a:ext cx="2775546"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txBox="1"/>
            <p:nvPr/>
          </p:nvSpPr>
          <p:spPr>
            <a:xfrm>
              <a:off x="6675681" y="2100501"/>
              <a:ext cx="2775546"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Gill Sans"/>
                <a:buNone/>
              </a:pPr>
              <a:r>
                <a:rPr lang="de-DE" sz="3600">
                  <a:solidFill>
                    <a:schemeClr val="dk1"/>
                  </a:solidFill>
                  <a:latin typeface="Gill Sans"/>
                  <a:ea typeface="Gill Sans"/>
                  <a:cs typeface="Gill Sans"/>
                  <a:sym typeface="Gill Sans"/>
                </a:rPr>
                <a:t>Experience </a:t>
              </a:r>
              <a:endParaRPr sz="3600">
                <a:solidFill>
                  <a:schemeClr val="dk1"/>
                </a:solidFill>
                <a:latin typeface="Gill Sans"/>
                <a:ea typeface="Gill Sans"/>
                <a:cs typeface="Gill Sans"/>
                <a:sym typeface="Gill San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200" name="Shape 200"/>
        <p:cNvGrpSpPr/>
        <p:nvPr/>
      </p:nvGrpSpPr>
      <p:grpSpPr>
        <a:xfrm>
          <a:off x="0" y="0"/>
          <a:ext cx="0" cy="0"/>
          <a:chOff x="0" y="0"/>
          <a:chExt cx="0" cy="0"/>
        </a:xfrm>
      </p:grpSpPr>
      <p:pic>
        <p:nvPicPr>
          <p:cNvPr id="201" name="Google Shape;201;g7c208bb3367cd4ea_0"/>
          <p:cNvPicPr preferRelativeResize="0"/>
          <p:nvPr/>
        </p:nvPicPr>
        <p:blipFill rotWithShape="1">
          <a:blip r:embed="rId3">
            <a:alphaModFix/>
          </a:blip>
          <a:srcRect b="-1539" l="0" r="0" t="1540"/>
          <a:stretch/>
        </p:blipFill>
        <p:spPr>
          <a:xfrm>
            <a:off x="0" y="6126480"/>
            <a:ext cx="12192000" cy="742950"/>
          </a:xfrm>
          <a:prstGeom prst="rect">
            <a:avLst/>
          </a:prstGeom>
          <a:noFill/>
          <a:ln>
            <a:noFill/>
          </a:ln>
        </p:spPr>
      </p:pic>
      <p:cxnSp>
        <p:nvCxnSpPr>
          <p:cNvPr id="202" name="Google Shape;202;g7c208bb3367cd4ea_0"/>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203" name="Google Shape;203;g7c208bb3367cd4ea_0"/>
          <p:cNvCxnSpPr/>
          <p:nvPr/>
        </p:nvCxnSpPr>
        <p:spPr>
          <a:xfrm>
            <a:off x="1453896" y="1847088"/>
            <a:ext cx="9607500" cy="0"/>
          </a:xfrm>
          <a:prstGeom prst="straightConnector1">
            <a:avLst/>
          </a:prstGeom>
          <a:noFill/>
          <a:ln cap="flat" cmpd="sng" w="31750">
            <a:solidFill>
              <a:schemeClr val="accent1"/>
            </a:solidFill>
            <a:prstDash val="solid"/>
            <a:round/>
            <a:headEnd len="sm" w="sm" type="none"/>
            <a:tailEnd len="sm" w="sm" type="none"/>
          </a:ln>
        </p:spPr>
      </p:cxnSp>
      <p:sp>
        <p:nvSpPr>
          <p:cNvPr id="204" name="Google Shape;204;g7c208bb3367cd4ea_0"/>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de-DE"/>
              <a:t>VIRTUAL EXHIBITION</a:t>
            </a:r>
            <a:endParaRPr/>
          </a:p>
        </p:txBody>
      </p:sp>
      <p:pic>
        <p:nvPicPr>
          <p:cNvPr id="205" name="Google Shape;205;g7c208bb3367cd4ea_0" title="Opera Touch">
            <a:hlinkClick r:id="rId4"/>
          </p:cNvPr>
          <p:cNvPicPr preferRelativeResize="0"/>
          <p:nvPr/>
        </p:nvPicPr>
        <p:blipFill>
          <a:blip r:embed="rId5">
            <a:alphaModFix/>
          </a:blip>
          <a:stretch>
            <a:fillRect/>
          </a:stretch>
        </p:blipFill>
        <p:spPr>
          <a:xfrm>
            <a:off x="3559513" y="2054412"/>
            <a:ext cx="5072983" cy="3804737"/>
          </a:xfrm>
          <a:prstGeom prst="rect">
            <a:avLst/>
          </a:prstGeom>
          <a:noFill/>
          <a:ln>
            <a:noFill/>
          </a:ln>
        </p:spPr>
      </p:pic>
      <p:sp>
        <p:nvSpPr>
          <p:cNvPr id="206" name="Google Shape;206;g7c208bb3367cd4ea_0"/>
          <p:cNvSpPr txBox="1"/>
          <p:nvPr/>
        </p:nvSpPr>
        <p:spPr>
          <a:xfrm rot="800">
            <a:off x="8761411" y="5535756"/>
            <a:ext cx="2578800" cy="323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de-DE" sz="900" u="sng">
                <a:solidFill>
                  <a:srgbClr val="B71B42"/>
                </a:solidFill>
                <a:hlinkClick r:id="rId6">
                  <a:extLst>
                    <a:ext uri="{A12FA001-AC4F-418D-AE19-62706E023703}">
                      <ahyp:hlinkClr val="tx"/>
                    </a:ext>
                  </a:extLst>
                </a:hlinkClick>
              </a:rPr>
              <a:t>https://preview.npi.re/shila-prototype/dev/</a:t>
            </a:r>
            <a:endParaRPr sz="900">
              <a:solidFill>
                <a:srgbClr val="B71B4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talog">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2021-02-03T15:49:15Z</dcterms:created>
  <dc:creator>gsanverd</dc:creator>
</cp:coreProperties>
</file>