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24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BAAC7A6-1A05-4D29-8532-6F0F7F094AD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457200" y="3200400"/>
            <a:ext cx="9235440" cy="2449440"/>
          </a:xfrm>
          <a:prstGeom prst="rect">
            <a:avLst/>
          </a:prstGeom>
        </p:spPr>
        <p:txBody>
          <a:bodyPr lIns="0" rIns="0" tIns="0" bIns="0" anchor="ctr"/>
          <a:p>
            <a:pPr algn="ctr"/>
            <a:r>
              <a:rPr b="1" lang="en-US" sz="2400">
                <a:latin typeface="Arial"/>
              </a:rPr>
              <a:t>
</a:t>
            </a:r>
            <a:r>
              <a:rPr b="1" lang="de-DE" sz="2400">
                <a:latin typeface="Lucida Sans"/>
                <a:ea typeface="DejaVu Sans"/>
              </a:rPr>
              <a:t>Weiterentwicklung ausgewählter Komponenten der Informationsplattform swissbib als Grundlage für Dienstleistungen wissenschaftlicher Bibliotheken im Jahre 2020+ </a:t>
            </a:r>
            <a:r>
              <a:rPr lang="en-US" sz="2400">
                <a:latin typeface="Arial"/>
              </a:rPr>
              <a:t>
</a:t>
            </a:r>
            <a:r>
              <a:rPr lang="en-US" sz="2400">
                <a:latin typeface="Arial"/>
              </a:rPr>
              <a:t>
</a:t>
            </a:r>
            <a:endParaRPr/>
          </a:p>
        </p:txBody>
      </p:sp>
      <p:sp>
        <p:nvSpPr>
          <p:cNvPr id="40" name="TextShape 2"/>
          <p:cNvSpPr txBox="1"/>
          <p:nvPr/>
        </p:nvSpPr>
        <p:spPr>
          <a:xfrm>
            <a:off x="274320" y="731520"/>
            <a:ext cx="9509760" cy="2194560"/>
          </a:xfrm>
          <a:prstGeom prst="rect">
            <a:avLst/>
          </a:prstGeom>
        </p:spPr>
        <p:txBody>
          <a:bodyPr lIns="0" rIns="0" tIns="0" bIns="0" anchor="ctr"/>
          <a:p>
            <a:pPr algn="ctr"/>
            <a:r>
              <a:rPr b="1" lang="en-US" sz="2400">
                <a:latin typeface="Arial"/>
              </a:rPr>
              <a:t>
</a:t>
            </a:r>
            <a:r>
              <a:rPr b="1" lang="en-US" sz="2400">
                <a:latin typeface="Arial"/>
              </a:rPr>
              <a:t>Präsentation Projektskizze, CAS Big Data</a:t>
            </a:r>
            <a:r>
              <a:rPr b="1" lang="en-US" sz="2400">
                <a:latin typeface="Arial"/>
              </a:rPr>
              <a:t>
</a:t>
            </a:r>
            <a:r>
              <a:rPr b="1" lang="en-US" sz="2400">
                <a:latin typeface="Arial"/>
              </a:rPr>
              <a:t>Bern, 23.6.2016, Günter Hipler </a:t>
            </a:r>
            <a:r>
              <a:rPr b="1" lang="de-DE" sz="2400">
                <a:latin typeface="Lucida Sans"/>
                <a:ea typeface="DejaVu Sans"/>
              </a:rPr>
              <a:t> </a:t>
            </a:r>
            <a:r>
              <a:rPr lang="en-US" sz="2400">
                <a:latin typeface="Arial"/>
              </a:rPr>
              <a:t>
</a:t>
            </a:r>
            <a:r>
              <a:rPr lang="en-US" sz="2400">
                <a:latin typeface="Arial"/>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48640" y="293760"/>
            <a:ext cx="8778240" cy="712080"/>
          </a:xfrm>
          <a:prstGeom prst="rect">
            <a:avLst/>
          </a:prstGeom>
        </p:spPr>
        <p:txBody>
          <a:bodyPr lIns="0" rIns="0" tIns="0" bIns="0" anchor="ctr"/>
          <a:p>
            <a:pPr algn="ctr"/>
            <a:r>
              <a:rPr b="1" lang="de-DE">
                <a:latin typeface="Lucida Sans"/>
                <a:ea typeface="DejaVu Sans"/>
              </a:rPr>
              <a:t>Kurze Übersicht</a:t>
            </a:r>
            <a:endParaRPr/>
          </a:p>
        </p:txBody>
      </p:sp>
      <p:sp>
        <p:nvSpPr>
          <p:cNvPr id="42" name="TextShape 2"/>
          <p:cNvSpPr txBox="1"/>
          <p:nvPr/>
        </p:nvSpPr>
        <p:spPr>
          <a:xfrm>
            <a:off x="548640" y="842400"/>
            <a:ext cx="8778240" cy="1077840"/>
          </a:xfrm>
          <a:prstGeom prst="rect">
            <a:avLst/>
          </a:prstGeom>
        </p:spPr>
        <p:txBody>
          <a:bodyPr lIns="0" rIns="0" tIns="0" bIns="0" anchor="ctr"/>
          <a:p>
            <a:pPr algn="ctr"/>
            <a:r>
              <a:rPr b="1" lang="de-DE">
                <a:latin typeface="Lucida Sans"/>
                <a:ea typeface="DejaVu Sans"/>
              </a:rPr>
              <a:t>Merkmale und aktuelle Einbettung des swissbib Service in die Informationsstruktur der Hochschulbibliotheken in der Schweiz</a:t>
            </a:r>
            <a:endParaRPr/>
          </a:p>
        </p:txBody>
      </p:sp>
      <p:pic>
        <p:nvPicPr>
          <p:cNvPr id="43" name="" descr=""/>
          <p:cNvPicPr/>
          <p:nvPr/>
        </p:nvPicPr>
        <p:blipFill>
          <a:blip r:embed="rId1"/>
          <a:stretch>
            <a:fillRect/>
          </a:stretch>
        </p:blipFill>
        <p:spPr>
          <a:xfrm>
            <a:off x="457200" y="2083680"/>
            <a:ext cx="9235440" cy="5000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91440" y="365760"/>
            <a:ext cx="9784080" cy="822960"/>
          </a:xfrm>
          <a:prstGeom prst="rect">
            <a:avLst/>
          </a:prstGeom>
        </p:spPr>
        <p:txBody>
          <a:bodyPr lIns="0" rIns="0" tIns="0" bIns="0" anchor="ctr"/>
          <a:p>
            <a:pPr algn="ctr"/>
            <a:r>
              <a:rPr b="1" lang="de-DE">
                <a:latin typeface="Lucida Sans"/>
                <a:ea typeface="DejaVu Sans"/>
              </a:rPr>
              <a:t>Architekturskizze und Ansatzpunkte für weitere Entwicklung </a:t>
            </a:r>
            <a:endParaRPr/>
          </a:p>
        </p:txBody>
      </p:sp>
      <p:pic>
        <p:nvPicPr>
          <p:cNvPr id="45" name="" descr=""/>
          <p:cNvPicPr/>
          <p:nvPr/>
        </p:nvPicPr>
        <p:blipFill>
          <a:blip r:embed="rId1"/>
          <a:stretch>
            <a:fillRect/>
          </a:stretch>
        </p:blipFill>
        <p:spPr>
          <a:xfrm>
            <a:off x="344160" y="1356120"/>
            <a:ext cx="9622800" cy="5776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 name="" descr=""/>
          <p:cNvPicPr/>
          <p:nvPr/>
        </p:nvPicPr>
        <p:blipFill>
          <a:blip r:embed="rId1"/>
          <a:stretch>
            <a:fillRect/>
          </a:stretch>
        </p:blipFill>
        <p:spPr>
          <a:xfrm>
            <a:off x="914400" y="914400"/>
            <a:ext cx="8595360" cy="6189480"/>
          </a:xfrm>
          <a:prstGeom prst="rect">
            <a:avLst/>
          </a:prstGeom>
          <a:ln>
            <a:noFill/>
          </a:ln>
        </p:spPr>
      </p:pic>
      <p:sp>
        <p:nvSpPr>
          <p:cNvPr id="47" name="TextShape 1"/>
          <p:cNvSpPr txBox="1"/>
          <p:nvPr/>
        </p:nvSpPr>
        <p:spPr>
          <a:xfrm>
            <a:off x="457200" y="274320"/>
            <a:ext cx="9071640" cy="608400"/>
          </a:xfrm>
          <a:prstGeom prst="rect">
            <a:avLst/>
          </a:prstGeom>
        </p:spPr>
        <p:txBody>
          <a:bodyPr lIns="0" rIns="0" tIns="0" bIns="0"/>
          <a:p>
            <a:pPr>
              <a:buSzPct val="45000"/>
              <a:buFont typeface="StarSymbol"/>
              <a:buChar char=""/>
            </a:pPr>
            <a:r>
              <a:rPr b="1" lang="en-US">
                <a:latin typeface="Arial"/>
              </a:rPr>
              <a:t>Proposal:  swissbib open data and services platform 2020+</a:t>
            </a:r>
            <a:endParaRPr/>
          </a:p>
        </p:txBody>
      </p:sp>
      <p:sp>
        <p:nvSpPr>
          <p:cNvPr id="48" name="TextShape 2"/>
          <p:cNvSpPr txBox="1"/>
          <p:nvPr/>
        </p:nvSpPr>
        <p:spPr>
          <a:xfrm>
            <a:off x="1005840" y="7103880"/>
            <a:ext cx="5760720" cy="376920"/>
          </a:xfrm>
          <a:prstGeom prst="rect">
            <a:avLst/>
          </a:prstGeom>
        </p:spPr>
        <p:txBody>
          <a:bodyPr lIns="90000" rIns="90000" tIns="45000" bIns="45000"/>
          <a:p>
            <a:r>
              <a:rPr lang="en-US" sz="1000">
                <a:latin typeface="Arial"/>
              </a:rPr>
              <a:t>Lambda Architecture: </a:t>
            </a:r>
            <a:r>
              <a:rPr lang="en-US" sz="1000">
                <a:latin typeface="Arial"/>
              </a:rPr>
              <a:t>
</a:t>
            </a:r>
            <a:r>
              <a:rPr lang="en-US" sz="1000">
                <a:latin typeface="Arial"/>
              </a:rPr>
              <a:t>Marz, N., &amp; Warren, J. (2015). Big data. Manning.   //     http://lambda-architecture.net/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2058480" y="209880"/>
            <a:ext cx="5256720" cy="704520"/>
          </a:xfrm>
          <a:prstGeom prst="rect">
            <a:avLst/>
          </a:prstGeom>
        </p:spPr>
        <p:txBody>
          <a:bodyPr lIns="0" rIns="0" tIns="0" bIns="0" anchor="ctr"/>
          <a:p>
            <a:pPr algn="ctr"/>
            <a:r>
              <a:rPr b="1" lang="en-US">
                <a:latin typeface="Arial"/>
              </a:rPr>
              <a:t>Arbeitspakete der Projektarbeit</a:t>
            </a:r>
            <a:endParaRPr/>
          </a:p>
        </p:txBody>
      </p:sp>
      <p:sp>
        <p:nvSpPr>
          <p:cNvPr id="50" name="TextShape 2"/>
          <p:cNvSpPr txBox="1"/>
          <p:nvPr/>
        </p:nvSpPr>
        <p:spPr>
          <a:xfrm>
            <a:off x="2058480" y="393120"/>
            <a:ext cx="5256720" cy="795600"/>
          </a:xfrm>
          <a:prstGeom prst="rect">
            <a:avLst/>
          </a:prstGeom>
        </p:spPr>
        <p:txBody>
          <a:bodyPr lIns="0" rIns="0" tIns="0" bIns="0" anchor="ctr"/>
          <a:p>
            <a:pPr algn="ctr"/>
            <a:r>
              <a:rPr b="1" lang="en-US">
                <a:latin typeface="Arial"/>
              </a:rPr>
              <a:t>
</a:t>
            </a:r>
            <a:endParaRPr/>
          </a:p>
        </p:txBody>
      </p:sp>
      <p:sp>
        <p:nvSpPr>
          <p:cNvPr id="51" name="TextShape 3"/>
          <p:cNvSpPr txBox="1"/>
          <p:nvPr/>
        </p:nvSpPr>
        <p:spPr>
          <a:xfrm>
            <a:off x="961200" y="1168560"/>
            <a:ext cx="8640000" cy="2854800"/>
          </a:xfrm>
          <a:prstGeom prst="rect">
            <a:avLst/>
          </a:prstGeom>
        </p:spPr>
        <p:txBody>
          <a:bodyPr lIns="0" rIns="0" tIns="0" bIns="0" anchor="ctr"/>
          <a:p>
            <a:r>
              <a:rPr lang="de-DE" u="sng">
                <a:solidFill>
                  <a:srgbClr val="000000"/>
                </a:solidFill>
                <a:latin typeface="Liberation Sans;Arial"/>
                <a:ea typeface="FreeSans"/>
              </a:rPr>
              <a:t>A. Tranformation 'data ingest' zu Kafka </a:t>
            </a:r>
            <a:r>
              <a:rPr lang="de-DE" sz="2200">
                <a:solidFill>
                  <a:srgbClr val="000000"/>
                </a:solidFill>
                <a:latin typeface="Liberation Sans;Arial"/>
                <a:ea typeface="FreeSans"/>
              </a:rPr>
              <a:t>
</a:t>
            </a:r>
            <a:r>
              <a:rPr lang="de-DE" sz="2200">
                <a:solidFill>
                  <a:srgbClr val="000000"/>
                </a:solidFill>
                <a:latin typeface="Liberation Sans;Arial"/>
                <a:ea typeface="FreeSans"/>
              </a:rPr>
              <a:t>
</a:t>
            </a:r>
            <a:r>
              <a:rPr lang="de-DE" sz="1600">
                <a:solidFill>
                  <a:srgbClr val="000000"/>
                </a:solidFill>
                <a:latin typeface="Liberation Sans;Arial"/>
                <a:ea typeface="FreeSans"/>
              </a:rPr>
              <a:t>1) Einarbeitung in die Apache Kafka Komponente, Installation in der lokalen Entwicklungsumgebung</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2) Implementierung eines ersten Producers auf Basis einer bestehenden pipe von contentCollector</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3) Füllen eines Topic mit Testdaten des implementierten Producers</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4) Ist die eigenene Implementierung eines Konsumenten für den nachfolgenden BatchLayer erforderlich?</a:t>
            </a:r>
            <a:endParaRPr/>
          </a:p>
        </p:txBody>
      </p:sp>
      <p:sp>
        <p:nvSpPr>
          <p:cNvPr id="52" name="TextShape 4"/>
          <p:cNvSpPr txBox="1"/>
          <p:nvPr/>
        </p:nvSpPr>
        <p:spPr>
          <a:xfrm>
            <a:off x="1235520" y="4420800"/>
            <a:ext cx="8640000" cy="2542320"/>
          </a:xfrm>
          <a:prstGeom prst="rect">
            <a:avLst/>
          </a:prstGeom>
        </p:spPr>
        <p:txBody>
          <a:bodyPr lIns="0" rIns="0" tIns="0" bIns="0" anchor="ctr"/>
          <a:p>
            <a:r>
              <a:rPr lang="de-DE" u="sng">
                <a:solidFill>
                  <a:srgbClr val="000000"/>
                </a:solidFill>
                <a:latin typeface="Liberation Sans;Arial"/>
                <a:ea typeface="FreeSans"/>
              </a:rPr>
              <a:t>B. Batch Layer auf Basis von Metafacture cluster </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1) Einarbeitung in die workflows von Metafacture cluster</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2) Installation in der lokalen Entwicklungsumgebung (einschliesslich Hbase und und pseudo distributed Hadoop cluster</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3) Entwickeln eines ersten Datenmodells für den Storage bibliographischer Beschreibungen des swissbib service in einer 'column oriented database'. </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4) Laden eines Testdatasets im Zusammenspiel mit Kafka.</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2058480" y="392760"/>
            <a:ext cx="5256720" cy="704520"/>
          </a:xfrm>
          <a:prstGeom prst="rect">
            <a:avLst/>
          </a:prstGeom>
        </p:spPr>
        <p:txBody>
          <a:bodyPr lIns="0" rIns="0" tIns="0" bIns="0" anchor="ctr"/>
          <a:p>
            <a:pPr algn="ctr"/>
            <a:r>
              <a:rPr b="1" lang="en-US">
                <a:latin typeface="Arial"/>
              </a:rPr>
              <a:t>Arbeitspakete der Projektarbeit</a:t>
            </a:r>
            <a:endParaRPr/>
          </a:p>
        </p:txBody>
      </p:sp>
      <p:sp>
        <p:nvSpPr>
          <p:cNvPr id="54" name="TextShape 2"/>
          <p:cNvSpPr txBox="1"/>
          <p:nvPr/>
        </p:nvSpPr>
        <p:spPr>
          <a:xfrm>
            <a:off x="2058480" y="393120"/>
            <a:ext cx="5256720" cy="795600"/>
          </a:xfrm>
          <a:prstGeom prst="rect">
            <a:avLst/>
          </a:prstGeom>
        </p:spPr>
        <p:txBody>
          <a:bodyPr lIns="0" rIns="0" tIns="0" bIns="0" anchor="ctr"/>
          <a:p>
            <a:pPr algn="ctr"/>
            <a:r>
              <a:rPr b="1" lang="en-US">
                <a:latin typeface="Arial"/>
              </a:rPr>
              <a:t>
</a:t>
            </a:r>
            <a:endParaRPr/>
          </a:p>
        </p:txBody>
      </p:sp>
      <p:sp>
        <p:nvSpPr>
          <p:cNvPr id="55" name="TextShape 3"/>
          <p:cNvSpPr txBox="1"/>
          <p:nvPr/>
        </p:nvSpPr>
        <p:spPr>
          <a:xfrm>
            <a:off x="914400" y="2311200"/>
            <a:ext cx="8640000" cy="1895040"/>
          </a:xfrm>
          <a:prstGeom prst="rect">
            <a:avLst/>
          </a:prstGeom>
        </p:spPr>
        <p:txBody>
          <a:bodyPr lIns="0" rIns="0" tIns="0" bIns="0" anchor="ctr"/>
          <a:p>
            <a:r>
              <a:rPr lang="de-DE" u="sng">
                <a:solidFill>
                  <a:srgbClr val="000000"/>
                </a:solidFill>
                <a:latin typeface="Liberation Sans;Arial"/>
                <a:ea typeface="FreeSans"/>
              </a:rPr>
              <a:t>C. Zusammenfassung der Erkenntnisse aus A. und B. und nächte Schritte</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1) Erster Vergleich mit weiteren Möglichkeiten durch den Einsatz von Stream Processing Komponenten im 'Speed Layer'. Liessen sich die 2013 entwickelten Batch Verfahren in Metafacture Cluster gänzlich durch diese Verfahren ersetzen oder nur ergänzen?</a:t>
            </a:r>
            <a:r>
              <a:rPr lang="de-DE" sz="1600">
                <a:solidFill>
                  <a:srgbClr val="000000"/>
                </a:solidFill>
                <a:latin typeface="Liberation Sans;Arial"/>
                <a:ea typeface="FreeSans"/>
              </a:rPr>
              <a:t>
</a:t>
            </a:r>
            <a:r>
              <a:rPr lang="de-DE" sz="1600">
                <a:solidFill>
                  <a:srgbClr val="000000"/>
                </a:solidFill>
                <a:latin typeface="Liberation Sans;Arial"/>
                <a:ea typeface="FreeSans"/>
              </a:rPr>
              <a:t>
</a:t>
            </a:r>
            <a:r>
              <a:rPr lang="de-DE" sz="1600">
                <a:solidFill>
                  <a:srgbClr val="000000"/>
                </a:solidFill>
                <a:latin typeface="Liberation Sans;Arial"/>
                <a:ea typeface="FreeSans"/>
              </a:rPr>
              <a:t>2) erste konkretere Beschreibungen von neuen Anwendungen im 'Service Layer' basierend auf der neuen Architektur.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