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sa-workflows/elsa-co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DB8-EAED-464D-A237-06DD7FAFC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Engine (ELSA)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F07AD-00FE-4E0C-AC67-3BA754FA1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https://github.com/guerinsylvain/poc-state-machine-elsa</a:t>
            </a:r>
          </a:p>
        </p:txBody>
      </p:sp>
    </p:spTree>
    <p:extLst>
      <p:ext uri="{BB962C8B-B14F-4D97-AF65-F5344CB8AC3E}">
        <p14:creationId xmlns:p14="http://schemas.microsoft.com/office/powerpoint/2010/main" val="385889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CF6-2650-4AF1-A0F5-325ABA4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C57F210-53FF-4886-B6F9-B7159682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7" y="1574456"/>
            <a:ext cx="7754387" cy="519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7525E-B726-4010-BE49-2B0AB68E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93" y="93307"/>
            <a:ext cx="3928112" cy="195272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E0EB6-F933-45F6-9BE5-6CF2C8B3679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67993" y="1069668"/>
            <a:ext cx="4180500" cy="97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FB9D5D-677E-403E-8352-6171BA28EBCE}"/>
              </a:ext>
            </a:extLst>
          </p:cNvPr>
          <p:cNvSpPr txBox="1"/>
          <p:nvPr/>
        </p:nvSpPr>
        <p:spPr>
          <a:xfrm rot="20804689">
            <a:off x="5220207" y="1142458"/>
            <a:ext cx="19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 Designer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4387C9-A5C6-4581-9E46-8D8648C9348F}"/>
              </a:ext>
            </a:extLst>
          </p:cNvPr>
          <p:cNvCxnSpPr/>
          <p:nvPr/>
        </p:nvCxnSpPr>
        <p:spPr>
          <a:xfrm>
            <a:off x="11543251" y="2046029"/>
            <a:ext cx="0" cy="2274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9C6C51-B6C0-4623-A7C6-41F9E5C18461}"/>
              </a:ext>
            </a:extLst>
          </p:cNvPr>
          <p:cNvCxnSpPr>
            <a:cxnSpLocks/>
          </p:cNvCxnSpPr>
          <p:nvPr/>
        </p:nvCxnSpPr>
        <p:spPr>
          <a:xfrm>
            <a:off x="9529894" y="4304453"/>
            <a:ext cx="2013357" cy="15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29038-3CEF-4637-B487-5453E39A30E8}"/>
              </a:ext>
            </a:extLst>
          </p:cNvPr>
          <p:cNvCxnSpPr>
            <a:cxnSpLocks/>
          </p:cNvCxnSpPr>
          <p:nvPr/>
        </p:nvCxnSpPr>
        <p:spPr>
          <a:xfrm flipH="1" flipV="1">
            <a:off x="8061820" y="2952925"/>
            <a:ext cx="1468073" cy="1351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3FAAFF-2DDA-4051-851D-7E6DCE489488}"/>
              </a:ext>
            </a:extLst>
          </p:cNvPr>
          <p:cNvCxnSpPr>
            <a:cxnSpLocks/>
          </p:cNvCxnSpPr>
          <p:nvPr/>
        </p:nvCxnSpPr>
        <p:spPr>
          <a:xfrm flipH="1">
            <a:off x="5729681" y="4312392"/>
            <a:ext cx="3800212" cy="1819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2F5E92-2A86-4EC3-8DDF-F6441F3DBFF8}"/>
              </a:ext>
            </a:extLst>
          </p:cNvPr>
          <p:cNvSpPr txBox="1"/>
          <p:nvPr/>
        </p:nvSpPr>
        <p:spPr>
          <a:xfrm>
            <a:off x="9140844" y="4391581"/>
            <a:ext cx="30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Executed Workflow Dashboard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6156BB6-6DE5-4572-BBCE-A903531B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709" y="4758401"/>
            <a:ext cx="2875425" cy="1042777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71E2A1C5-2506-49E1-8969-B0F49B748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422" y="107782"/>
            <a:ext cx="1387940" cy="9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20A-AED6-44D9-B216-49CD0DD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CF95-EB50-4610-B3BD-4E934F78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343" y="2020948"/>
            <a:ext cx="9905999" cy="3541714"/>
          </a:xfrm>
        </p:spPr>
        <p:txBody>
          <a:bodyPr/>
          <a:lstStyle/>
          <a:p>
            <a:r>
              <a:rPr lang="en-US" dirty="0"/>
              <a:t>Enforce collaboration between analysts and </a:t>
            </a:r>
            <a:r>
              <a:rPr lang="en-US" dirty="0" err="1"/>
              <a:t>devs</a:t>
            </a:r>
            <a:r>
              <a:rPr lang="en-US" dirty="0"/>
              <a:t> (and also with testers and support)</a:t>
            </a:r>
          </a:p>
          <a:p>
            <a:r>
              <a:rPr lang="en-US" dirty="0"/>
              <a:t>High-level up to date documentation always in sync with the code</a:t>
            </a:r>
          </a:p>
          <a:p>
            <a:r>
              <a:rPr lang="en-US" dirty="0"/>
              <a:t>Activities can be grouped by semantic</a:t>
            </a:r>
          </a:p>
          <a:p>
            <a:r>
              <a:rPr lang="en-US" dirty="0"/>
              <a:t>State can be spread through the workflow</a:t>
            </a:r>
          </a:p>
          <a:p>
            <a:r>
              <a:rPr lang="en-US" dirty="0"/>
              <a:t>Let’s demo…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5A3F8-A1AD-4E1F-8A94-87EF3F25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91" y="1675931"/>
            <a:ext cx="9833220" cy="5010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667B5-692E-4771-8229-85EDFAA2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14191" y="1675931"/>
            <a:ext cx="9833220" cy="50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7F83-04A6-4AC1-A973-4071C0D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START/RESUME workflow (in this POC)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574557F2-5694-49A0-948B-904C8411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266" y="5186494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C12A16-EE64-4A35-B9A4-CAB3D946E1C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114800" y="3993160"/>
            <a:ext cx="1228987" cy="1300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096BDD-0F71-4795-96AB-9858C6B0920A}"/>
              </a:ext>
            </a:extLst>
          </p:cNvPr>
          <p:cNvCxnSpPr>
            <a:stCxn id="15" idx="2"/>
          </p:cNvCxnSpPr>
          <p:nvPr/>
        </p:nvCxnSpPr>
        <p:spPr>
          <a:xfrm flipH="1">
            <a:off x="5827553" y="4001548"/>
            <a:ext cx="1027651" cy="1291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3747D3-BA70-4982-8FEA-2EFAD87EDEAD}"/>
              </a:ext>
            </a:extLst>
          </p:cNvPr>
          <p:cNvSpPr txBox="1"/>
          <p:nvPr/>
        </p:nvSpPr>
        <p:spPr>
          <a:xfrm>
            <a:off x="5013821" y="60548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</a:t>
            </a:r>
            <a:r>
              <a:rPr lang="en-US" dirty="0"/>
              <a:t> DB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C4BB2B-C724-483E-B047-F9DF41F1BE32}"/>
              </a:ext>
            </a:extLst>
          </p:cNvPr>
          <p:cNvGrpSpPr/>
          <p:nvPr/>
        </p:nvGrpSpPr>
        <p:grpSpPr>
          <a:xfrm>
            <a:off x="3028426" y="2684477"/>
            <a:ext cx="2172748" cy="1308683"/>
            <a:chOff x="3028426" y="2684477"/>
            <a:chExt cx="2172748" cy="13086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0D33D-D649-47D1-945D-DAC024031704}"/>
                </a:ext>
              </a:extLst>
            </p:cNvPr>
            <p:cNvSpPr/>
            <p:nvPr/>
          </p:nvSpPr>
          <p:spPr>
            <a:xfrm>
              <a:off x="3028426" y="2684477"/>
              <a:ext cx="2172748" cy="130868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MyApp</a:t>
              </a:r>
              <a:r>
                <a:rPr lang="en-US" dirty="0"/>
                <a:t> REST API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9127BA-FDA2-476D-A582-E9192AF82B04}"/>
                </a:ext>
              </a:extLst>
            </p:cNvPr>
            <p:cNvSpPr/>
            <p:nvPr/>
          </p:nvSpPr>
          <p:spPr>
            <a:xfrm>
              <a:off x="3087149" y="3020037"/>
              <a:ext cx="205530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ASP.NET 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AF4435-A077-48CA-84A7-91ABB519CE99}"/>
                </a:ext>
              </a:extLst>
            </p:cNvPr>
            <p:cNvSpPr/>
            <p:nvPr/>
          </p:nvSpPr>
          <p:spPr>
            <a:xfrm>
              <a:off x="3854741" y="3343012"/>
              <a:ext cx="1226192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</a:t>
              </a:r>
              <a:r>
                <a:rPr lang="en-US" sz="1200" dirty="0" err="1"/>
                <a:t>Nuget</a:t>
              </a:r>
              <a:r>
                <a:rPr lang="en-US" sz="1200" dirty="0"/>
                <a:t> Packages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E3997A-900B-4CEB-AE29-D443B259C743}"/>
                </a:ext>
              </a:extLst>
            </p:cNvPr>
            <p:cNvSpPr/>
            <p:nvPr/>
          </p:nvSpPr>
          <p:spPr>
            <a:xfrm>
              <a:off x="3154260" y="3348604"/>
              <a:ext cx="633369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EF 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B478B4-9009-4E16-A4A3-7843C305D92C}"/>
              </a:ext>
            </a:extLst>
          </p:cNvPr>
          <p:cNvGrpSpPr/>
          <p:nvPr/>
        </p:nvGrpSpPr>
        <p:grpSpPr>
          <a:xfrm>
            <a:off x="5768830" y="2692865"/>
            <a:ext cx="2172748" cy="1308683"/>
            <a:chOff x="5768830" y="2692865"/>
            <a:chExt cx="2172748" cy="13086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8C0B2C-2455-4039-9C99-133FB005A6A7}"/>
                </a:ext>
              </a:extLst>
            </p:cNvPr>
            <p:cNvSpPr/>
            <p:nvPr/>
          </p:nvSpPr>
          <p:spPr>
            <a:xfrm>
              <a:off x="5768830" y="2692865"/>
              <a:ext cx="2172748" cy="130868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Workflow Designer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945EC4-2063-4DCF-A67E-608CF4722A6A}"/>
                </a:ext>
              </a:extLst>
            </p:cNvPr>
            <p:cNvSpPr/>
            <p:nvPr/>
          </p:nvSpPr>
          <p:spPr>
            <a:xfrm>
              <a:off x="5827553" y="3028425"/>
              <a:ext cx="205530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ASP.NET 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33E53A-FDB5-4C6A-9130-EAC623E3E8DC}"/>
                </a:ext>
              </a:extLst>
            </p:cNvPr>
            <p:cNvSpPr/>
            <p:nvPr/>
          </p:nvSpPr>
          <p:spPr>
            <a:xfrm>
              <a:off x="6610525" y="3365002"/>
              <a:ext cx="1213608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</a:t>
              </a:r>
              <a:r>
                <a:rPr lang="en-US" sz="1200" dirty="0" err="1"/>
                <a:t>Nuget</a:t>
              </a:r>
              <a:r>
                <a:rPr lang="en-US" sz="1200" dirty="0"/>
                <a:t> Packages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5A37DA-E022-4063-B368-CFDE35512C77}"/>
                </a:ext>
              </a:extLst>
            </p:cNvPr>
            <p:cNvSpPr/>
            <p:nvPr/>
          </p:nvSpPr>
          <p:spPr>
            <a:xfrm>
              <a:off x="5910043" y="3365002"/>
              <a:ext cx="633369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EF Core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F19D373-A943-454B-9F0F-602C2E71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015" y="5129344"/>
            <a:ext cx="2152650" cy="1028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2ECC6-7755-4475-A7B9-3913D514A082}"/>
              </a:ext>
            </a:extLst>
          </p:cNvPr>
          <p:cNvSpPr txBox="1"/>
          <p:nvPr/>
        </p:nvSpPr>
        <p:spPr>
          <a:xfrm>
            <a:off x="3499906" y="4420550"/>
            <a:ext cx="2085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Start/Resume workflow</a:t>
            </a:r>
          </a:p>
        </p:txBody>
      </p:sp>
    </p:spTree>
    <p:extLst>
      <p:ext uri="{BB962C8B-B14F-4D97-AF65-F5344CB8AC3E}">
        <p14:creationId xmlns:p14="http://schemas.microsoft.com/office/powerpoint/2010/main" val="29310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20A-AED6-44D9-B216-49CD0DD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CF95-EB50-4610-B3BD-4E934F78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962" y="2097088"/>
            <a:ext cx="9905999" cy="3541714"/>
          </a:xfrm>
        </p:spPr>
        <p:txBody>
          <a:bodyPr/>
          <a:lstStyle/>
          <a:p>
            <a:r>
              <a:rPr lang="en-US" dirty="0"/>
              <a:t>Audit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Diagnostic</a:t>
            </a:r>
          </a:p>
          <a:p>
            <a:r>
              <a:rPr lang="en-US" dirty="0"/>
              <a:t>Let’s demo…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C8031-39B9-46F8-80F4-543D9AC8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728759"/>
            <a:ext cx="10525125" cy="494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863A1-E73A-4DF3-BFE6-ACCD952A27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57299" y="1728759"/>
            <a:ext cx="10525125" cy="49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D23B-A919-452B-87F4-F0BBC90B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AN ‘Enterprise’ Solution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D168-CB14-43CF-B95E-63226183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Would require:</a:t>
            </a:r>
          </a:p>
          <a:p>
            <a:r>
              <a:rPr lang="en-US" dirty="0"/>
              <a:t>Service bus messaging</a:t>
            </a:r>
          </a:p>
          <a:p>
            <a:r>
              <a:rPr lang="en-US" dirty="0"/>
              <a:t>Workflow Server</a:t>
            </a:r>
          </a:p>
          <a:p>
            <a:r>
              <a:rPr lang="en-US" dirty="0"/>
              <a:t>Support for multi-node environments</a:t>
            </a:r>
          </a:p>
          <a:p>
            <a:r>
              <a:rPr lang="en-US" dirty="0"/>
              <a:t>Check ELSA roadmap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7AE6-DC8D-4E14-97FC-B8B4027D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76C0-EDEB-4322-9649-406A86EE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Improve collaboration between analysts/</a:t>
            </a:r>
            <a:r>
              <a:rPr lang="en-US" dirty="0" err="1"/>
              <a:t>developpers</a:t>
            </a:r>
            <a:r>
              <a:rPr lang="en-US" dirty="0"/>
              <a:t>/testers/support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CF2F4-83B8-4498-9E3E-FA1CA794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712917"/>
            <a:ext cx="6074567" cy="40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0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7AE6-DC8D-4E14-97FC-B8B4027D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76C0-EDEB-4322-9649-406A86EE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 ELSA a reliable framework for the long-term?</a:t>
            </a:r>
          </a:p>
          <a:p>
            <a:r>
              <a:rPr lang="en-US" dirty="0"/>
              <a:t>Will the future ELSA 2.0 be 100% backward compatible</a:t>
            </a:r>
          </a:p>
          <a:p>
            <a:r>
              <a:rPr lang="en-US" dirty="0"/>
              <a:t>Workflow strategy deployment from dev/test/acc to prod</a:t>
            </a:r>
          </a:p>
          <a:p>
            <a:r>
              <a:rPr lang="en-US" dirty="0"/>
              <a:t>Workflows are versioned but what about activities (.NET code)</a:t>
            </a:r>
          </a:p>
          <a:p>
            <a:r>
              <a:rPr lang="en-US" dirty="0"/>
              <a:t>What about transactions ? (saga)</a:t>
            </a:r>
          </a:p>
          <a:p>
            <a:r>
              <a:rPr lang="en-US" dirty="0"/>
              <a:t>Do you know alternatives already in place at INFRABEL?</a:t>
            </a:r>
          </a:p>
          <a:p>
            <a:r>
              <a:rPr lang="en-US" dirty="0"/>
              <a:t>We could add a channel on Teams to continue the discussion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1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568</TotalTime>
  <Words>219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Workflow Engine (ELSA)</vt:lpstr>
      <vt:lpstr>Why ?</vt:lpstr>
      <vt:lpstr>Workflow Designer</vt:lpstr>
      <vt:lpstr>START/RESUME workflow (in this POC)</vt:lpstr>
      <vt:lpstr>Workflow Dashboard</vt:lpstr>
      <vt:lpstr>NOT AN ‘Enterprise’ Solution ?</vt:lpstr>
      <vt:lpstr>Main advantage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Guérin</dc:creator>
  <cp:lastModifiedBy>Sylvain Guérin</cp:lastModifiedBy>
  <cp:revision>41</cp:revision>
  <dcterms:created xsi:type="dcterms:W3CDTF">2021-02-01T16:30:31Z</dcterms:created>
  <dcterms:modified xsi:type="dcterms:W3CDTF">2021-02-03T16:55:03Z</dcterms:modified>
</cp:coreProperties>
</file>