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sldIdLst>
    <p:sldId id="259" r:id="rId5"/>
    <p:sldId id="260" r:id="rId6"/>
    <p:sldId id="268" r:id="rId7"/>
    <p:sldId id="265" r:id="rId8"/>
    <p:sldId id="270" r:id="rId9"/>
    <p:sldId id="262" r:id="rId10"/>
    <p:sldId id="263" r:id="rId11"/>
    <p:sldId id="271" r:id="rId12"/>
    <p:sldId id="266" r:id="rId13"/>
    <p:sldId id="264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60"/>
    <a:srgbClr val="584B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3348" autoAdjust="0"/>
  </p:normalViewPr>
  <p:slideViewPr>
    <p:cSldViewPr snapToGrid="0">
      <p:cViewPr varScale="1">
        <p:scale>
          <a:sx n="89" d="100"/>
          <a:sy n="89" d="100"/>
        </p:scale>
        <p:origin x="22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326-AD78-4E67-8599-BA8A5604D89A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EB8B-B78C-4FCA-B737-0D9226F5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tosa.io/ev/image-kernel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 function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 node defines the output of that node given an input or set of inputs.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8EB8B-B78C-4FCA-B737-0D9226F57E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5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 function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 node defines the output of that node given an input or set of inputs.</a:t>
            </a:r>
          </a:p>
          <a:p>
            <a:pPr marL="171450" indent="-171450">
              <a:buFontTx/>
              <a:buChar char="-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Dense/fully connected layer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linear operation on the layer's input vector.</a:t>
            </a:r>
          </a:p>
          <a:p>
            <a:pPr marL="171450" indent="-171450">
              <a:buFontTx/>
              <a:buChar char="-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 layer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linear operation in which every input is connected to every output by a weight (so there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n_inputs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n_outputs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weights - which can be a lot!). Generally followed by a non-linear activation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8EB8B-B78C-4FCA-B737-0D9226F57E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39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layer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linear operation using a subset of the weights of a dense layer. Nearby inputs are connected to nearby outputs (specifically -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convolution33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The weights for the convolutions at each location are shared. Due to the weight sharing, and the use of a subset of the weights of a dense layer, there's far less weights than in a dense layer. Generally followed by a non-linear activation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8EB8B-B78C-4FCA-B737-0D9226F57E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0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 templat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49" y="592924"/>
            <a:ext cx="4183193" cy="1207008"/>
          </a:xfrm>
        </p:spPr>
        <p:txBody>
          <a:bodyPr anchor="ctr"/>
          <a:lstStyle>
            <a:lvl1pPr algn="l">
              <a:defRPr sz="3600" cap="all" baseline="0"/>
            </a:lvl1pPr>
          </a:lstStyle>
          <a:p>
            <a:r>
              <a:rPr lang="en-US" cap="all" baseline="0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49" y="1994857"/>
            <a:ext cx="4183192" cy="49795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2764852"/>
            <a:ext cx="4183063" cy="502920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4508292"/>
            <a:ext cx="2648062" cy="5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19338" y="320156"/>
            <a:ext cx="7507224" cy="102027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9338" y="1610590"/>
            <a:ext cx="7507224" cy="456160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1" y="6356351"/>
            <a:ext cx="415635" cy="365125"/>
          </a:xfrm>
        </p:spPr>
        <p:txBody>
          <a:bodyPr/>
          <a:lstStyle>
            <a:lvl1pPr algn="l">
              <a:defRPr/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24" y="6286390"/>
            <a:ext cx="2274569" cy="47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44236" y="1543930"/>
            <a:ext cx="7855528" cy="14447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1" y="6356351"/>
            <a:ext cx="415635" cy="365125"/>
          </a:xfrm>
        </p:spPr>
        <p:txBody>
          <a:bodyPr/>
          <a:lstStyle>
            <a:lvl1pPr algn="l">
              <a:defRPr/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24" y="6286390"/>
            <a:ext cx="2274569" cy="47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accent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84B3D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84B3D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84B3D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84B3D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84B3D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>
            <a:spLocks noGrp="1"/>
          </p:cNvSpPr>
          <p:nvPr>
            <p:ph type="ctrTitle"/>
          </p:nvPr>
        </p:nvSpPr>
        <p:spPr>
          <a:xfrm>
            <a:off x="628649" y="592924"/>
            <a:ext cx="4183193" cy="1207008"/>
          </a:xfrm>
        </p:spPr>
        <p:txBody>
          <a:bodyPr/>
          <a:lstStyle/>
          <a:p>
            <a:r>
              <a:rPr lang="en-US" sz="3200" dirty="0" smtClean="0"/>
              <a:t>No-Show </a:t>
            </a:r>
            <a:endParaRPr lang="en-US" sz="3200" dirty="0"/>
          </a:p>
        </p:txBody>
      </p:sp>
      <p:sp>
        <p:nvSpPr>
          <p:cNvPr id="6" name="Subtitle 6"/>
          <p:cNvSpPr>
            <a:spLocks noGrp="1"/>
          </p:cNvSpPr>
          <p:nvPr>
            <p:ph type="subTitle" idx="1"/>
          </p:nvPr>
        </p:nvSpPr>
        <p:spPr>
          <a:xfrm>
            <a:off x="628649" y="1994857"/>
            <a:ext cx="4672014" cy="113410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Jorge Guerra</a:t>
            </a:r>
          </a:p>
          <a:p>
            <a:pPr algn="r"/>
            <a:r>
              <a:rPr lang="en-US" dirty="0"/>
              <a:t>Luis </a:t>
            </a:r>
            <a:r>
              <a:rPr lang="en-US" dirty="0" err="1"/>
              <a:t>Ahumada</a:t>
            </a:r>
            <a:endParaRPr lang="en-US" dirty="0"/>
          </a:p>
          <a:p>
            <a:pPr algn="r"/>
            <a:endParaRPr lang="en-US" dirty="0" smtClean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17600" y="3581636"/>
            <a:ext cx="4183063" cy="502920"/>
          </a:xfrm>
        </p:spPr>
        <p:txBody>
          <a:bodyPr/>
          <a:lstStyle/>
          <a:p>
            <a:pPr algn="r"/>
            <a:r>
              <a:rPr lang="en-US" dirty="0" smtClean="0"/>
              <a:t>October 03,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/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Unbalance classes</a:t>
            </a:r>
          </a:p>
          <a:p>
            <a:r>
              <a:rPr lang="en-US" dirty="0" smtClean="0"/>
              <a:t>Sampled dataset for model development</a:t>
            </a:r>
          </a:p>
          <a:p>
            <a:r>
              <a:rPr lang="en-US" dirty="0" smtClean="0"/>
              <a:t>Better feature engineering</a:t>
            </a:r>
          </a:p>
          <a:p>
            <a:r>
              <a:rPr lang="en-US" dirty="0" smtClean="0"/>
              <a:t>Use of regularization for noise removal or improve overfitting</a:t>
            </a:r>
          </a:p>
          <a:p>
            <a:r>
              <a:rPr lang="en-US" dirty="0" smtClean="0"/>
              <a:t>Look into convolution neural networks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82" y="1222093"/>
            <a:ext cx="4012602" cy="5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8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System specifications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Data </a:t>
            </a:r>
            <a:r>
              <a:rPr lang="en-US" sz="2000" dirty="0" smtClean="0"/>
              <a:t>pre-processing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Methodology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Results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Future Work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4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System SPECIFICATIONS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Windows </a:t>
            </a:r>
            <a:r>
              <a:rPr lang="en-US" sz="2000" dirty="0"/>
              <a:t>Server 2012 R2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2 Intel® Xeon® CPU E5-2650 v4 @ 2.20GHz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12 core(s), 24 Logical Processor(s)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512 GB 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2.8TB hard </a:t>
            </a:r>
            <a:r>
              <a:rPr lang="en-US" sz="2000" dirty="0" smtClean="0"/>
              <a:t>drive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Anaconda 4.3.25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Python 3.6.1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/>
              <a:t>Keras</a:t>
            </a:r>
            <a:r>
              <a:rPr lang="en-US" sz="2000" dirty="0"/>
              <a:t> 2.0.6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/>
              <a:t>Numpy</a:t>
            </a:r>
            <a:r>
              <a:rPr lang="en-US" sz="2000" dirty="0"/>
              <a:t> 1.12.1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/>
              <a:t>Scikit</a:t>
            </a:r>
            <a:r>
              <a:rPr lang="en-US" sz="2000" dirty="0"/>
              <a:t>-learn 0.18.1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Pandas 0.20.1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/>
              <a:t>Tensorflow</a:t>
            </a:r>
            <a:r>
              <a:rPr lang="en-US" sz="2000" dirty="0"/>
              <a:t> 1.3.0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Logging </a:t>
            </a:r>
            <a:r>
              <a:rPr lang="en-US" sz="2000" dirty="0" smtClean="0"/>
              <a:t>0.5.1.2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Image result for window server 20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14" y="2462169"/>
            <a:ext cx="1790457" cy="134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474" y="3891394"/>
            <a:ext cx="1581645" cy="79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python machine learn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51" y="3731224"/>
            <a:ext cx="1521629" cy="54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236" y="3194650"/>
            <a:ext cx="2142147" cy="72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numpy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196" y="4915229"/>
            <a:ext cx="1729835" cy="68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181" y="5721158"/>
            <a:ext cx="2480255" cy="49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tensorflow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74" y="4361599"/>
            <a:ext cx="1820412" cy="73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45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338" y="1610590"/>
            <a:ext cx="7590016" cy="45616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Data located in CHOP Data Warehouse Production (CDW_PROD)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Updated on the daily basis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5532066 records i.e. patients’ encounters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76 Features or explanatory </a:t>
            </a:r>
            <a:r>
              <a:rPr lang="en-US" sz="1600" dirty="0"/>
              <a:t>variables i.e. </a:t>
            </a:r>
            <a:r>
              <a:rPr lang="en-US" sz="1600" dirty="0" smtClean="0"/>
              <a:t>PATIENT_KEY,</a:t>
            </a:r>
            <a:r>
              <a:rPr lang="en-US" sz="1600" dirty="0"/>
              <a:t> TIME_TO_APPT ENCOUNTER_APPOINTMENT_WEEK_DAY</a:t>
            </a:r>
            <a:r>
              <a:rPr lang="en-US" sz="1600" dirty="0" smtClean="0"/>
              <a:t>,…, NOSHOW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PATIENT_KEY = patient ID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TIME_TO_APPT = days patient has to wait for the appointment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ENCOUNTER_APPOINTMENT_TYPE i.e. “sick, follow up, etc.”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ENCOUNTER_TYPE i.e. “Appointment, Office visit, etc.”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Unbalance dataset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Need to sample the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9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338" y="1610590"/>
            <a:ext cx="7590016" cy="45616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Calculate the history or frequencies of the NOSHOW per patient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- For training dataset, for each repeated patient, calculate: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Tx/>
              <a:buChar char="-"/>
            </a:pPr>
            <a:r>
              <a:rPr lang="en-US" sz="1800" dirty="0" smtClean="0"/>
              <a:t>Insert NOSHOW_FREQUENCY for the respective patients’ in the test dataset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Dataset was divided into a training set (70%), testing set (30%) with a </a:t>
            </a:r>
            <a:r>
              <a:rPr lang="en-US" sz="2200" dirty="0" smtClean="0"/>
              <a:t>20 folds for cross-validation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53" y="2977333"/>
            <a:ext cx="5337909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6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VS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338" y="1610590"/>
            <a:ext cx="8090200" cy="45616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Logistic Regression  vs Deep Neural Networks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38" y="2553505"/>
            <a:ext cx="3919105" cy="206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7" y="2607546"/>
            <a:ext cx="3354077" cy="196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28601" y="3050615"/>
            <a:ext cx="123156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TIME_TO_APPT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1" y="3474721"/>
            <a:ext cx="123156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ENCT_APPT_TIME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602" y="3891394"/>
            <a:ext cx="123156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ENCOUNTER_TYPE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4190" y="4330158"/>
            <a:ext cx="122597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NOSHOW_FREQ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43401" y="3158337"/>
            <a:ext cx="123156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TIME_TO_APPT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43401" y="3494835"/>
            <a:ext cx="123156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ENCT_APPT_TIME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43401" y="3817921"/>
            <a:ext cx="123156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ENCOUNTER_TYPE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8989" y="4141007"/>
            <a:ext cx="122597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NOSHOW_FREQ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34139" y="3710279"/>
            <a:ext cx="69487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OUTPUT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65277" y="3674673"/>
            <a:ext cx="61826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OUTPUT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36333" y="2607546"/>
            <a:ext cx="5285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INPUT</a:t>
            </a:r>
          </a:p>
          <a:p>
            <a:r>
              <a:rPr lang="en-US" sz="800" dirty="0" smtClean="0">
                <a:solidFill>
                  <a:schemeClr val="bg2"/>
                </a:solidFill>
              </a:rPr>
              <a:t>LAYER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11894" y="2607546"/>
            <a:ext cx="7284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OUTPUT</a:t>
            </a:r>
          </a:p>
          <a:p>
            <a:r>
              <a:rPr lang="en-US" sz="800" dirty="0" smtClean="0">
                <a:solidFill>
                  <a:schemeClr val="bg2"/>
                </a:solidFill>
              </a:rPr>
              <a:t>LAYER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85469" y="2607546"/>
            <a:ext cx="7284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OUTPUT</a:t>
            </a:r>
          </a:p>
          <a:p>
            <a:r>
              <a:rPr lang="en-US" sz="800" dirty="0" smtClean="0">
                <a:solidFill>
                  <a:schemeClr val="bg2"/>
                </a:solidFill>
              </a:rPr>
              <a:t>LAYER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75576" y="2607546"/>
            <a:ext cx="5285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INPUT</a:t>
            </a:r>
          </a:p>
          <a:p>
            <a:r>
              <a:rPr lang="en-US" sz="800" dirty="0" smtClean="0">
                <a:solidFill>
                  <a:schemeClr val="bg2"/>
                </a:solidFill>
              </a:rPr>
              <a:t>LAYER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05761" y="2607546"/>
            <a:ext cx="6353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/>
                </a:solidFill>
              </a:rPr>
              <a:t>HIDDEN</a:t>
            </a:r>
          </a:p>
          <a:p>
            <a:r>
              <a:rPr lang="en-US" sz="800" dirty="0" smtClean="0">
                <a:solidFill>
                  <a:schemeClr val="bg2"/>
                </a:solidFill>
              </a:rPr>
              <a:t>LAYER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03754" y="2975418"/>
            <a:ext cx="426184" cy="1737260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929367" y="2975418"/>
            <a:ext cx="431248" cy="1737260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689349" y="2946100"/>
            <a:ext cx="441332" cy="1766578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678098" y="2946100"/>
            <a:ext cx="441332" cy="1766578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695678" y="2946100"/>
            <a:ext cx="343604" cy="1766578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93945" y="3205422"/>
            <a:ext cx="347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2"/>
                </a:solidFill>
              </a:rPr>
              <a:t>w0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97723" y="3467027"/>
            <a:ext cx="347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2"/>
                </a:solidFill>
              </a:rPr>
              <a:t>w1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6729" y="3728632"/>
            <a:ext cx="347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2"/>
                </a:solidFill>
              </a:rPr>
              <a:t>w2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93945" y="3987788"/>
            <a:ext cx="347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2"/>
                </a:solidFill>
              </a:rPr>
              <a:t>w3</a:t>
            </a:r>
            <a:endParaRPr lang="en-US" sz="9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9" name="TextBox 2048"/>
              <p:cNvSpPr txBox="1"/>
              <p:nvPr/>
            </p:nvSpPr>
            <p:spPr>
              <a:xfrm>
                <a:off x="1460165" y="5108791"/>
                <a:ext cx="3789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>
                    <a:solidFill>
                      <a:schemeClr val="bg2"/>
                    </a:solidFill>
                  </a:rPr>
                  <a:t>Linear function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049" name="TextBox 2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65" y="5108791"/>
                <a:ext cx="37894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865" t="-175556" b="-27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410800" y="5520805"/>
                <a:ext cx="5722207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𝑓𝑢𝑛𝑐𝑖𝑡𝑜𝑛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800" y="5520805"/>
                <a:ext cx="5722207" cy="5250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7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Using Grid Search in </a:t>
            </a:r>
            <a:r>
              <a:rPr lang="en-US" sz="2400" dirty="0" err="1" smtClean="0"/>
              <a:t>scikit</a:t>
            </a:r>
            <a:r>
              <a:rPr lang="en-US" sz="2400" dirty="0" smtClean="0"/>
              <a:t>-learn for </a:t>
            </a:r>
            <a:r>
              <a:rPr lang="en-US" sz="2400" dirty="0" err="1" smtClean="0"/>
              <a:t>hyperparameter</a:t>
            </a:r>
            <a:r>
              <a:rPr lang="en-US" sz="2400" dirty="0" smtClean="0"/>
              <a:t> optimization: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learning rate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number of iterations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number hidden layers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Number of hidden units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Choice of activation function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 descr="Image result for hyperparameters deep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569" y="4161484"/>
            <a:ext cx="7244862" cy="269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908" y="1300741"/>
            <a:ext cx="3806092" cy="50556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Dense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Sequential: build high-level</a:t>
            </a:r>
          </a:p>
          <a:p>
            <a:pPr marL="0" indent="0">
              <a:buNone/>
            </a:pPr>
            <a:r>
              <a:rPr lang="en-US" sz="2400" dirty="0" smtClean="0"/>
              <a:t>features </a:t>
            </a:r>
            <a:r>
              <a:rPr lang="en-US" sz="2400" dirty="0"/>
              <a:t>through their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successive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Dense (fully connected)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1 Hidden Layer using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Activation function = Rectified Linear Unit (</a:t>
            </a:r>
            <a:r>
              <a:rPr lang="en-US" sz="2000" dirty="0" err="1" smtClean="0"/>
              <a:t>ReLU</a:t>
            </a:r>
            <a:r>
              <a:rPr lang="en-US" sz="20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Output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Activation function = sigmoid function)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 descr="Image result for relu activ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52" y="5090201"/>
            <a:ext cx="2190808" cy="176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igmoid activ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98" y="5056554"/>
            <a:ext cx="2548548" cy="180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98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AUC = 0.63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28" y="643450"/>
            <a:ext cx="5852172" cy="3941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8" y="4855498"/>
            <a:ext cx="3301654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84625"/>
      </p:ext>
    </p:extLst>
  </p:cSld>
  <p:clrMapOvr>
    <a:masterClrMapping/>
  </p:clrMapOvr>
</p:sld>
</file>

<file path=ppt/theme/theme1.xml><?xml version="1.0" encoding="utf-8"?>
<a:theme xmlns:a="http://schemas.openxmlformats.org/drawingml/2006/main" name="CHOP Pattern Theme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9A23C12C-2371-4499-9189-5FE1CB0B8337}" vid="{F59177C2-29CE-4619-8DF8-B1295A3B92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6a4a4262ab844b18de92e197378cee0 xmlns="e96402cb-0a6e-49e7-8465-cfae72b5129c">
      <Terms xmlns="http://schemas.microsoft.com/office/infopath/2007/PartnerControls"/>
    </h6a4a4262ab844b18de92e197378cee0>
    <o54b1e4c7e8f4e00a12ce46439e0e974 xmlns="e96402cb-0a6e-49e7-8465-cfae72b5129c">
      <Terms xmlns="http://schemas.microsoft.com/office/infopath/2007/PartnerControls"/>
    </o54b1e4c7e8f4e00a12ce46439e0e974>
    <Category xmlns="34d7e926-6bad-4161-b251-cfc43f69ae87">Templates</Category>
    <TaxKeywordTaxHTField xmlns="fcde5e04-944e-4dfc-be86-0a9ace870ff9">
      <Terms xmlns="http://schemas.microsoft.com/office/infopath/2007/PartnerControls">
        <TermInfo xmlns="http://schemas.microsoft.com/office/infopath/2007/PartnerControls">
          <TermName>NoShow</TermName>
          <TermId>11111111-1111-1111-1111-111111111111</TermId>
        </TermInfo>
      </Terms>
    </TaxKeywordTaxHTField>
    <IconOverlay xmlns="http://schemas.microsoft.com/sharepoint/v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D347118B88A4EA8E9A5FEBC94FD86" ma:contentTypeVersion="8" ma:contentTypeDescription="Create a new document." ma:contentTypeScope="" ma:versionID="e54af44cc39137a71e496aa5089235ef">
  <xsd:schema xmlns:xsd="http://www.w3.org/2001/XMLSchema" xmlns:xs="http://www.w3.org/2001/XMLSchema" xmlns:p="http://schemas.microsoft.com/office/2006/metadata/properties" xmlns:ns2="fcde5e04-944e-4dfc-be86-0a9ace870ff9" xmlns:ns3="e96402cb-0a6e-49e7-8465-cfae72b5129c" xmlns:ns4="34d7e926-6bad-4161-b251-cfc43f69ae87" xmlns:ns5="http://schemas.microsoft.com/sharepoint/v4" targetNamespace="http://schemas.microsoft.com/office/2006/metadata/properties" ma:root="true" ma:fieldsID="4dfd49e6986a0fb6e4e84e6606b80ac7" ns2:_="" ns3:_="" ns4:_="" ns5:_="">
    <xsd:import namespace="fcde5e04-944e-4dfc-be86-0a9ace870ff9"/>
    <xsd:import namespace="e96402cb-0a6e-49e7-8465-cfae72b5129c"/>
    <xsd:import namespace="34d7e926-6bad-4161-b251-cfc43f69ae8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o54b1e4c7e8f4e00a12ce46439e0e974" minOccurs="0"/>
                <xsd:element ref="ns3:h6a4a4262ab844b18de92e197378cee0" minOccurs="0"/>
                <xsd:element ref="ns4:Category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e5e04-944e-4dfc-be86-0a9ace870f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096f6f6b-f55a-454e-8dbb-24a06af1135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402cb-0a6e-49e7-8465-cfae72b5129c" elementFormDefault="qualified">
    <xsd:import namespace="http://schemas.microsoft.com/office/2006/documentManagement/types"/>
    <xsd:import namespace="http://schemas.microsoft.com/office/infopath/2007/PartnerControls"/>
    <xsd:element name="o54b1e4c7e8f4e00a12ce46439e0e974" ma:index="11" nillable="true" ma:taxonomy="true" ma:internalName="o54b1e4c7e8f4e00a12ce46439e0e974" ma:taxonomyFieldName="KnowledgeBaseMetadata" ma:displayName="Knowledge Base Tags" ma:fieldId="{854b1e4c-7e8f-4e00-a12c-e46439e0e974}" ma:taxonomyMulti="true" ma:sspId="096f6f6b-f55a-454e-8dbb-24a06af11355" ma:termSetId="0fa4fcc5-20ed-47ab-b5c6-c9c312be74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a4a4262ab844b18de92e197378cee0" ma:index="13" nillable="true" ma:taxonomy="true" ma:internalName="h6a4a4262ab844b18de92e197378cee0" ma:taxonomyFieldName="KBPoliciesAndProcedures" ma:displayName="Knowledge Base Policies and Procedures" ma:fieldId="{16a4a426-2ab8-44b1-8de9-2e197378cee0}" ma:taxonomyMulti="true" ma:sspId="096f6f6b-f55a-454e-8dbb-24a06af11355" ma:termSetId="bf388315-c5fb-4b9c-b70e-1e19d0e0d3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7e926-6bad-4161-b251-cfc43f69ae87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format="Dropdown" ma:internalName="Category">
      <xsd:simpleType>
        <xsd:restriction base="dms:Choice">
          <xsd:enumeration value="Guidelines"/>
          <xsd:enumeration value="Templates"/>
          <xsd:enumeration value="AA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493EF0-0BE4-4E84-A0BC-FF9879CDB9E8}">
  <ds:schemaRefs>
    <ds:schemaRef ds:uri="e96402cb-0a6e-49e7-8465-cfae72b5129c"/>
    <ds:schemaRef ds:uri="http://purl.org/dc/terms/"/>
    <ds:schemaRef ds:uri="http://purl.org/dc/dcmitype/"/>
    <ds:schemaRef ds:uri="fcde5e04-944e-4dfc-be86-0a9ace870ff9"/>
    <ds:schemaRef ds:uri="http://schemas.microsoft.com/office/infopath/2007/PartnerControls"/>
    <ds:schemaRef ds:uri="http://schemas.microsoft.com/office/2006/documentManagement/types"/>
    <ds:schemaRef ds:uri="34d7e926-6bad-4161-b251-cfc43f69ae87"/>
    <ds:schemaRef ds:uri="http://schemas.openxmlformats.org/package/2006/metadata/core-properties"/>
    <ds:schemaRef ds:uri="http://purl.org/dc/elements/1.1/"/>
    <ds:schemaRef ds:uri="http://schemas.microsoft.com/sharepoint/v4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78B9CA-BC85-4AC4-82A4-AD53C20980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BAC596-346B-4E59-839B-DB15DC7AE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de5e04-944e-4dfc-be86-0a9ace870ff9"/>
    <ds:schemaRef ds:uri="e96402cb-0a6e-49e7-8465-cfae72b5129c"/>
    <ds:schemaRef ds:uri="34d7e926-6bad-4161-b251-cfc43f69ae8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Pattern</Template>
  <TotalTime>1127</TotalTime>
  <Words>389</Words>
  <Application>Microsoft Office PowerPoint</Application>
  <PresentationFormat>On-screen Show (4:3)</PresentationFormat>
  <Paragraphs>119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Georgia</vt:lpstr>
      <vt:lpstr>Wingdings</vt:lpstr>
      <vt:lpstr>CHOP Pattern Theme</vt:lpstr>
      <vt:lpstr>No-Show </vt:lpstr>
      <vt:lpstr>OUTLINE</vt:lpstr>
      <vt:lpstr>System SPECIFICATIONS</vt:lpstr>
      <vt:lpstr>Data PRE-processing</vt:lpstr>
      <vt:lpstr>Data PRE-processing</vt:lpstr>
      <vt:lpstr>SHALLOW VS DEEP Learning</vt:lpstr>
      <vt:lpstr>DEEP Neural NETWORK</vt:lpstr>
      <vt:lpstr>Dense NEURAL NETWORK</vt:lpstr>
      <vt:lpstr>RESULTS</vt:lpstr>
      <vt:lpstr>Problems / Future WORK</vt:lpstr>
      <vt:lpstr>QUESTIONS</vt:lpstr>
    </vt:vector>
  </TitlesOfParts>
  <Company>The Children's Hospital of Philadelphia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No-Show</dc:title>
  <dc:creator>Guerra Marin, Jorge J</dc:creator>
  <cp:keywords>NoShow</cp:keywords>
  <cp:lastModifiedBy>Guerra Marin, Jorge J</cp:lastModifiedBy>
  <cp:revision>53</cp:revision>
  <dcterms:created xsi:type="dcterms:W3CDTF">2017-10-02T17:27:51Z</dcterms:created>
  <dcterms:modified xsi:type="dcterms:W3CDTF">2017-10-03T12:17:05Z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0x010100DF3D347118B88A4EA8E9A5FEBC94FD86</vt:lpwstr>
  </property>
  <property fmtid="{D5CDD505-2E9C-101B-9397-08002B2CF9AE}" pid="3" name="KBPoliciesAndProcedures">
    <vt:lpwstr/>
  </property>
  <property fmtid="{D5CDD505-2E9C-101B-9397-08002B2CF9AE}" pid="4" name="TaxKeyword">
    <vt:lpwstr/>
  </property>
  <property fmtid="{D5CDD505-2E9C-101B-9397-08002B2CF9AE}" pid="5" name="KnowledgeBaseMetadata">
    <vt:lpwstr/>
  </property>
  <property fmtid="{D5CDD505-2E9C-101B-9397-08002B2CF9AE}" pid="6" name="TaxCatchAll">
    <vt:lpwstr/>
  </property>
</Properties>
</file>