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49"/>
    <p:restoredTop sz="84124"/>
  </p:normalViewPr>
  <p:slideViewPr>
    <p:cSldViewPr snapToGrid="0" snapToObjects="1">
      <p:cViewPr varScale="1">
        <p:scale>
          <a:sx n="129" d="100"/>
          <a:sy n="129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2D816-A2BE-3B4D-BAC7-0F3BEB26B606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333F3-D072-EE4F-8511-1B630E52B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01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people are diagnosed with skin cancer each year in the U.S. than all other cancers combined. </a:t>
            </a:r>
          </a:p>
          <a:p>
            <a:r>
              <a:rPr lang="en-US" dirty="0"/>
              <a:t>One in five Americans will develop skin cancer by the age of 70. </a:t>
            </a:r>
          </a:p>
          <a:p>
            <a:r>
              <a:rPr lang="en-US" dirty="0"/>
              <a:t>The annual cost of treating skin cancers in the U.S. is estimated at $8.1 billion: about $4.8 billion for nonmelanoma skin cancers and $3.3 billion for melanoma.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333F3-D072-EE4F-8511-1B630E52B1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3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5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5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30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95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505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0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37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3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6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3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5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0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6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3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5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0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ms.gov/Medicare-Physician-Supplier/Medicare-Physician-and-Other-Supplier-National-Pro/85jw-maq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5845-BA6C-8F4E-81C7-3D02E2CB1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63020"/>
            <a:ext cx="7766936" cy="1646302"/>
          </a:xfrm>
        </p:spPr>
        <p:txBody>
          <a:bodyPr/>
          <a:lstStyle/>
          <a:p>
            <a:pPr algn="ctr"/>
            <a:r>
              <a:rPr lang="en-US" dirty="0" err="1"/>
              <a:t>Skin.ly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C3661-522A-3A46-9AB0-91B53DF71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Jorge Guerra, Victor Ruiz, </a:t>
            </a:r>
            <a:r>
              <a:rPr lang="en-US" dirty="0" err="1"/>
              <a:t>Andreina</a:t>
            </a:r>
            <a:r>
              <a:rPr lang="en-US" dirty="0"/>
              <a:t> Torres and Prasanth </a:t>
            </a:r>
            <a:r>
              <a:rPr lang="en-US" dirty="0" err="1"/>
              <a:t>Pullareddygari</a:t>
            </a:r>
            <a:endParaRPr lang="en-US" dirty="0"/>
          </a:p>
          <a:p>
            <a:pPr algn="ctr"/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02751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9E2B9E-95A0-2D48-8687-08B26EE27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71" y="3996104"/>
            <a:ext cx="4945902" cy="2781214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63368-484E-7C48-B956-CA8839FE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22BDA-3403-3C48-AA61-1CC6554B7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448"/>
            <a:ext cx="8596668" cy="3880773"/>
          </a:xfrm>
        </p:spPr>
        <p:txBody>
          <a:bodyPr/>
          <a:lstStyle/>
          <a:p>
            <a:r>
              <a:rPr lang="en-US" dirty="0"/>
              <a:t>Diagnosed with skin cancer higher than all other cancers combined </a:t>
            </a:r>
          </a:p>
          <a:p>
            <a:r>
              <a:rPr lang="en-US" dirty="0"/>
              <a:t>One in five Americans will develop skin cancer by the age of 70 </a:t>
            </a:r>
          </a:p>
          <a:p>
            <a:r>
              <a:rPr lang="en-US" dirty="0"/>
              <a:t>The annual cost of treating skin cancers is $8.1 billion: </a:t>
            </a:r>
          </a:p>
          <a:p>
            <a:pPr lvl="1"/>
            <a:r>
              <a:rPr lang="en-US" dirty="0"/>
              <a:t>~ $4.8 billion for nonmelanoma skin cancers </a:t>
            </a:r>
          </a:p>
          <a:p>
            <a:pPr lvl="1"/>
            <a:r>
              <a:rPr lang="en-US" dirty="0"/>
              <a:t>~ $3.3 billion for melanoma.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2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5">
            <a:extLst>
              <a:ext uri="{FF2B5EF4-FFF2-40B4-BE49-F238E27FC236}">
                <a16:creationId xmlns:a16="http://schemas.microsoft.com/office/drawing/2014/main" id="{D95D8D48-0FEF-944C-A792-16E3355D597B}"/>
              </a:ext>
            </a:extLst>
          </p:cNvPr>
          <p:cNvSpPr/>
          <p:nvPr/>
        </p:nvSpPr>
        <p:spPr>
          <a:xfrm>
            <a:off x="234722" y="1152189"/>
            <a:ext cx="4083537" cy="5452429"/>
          </a:xfrm>
          <a:prstGeom prst="roundRect">
            <a:avLst/>
          </a:prstGeom>
          <a:solidFill>
            <a:schemeClr val="accent1">
              <a:alpha val="16000"/>
            </a:schemeClr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42223-4817-1641-95FD-9642606C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46" y="274311"/>
            <a:ext cx="8596668" cy="1320800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DF04-DE2E-C140-8466-90A696D1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1817" y="1444972"/>
            <a:ext cx="5118653" cy="495582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 Health Care Providing Preventive Health Screenings. E.g. Patient Upload the Skin Mole Pictures to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Diagnose the Skin pictures uploaded to identify benign and malignant cancer cells.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with Medical and Social resources in Patient’s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Cost effective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economical and close medical providers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5CBF7-6170-A045-AF8E-12F4908DE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49" y="1996711"/>
            <a:ext cx="2457450" cy="4048125"/>
          </a:xfrm>
          <a:prstGeom prst="rect">
            <a:avLst/>
          </a:prstGeom>
        </p:spPr>
      </p:pic>
      <p:grpSp>
        <p:nvGrpSpPr>
          <p:cNvPr id="5" name="Group 177">
            <a:extLst>
              <a:ext uri="{FF2B5EF4-FFF2-40B4-BE49-F238E27FC236}">
                <a16:creationId xmlns:a16="http://schemas.microsoft.com/office/drawing/2014/main" id="{1A9BD8D5-412A-4A41-BB67-F0F86E19F8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71426" y="1389569"/>
            <a:ext cx="468816" cy="456738"/>
            <a:chOff x="4663" y="3228"/>
            <a:chExt cx="427" cy="416"/>
          </a:xfrm>
          <a:solidFill>
            <a:srgbClr val="7030A0"/>
          </a:solidFill>
        </p:grpSpPr>
        <p:sp>
          <p:nvSpPr>
            <p:cNvPr id="6" name="Freeform 178">
              <a:extLst>
                <a:ext uri="{FF2B5EF4-FFF2-40B4-BE49-F238E27FC236}">
                  <a16:creationId xmlns:a16="http://schemas.microsoft.com/office/drawing/2014/main" id="{9F6BE5DD-DFE6-B54F-B251-BCC1968ACA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3" y="3228"/>
              <a:ext cx="427" cy="416"/>
            </a:xfrm>
            <a:custGeom>
              <a:avLst/>
              <a:gdLst>
                <a:gd name="T0" fmla="*/ 84 w 278"/>
                <a:gd name="T1" fmla="*/ 278 h 278"/>
                <a:gd name="T2" fmla="*/ 24 w 278"/>
                <a:gd name="T3" fmla="*/ 254 h 278"/>
                <a:gd name="T4" fmla="*/ 0 w 278"/>
                <a:gd name="T5" fmla="*/ 194 h 278"/>
                <a:gd name="T6" fmla="*/ 24 w 278"/>
                <a:gd name="T7" fmla="*/ 135 h 278"/>
                <a:gd name="T8" fmla="*/ 135 w 278"/>
                <a:gd name="T9" fmla="*/ 25 h 278"/>
                <a:gd name="T10" fmla="*/ 194 w 278"/>
                <a:gd name="T11" fmla="*/ 0 h 278"/>
                <a:gd name="T12" fmla="*/ 253 w 278"/>
                <a:gd name="T13" fmla="*/ 25 h 278"/>
                <a:gd name="T14" fmla="*/ 278 w 278"/>
                <a:gd name="T15" fmla="*/ 84 h 278"/>
                <a:gd name="T16" fmla="*/ 253 w 278"/>
                <a:gd name="T17" fmla="*/ 143 h 278"/>
                <a:gd name="T18" fmla="*/ 143 w 278"/>
                <a:gd name="T19" fmla="*/ 254 h 278"/>
                <a:gd name="T20" fmla="*/ 84 w 278"/>
                <a:gd name="T21" fmla="*/ 278 h 278"/>
                <a:gd name="T22" fmla="*/ 194 w 278"/>
                <a:gd name="T23" fmla="*/ 12 h 278"/>
                <a:gd name="T24" fmla="*/ 143 w 278"/>
                <a:gd name="T25" fmla="*/ 33 h 278"/>
                <a:gd name="T26" fmla="*/ 33 w 278"/>
                <a:gd name="T27" fmla="*/ 143 h 278"/>
                <a:gd name="T28" fmla="*/ 12 w 278"/>
                <a:gd name="T29" fmla="*/ 194 h 278"/>
                <a:gd name="T30" fmla="*/ 33 w 278"/>
                <a:gd name="T31" fmla="*/ 245 h 278"/>
                <a:gd name="T32" fmla="*/ 84 w 278"/>
                <a:gd name="T33" fmla="*/ 266 h 278"/>
                <a:gd name="T34" fmla="*/ 135 w 278"/>
                <a:gd name="T35" fmla="*/ 245 h 278"/>
                <a:gd name="T36" fmla="*/ 135 w 278"/>
                <a:gd name="T37" fmla="*/ 245 h 278"/>
                <a:gd name="T38" fmla="*/ 245 w 278"/>
                <a:gd name="T39" fmla="*/ 135 h 278"/>
                <a:gd name="T40" fmla="*/ 266 w 278"/>
                <a:gd name="T41" fmla="*/ 84 h 278"/>
                <a:gd name="T42" fmla="*/ 245 w 278"/>
                <a:gd name="T43" fmla="*/ 33 h 278"/>
                <a:gd name="T44" fmla="*/ 194 w 278"/>
                <a:gd name="T45" fmla="*/ 1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8" h="278">
                  <a:moveTo>
                    <a:pt x="84" y="278"/>
                  </a:moveTo>
                  <a:cubicBezTo>
                    <a:pt x="61" y="278"/>
                    <a:pt x="40" y="270"/>
                    <a:pt x="24" y="254"/>
                  </a:cubicBezTo>
                  <a:cubicBezTo>
                    <a:pt x="8" y="238"/>
                    <a:pt x="0" y="217"/>
                    <a:pt x="0" y="194"/>
                  </a:cubicBezTo>
                  <a:cubicBezTo>
                    <a:pt x="0" y="172"/>
                    <a:pt x="8" y="151"/>
                    <a:pt x="24" y="135"/>
                  </a:cubicBezTo>
                  <a:cubicBezTo>
                    <a:pt x="135" y="25"/>
                    <a:pt x="135" y="25"/>
                    <a:pt x="135" y="25"/>
                  </a:cubicBezTo>
                  <a:cubicBezTo>
                    <a:pt x="150" y="9"/>
                    <a:pt x="171" y="0"/>
                    <a:pt x="194" y="0"/>
                  </a:cubicBezTo>
                  <a:cubicBezTo>
                    <a:pt x="216" y="0"/>
                    <a:pt x="238" y="9"/>
                    <a:pt x="253" y="25"/>
                  </a:cubicBezTo>
                  <a:cubicBezTo>
                    <a:pt x="269" y="40"/>
                    <a:pt x="278" y="62"/>
                    <a:pt x="278" y="84"/>
                  </a:cubicBezTo>
                  <a:cubicBezTo>
                    <a:pt x="278" y="107"/>
                    <a:pt x="269" y="128"/>
                    <a:pt x="253" y="143"/>
                  </a:cubicBezTo>
                  <a:cubicBezTo>
                    <a:pt x="143" y="254"/>
                    <a:pt x="143" y="254"/>
                    <a:pt x="143" y="254"/>
                  </a:cubicBezTo>
                  <a:cubicBezTo>
                    <a:pt x="127" y="270"/>
                    <a:pt x="106" y="278"/>
                    <a:pt x="84" y="278"/>
                  </a:cubicBezTo>
                  <a:close/>
                  <a:moveTo>
                    <a:pt x="194" y="12"/>
                  </a:moveTo>
                  <a:cubicBezTo>
                    <a:pt x="175" y="12"/>
                    <a:pt x="157" y="20"/>
                    <a:pt x="143" y="33"/>
                  </a:cubicBezTo>
                  <a:cubicBezTo>
                    <a:pt x="33" y="143"/>
                    <a:pt x="33" y="143"/>
                    <a:pt x="33" y="143"/>
                  </a:cubicBezTo>
                  <a:cubicBezTo>
                    <a:pt x="19" y="157"/>
                    <a:pt x="12" y="175"/>
                    <a:pt x="12" y="194"/>
                  </a:cubicBezTo>
                  <a:cubicBezTo>
                    <a:pt x="12" y="214"/>
                    <a:pt x="19" y="232"/>
                    <a:pt x="33" y="245"/>
                  </a:cubicBezTo>
                  <a:cubicBezTo>
                    <a:pt x="46" y="259"/>
                    <a:pt x="64" y="266"/>
                    <a:pt x="84" y="266"/>
                  </a:cubicBezTo>
                  <a:cubicBezTo>
                    <a:pt x="103" y="266"/>
                    <a:pt x="121" y="259"/>
                    <a:pt x="135" y="245"/>
                  </a:cubicBezTo>
                  <a:cubicBezTo>
                    <a:pt x="135" y="245"/>
                    <a:pt x="135" y="245"/>
                    <a:pt x="135" y="245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58" y="121"/>
                    <a:pt x="266" y="103"/>
                    <a:pt x="266" y="84"/>
                  </a:cubicBezTo>
                  <a:cubicBezTo>
                    <a:pt x="266" y="65"/>
                    <a:pt x="258" y="47"/>
                    <a:pt x="245" y="33"/>
                  </a:cubicBezTo>
                  <a:cubicBezTo>
                    <a:pt x="231" y="20"/>
                    <a:pt x="213" y="12"/>
                    <a:pt x="1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79">
              <a:extLst>
                <a:ext uri="{FF2B5EF4-FFF2-40B4-BE49-F238E27FC236}">
                  <a16:creationId xmlns:a16="http://schemas.microsoft.com/office/drawing/2014/main" id="{FCFE9113-FF01-284E-A4B6-05941A59C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1" y="3345"/>
              <a:ext cx="191" cy="182"/>
            </a:xfrm>
            <a:custGeom>
              <a:avLst/>
              <a:gdLst>
                <a:gd name="T0" fmla="*/ 117 w 124"/>
                <a:gd name="T1" fmla="*/ 122 h 122"/>
                <a:gd name="T2" fmla="*/ 113 w 124"/>
                <a:gd name="T3" fmla="*/ 121 h 122"/>
                <a:gd name="T4" fmla="*/ 2 w 124"/>
                <a:gd name="T5" fmla="*/ 10 h 122"/>
                <a:gd name="T6" fmla="*/ 2 w 124"/>
                <a:gd name="T7" fmla="*/ 2 h 122"/>
                <a:gd name="T8" fmla="*/ 11 w 124"/>
                <a:gd name="T9" fmla="*/ 2 h 122"/>
                <a:gd name="T10" fmla="*/ 121 w 124"/>
                <a:gd name="T11" fmla="*/ 112 h 122"/>
                <a:gd name="T12" fmla="*/ 121 w 124"/>
                <a:gd name="T13" fmla="*/ 121 h 122"/>
                <a:gd name="T14" fmla="*/ 117 w 124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2">
                  <a:moveTo>
                    <a:pt x="117" y="122"/>
                  </a:moveTo>
                  <a:cubicBezTo>
                    <a:pt x="115" y="122"/>
                    <a:pt x="114" y="122"/>
                    <a:pt x="113" y="12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121" y="112"/>
                    <a:pt x="121" y="112"/>
                    <a:pt x="121" y="112"/>
                  </a:cubicBezTo>
                  <a:cubicBezTo>
                    <a:pt x="124" y="114"/>
                    <a:pt x="124" y="118"/>
                    <a:pt x="121" y="121"/>
                  </a:cubicBezTo>
                  <a:cubicBezTo>
                    <a:pt x="120" y="122"/>
                    <a:pt x="119" y="122"/>
                    <a:pt x="117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0">
              <a:extLst>
                <a:ext uri="{FF2B5EF4-FFF2-40B4-BE49-F238E27FC236}">
                  <a16:creationId xmlns:a16="http://schemas.microsoft.com/office/drawing/2014/main" id="{3A118743-8C90-1940-9B25-3A809D9F7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" y="3272"/>
              <a:ext cx="162" cy="85"/>
            </a:xfrm>
            <a:custGeom>
              <a:avLst/>
              <a:gdLst>
                <a:gd name="T0" fmla="*/ 6 w 106"/>
                <a:gd name="T1" fmla="*/ 57 h 57"/>
                <a:gd name="T2" fmla="*/ 2 w 106"/>
                <a:gd name="T3" fmla="*/ 55 h 57"/>
                <a:gd name="T4" fmla="*/ 2 w 106"/>
                <a:gd name="T5" fmla="*/ 47 h 57"/>
                <a:gd name="T6" fmla="*/ 28 w 106"/>
                <a:gd name="T7" fmla="*/ 21 h 57"/>
                <a:gd name="T8" fmla="*/ 104 w 106"/>
                <a:gd name="T9" fmla="*/ 21 h 57"/>
                <a:gd name="T10" fmla="*/ 104 w 106"/>
                <a:gd name="T11" fmla="*/ 30 h 57"/>
                <a:gd name="T12" fmla="*/ 95 w 106"/>
                <a:gd name="T13" fmla="*/ 30 h 57"/>
                <a:gd name="T14" fmla="*/ 36 w 106"/>
                <a:gd name="T15" fmla="*/ 30 h 57"/>
                <a:gd name="T16" fmla="*/ 11 w 106"/>
                <a:gd name="T17" fmla="*/ 55 h 57"/>
                <a:gd name="T18" fmla="*/ 6 w 106"/>
                <a:gd name="T1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57">
                  <a:moveTo>
                    <a:pt x="6" y="57"/>
                  </a:moveTo>
                  <a:cubicBezTo>
                    <a:pt x="5" y="57"/>
                    <a:pt x="3" y="56"/>
                    <a:pt x="2" y="55"/>
                  </a:cubicBezTo>
                  <a:cubicBezTo>
                    <a:pt x="0" y="53"/>
                    <a:pt x="0" y="49"/>
                    <a:pt x="2" y="47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49" y="0"/>
                    <a:pt x="83" y="0"/>
                    <a:pt x="104" y="21"/>
                  </a:cubicBezTo>
                  <a:cubicBezTo>
                    <a:pt x="106" y="23"/>
                    <a:pt x="106" y="27"/>
                    <a:pt x="104" y="30"/>
                  </a:cubicBezTo>
                  <a:cubicBezTo>
                    <a:pt x="102" y="32"/>
                    <a:pt x="98" y="32"/>
                    <a:pt x="95" y="30"/>
                  </a:cubicBezTo>
                  <a:cubicBezTo>
                    <a:pt x="79" y="13"/>
                    <a:pt x="52" y="13"/>
                    <a:pt x="36" y="30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9" y="56"/>
                    <a:pt x="8" y="57"/>
                    <a:pt x="6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35">
            <a:extLst>
              <a:ext uri="{FF2B5EF4-FFF2-40B4-BE49-F238E27FC236}">
                <a16:creationId xmlns:a16="http://schemas.microsoft.com/office/drawing/2014/main" id="{20595481-EE29-4E41-9D11-D94D537553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90084" y="1277591"/>
            <a:ext cx="583265" cy="568716"/>
            <a:chOff x="1555" y="3214"/>
            <a:chExt cx="441" cy="430"/>
          </a:xfrm>
          <a:solidFill>
            <a:srgbClr val="0070C0"/>
          </a:solidFill>
        </p:grpSpPr>
        <p:sp>
          <p:nvSpPr>
            <p:cNvPr id="17" name="Freeform 136">
              <a:extLst>
                <a:ext uri="{FF2B5EF4-FFF2-40B4-BE49-F238E27FC236}">
                  <a16:creationId xmlns:a16="http://schemas.microsoft.com/office/drawing/2014/main" id="{3E27D5B8-252B-2348-AACE-846372A5AE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7" y="3214"/>
              <a:ext cx="257" cy="251"/>
            </a:xfrm>
            <a:custGeom>
              <a:avLst/>
              <a:gdLst>
                <a:gd name="T0" fmla="*/ 84 w 168"/>
                <a:gd name="T1" fmla="*/ 168 h 168"/>
                <a:gd name="T2" fmla="*/ 0 w 168"/>
                <a:gd name="T3" fmla="*/ 83 h 168"/>
                <a:gd name="T4" fmla="*/ 81 w 168"/>
                <a:gd name="T5" fmla="*/ 0 h 168"/>
                <a:gd name="T6" fmla="*/ 84 w 168"/>
                <a:gd name="T7" fmla="*/ 0 h 168"/>
                <a:gd name="T8" fmla="*/ 168 w 168"/>
                <a:gd name="T9" fmla="*/ 84 h 168"/>
                <a:gd name="T10" fmla="*/ 84 w 168"/>
                <a:gd name="T11" fmla="*/ 168 h 168"/>
                <a:gd name="T12" fmla="*/ 84 w 168"/>
                <a:gd name="T13" fmla="*/ 12 h 168"/>
                <a:gd name="T14" fmla="*/ 81 w 168"/>
                <a:gd name="T15" fmla="*/ 12 h 168"/>
                <a:gd name="T16" fmla="*/ 12 w 168"/>
                <a:gd name="T17" fmla="*/ 83 h 168"/>
                <a:gd name="T18" fmla="*/ 84 w 168"/>
                <a:gd name="T19" fmla="*/ 156 h 168"/>
                <a:gd name="T20" fmla="*/ 156 w 168"/>
                <a:gd name="T21" fmla="*/ 84 h 168"/>
                <a:gd name="T22" fmla="*/ 84 w 168"/>
                <a:gd name="T23" fmla="*/ 1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68">
                  <a:moveTo>
                    <a:pt x="84" y="168"/>
                  </a:moveTo>
                  <a:cubicBezTo>
                    <a:pt x="38" y="168"/>
                    <a:pt x="0" y="130"/>
                    <a:pt x="0" y="83"/>
                  </a:cubicBezTo>
                  <a:cubicBezTo>
                    <a:pt x="0" y="38"/>
                    <a:pt x="35" y="2"/>
                    <a:pt x="81" y="0"/>
                  </a:cubicBezTo>
                  <a:cubicBezTo>
                    <a:pt x="82" y="0"/>
                    <a:pt x="83" y="0"/>
                    <a:pt x="84" y="0"/>
                  </a:cubicBezTo>
                  <a:cubicBezTo>
                    <a:pt x="131" y="0"/>
                    <a:pt x="168" y="38"/>
                    <a:pt x="168" y="84"/>
                  </a:cubicBezTo>
                  <a:cubicBezTo>
                    <a:pt x="168" y="130"/>
                    <a:pt x="131" y="168"/>
                    <a:pt x="84" y="168"/>
                  </a:cubicBezTo>
                  <a:close/>
                  <a:moveTo>
                    <a:pt x="84" y="12"/>
                  </a:moveTo>
                  <a:cubicBezTo>
                    <a:pt x="83" y="12"/>
                    <a:pt x="82" y="12"/>
                    <a:pt x="81" y="12"/>
                  </a:cubicBezTo>
                  <a:cubicBezTo>
                    <a:pt x="42" y="14"/>
                    <a:pt x="12" y="44"/>
                    <a:pt x="12" y="83"/>
                  </a:cubicBezTo>
                  <a:cubicBezTo>
                    <a:pt x="12" y="123"/>
                    <a:pt x="45" y="156"/>
                    <a:pt x="84" y="156"/>
                  </a:cubicBezTo>
                  <a:cubicBezTo>
                    <a:pt x="124" y="156"/>
                    <a:pt x="156" y="124"/>
                    <a:pt x="156" y="84"/>
                  </a:cubicBezTo>
                  <a:cubicBezTo>
                    <a:pt x="156" y="44"/>
                    <a:pt x="124" y="12"/>
                    <a:pt x="8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7">
              <a:extLst>
                <a:ext uri="{FF2B5EF4-FFF2-40B4-BE49-F238E27FC236}">
                  <a16:creationId xmlns:a16="http://schemas.microsoft.com/office/drawing/2014/main" id="{0D149E66-4070-984B-9D78-2287D3D5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" y="3217"/>
              <a:ext cx="79" cy="245"/>
            </a:xfrm>
            <a:custGeom>
              <a:avLst/>
              <a:gdLst>
                <a:gd name="T0" fmla="*/ 42 w 52"/>
                <a:gd name="T1" fmla="*/ 164 h 164"/>
                <a:gd name="T2" fmla="*/ 43 w 52"/>
                <a:gd name="T3" fmla="*/ 0 h 164"/>
                <a:gd name="T4" fmla="*/ 52 w 52"/>
                <a:gd name="T5" fmla="*/ 8 h 164"/>
                <a:gd name="T6" fmla="*/ 52 w 52"/>
                <a:gd name="T7" fmla="*/ 157 h 164"/>
                <a:gd name="T8" fmla="*/ 42 w 52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64">
                  <a:moveTo>
                    <a:pt x="42" y="164"/>
                  </a:moveTo>
                  <a:cubicBezTo>
                    <a:pt x="0" y="107"/>
                    <a:pt x="0" y="46"/>
                    <a:pt x="43" y="0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13" y="50"/>
                    <a:pt x="13" y="104"/>
                    <a:pt x="52" y="157"/>
                  </a:cubicBezTo>
                  <a:lnTo>
                    <a:pt x="42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8">
              <a:extLst>
                <a:ext uri="{FF2B5EF4-FFF2-40B4-BE49-F238E27FC236}">
                  <a16:creationId xmlns:a16="http://schemas.microsoft.com/office/drawing/2014/main" id="{2B4987AC-DAA1-8649-A648-C6CBE2767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" y="3217"/>
              <a:ext cx="79" cy="245"/>
            </a:xfrm>
            <a:custGeom>
              <a:avLst/>
              <a:gdLst>
                <a:gd name="T0" fmla="*/ 10 w 52"/>
                <a:gd name="T1" fmla="*/ 164 h 164"/>
                <a:gd name="T2" fmla="*/ 0 w 52"/>
                <a:gd name="T3" fmla="*/ 157 h 164"/>
                <a:gd name="T4" fmla="*/ 0 w 52"/>
                <a:gd name="T5" fmla="*/ 8 h 164"/>
                <a:gd name="T6" fmla="*/ 9 w 52"/>
                <a:gd name="T7" fmla="*/ 0 h 164"/>
                <a:gd name="T8" fmla="*/ 10 w 52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64">
                  <a:moveTo>
                    <a:pt x="10" y="164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39" y="104"/>
                    <a:pt x="39" y="50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2" y="46"/>
                    <a:pt x="52" y="107"/>
                    <a:pt x="1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39">
              <a:extLst>
                <a:ext uri="{FF2B5EF4-FFF2-40B4-BE49-F238E27FC236}">
                  <a16:creationId xmlns:a16="http://schemas.microsoft.com/office/drawing/2014/main" id="{ABDABA50-8660-744E-933E-48394FA28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" y="3393"/>
              <a:ext cx="20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40">
              <a:extLst>
                <a:ext uri="{FF2B5EF4-FFF2-40B4-BE49-F238E27FC236}">
                  <a16:creationId xmlns:a16="http://schemas.microsoft.com/office/drawing/2014/main" id="{51AFFB1E-A3E8-3B4B-B3B6-64755C1B1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" y="3268"/>
              <a:ext cx="202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41">
              <a:extLst>
                <a:ext uri="{FF2B5EF4-FFF2-40B4-BE49-F238E27FC236}">
                  <a16:creationId xmlns:a16="http://schemas.microsoft.com/office/drawing/2014/main" id="{9E83E5EC-8BFE-DF41-9EE9-361B24784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3330"/>
              <a:ext cx="2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2">
              <a:extLst>
                <a:ext uri="{FF2B5EF4-FFF2-40B4-BE49-F238E27FC236}">
                  <a16:creationId xmlns:a16="http://schemas.microsoft.com/office/drawing/2014/main" id="{609739FA-BBF4-4249-9E4A-82F8E2E9D1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2" y="3465"/>
              <a:ext cx="110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7" y="72"/>
                    <a:pt x="0" y="56"/>
                    <a:pt x="0" y="36"/>
                  </a:cubicBezTo>
                  <a:cubicBezTo>
                    <a:pt x="0" y="17"/>
                    <a:pt x="17" y="0"/>
                    <a:pt x="36" y="0"/>
                  </a:cubicBezTo>
                  <a:cubicBezTo>
                    <a:pt x="56" y="0"/>
                    <a:pt x="72" y="17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50" y="60"/>
                    <a:pt x="60" y="50"/>
                    <a:pt x="60" y="36"/>
                  </a:cubicBezTo>
                  <a:cubicBezTo>
                    <a:pt x="60" y="23"/>
                    <a:pt x="50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3">
              <a:extLst>
                <a:ext uri="{FF2B5EF4-FFF2-40B4-BE49-F238E27FC236}">
                  <a16:creationId xmlns:a16="http://schemas.microsoft.com/office/drawing/2014/main" id="{6D138645-E0A1-3744-96CC-0DF5724F76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0" y="3465"/>
              <a:ext cx="110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7" y="72"/>
                    <a:pt x="0" y="56"/>
                    <a:pt x="0" y="36"/>
                  </a:cubicBezTo>
                  <a:cubicBezTo>
                    <a:pt x="0" y="17"/>
                    <a:pt x="17" y="0"/>
                    <a:pt x="36" y="0"/>
                  </a:cubicBezTo>
                  <a:cubicBezTo>
                    <a:pt x="56" y="0"/>
                    <a:pt x="72" y="17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50" y="60"/>
                    <a:pt x="60" y="50"/>
                    <a:pt x="60" y="36"/>
                  </a:cubicBezTo>
                  <a:cubicBezTo>
                    <a:pt x="60" y="23"/>
                    <a:pt x="50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4">
              <a:extLst>
                <a:ext uri="{FF2B5EF4-FFF2-40B4-BE49-F238E27FC236}">
                  <a16:creationId xmlns:a16="http://schemas.microsoft.com/office/drawing/2014/main" id="{1682DCE8-1C1F-E544-BEBA-472F8C9D8C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8" y="3465"/>
              <a:ext cx="110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7" y="72"/>
                    <a:pt x="0" y="56"/>
                    <a:pt x="0" y="36"/>
                  </a:cubicBezTo>
                  <a:cubicBezTo>
                    <a:pt x="0" y="17"/>
                    <a:pt x="17" y="0"/>
                    <a:pt x="36" y="0"/>
                  </a:cubicBezTo>
                  <a:cubicBezTo>
                    <a:pt x="56" y="0"/>
                    <a:pt x="72" y="17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50" y="60"/>
                    <a:pt x="60" y="50"/>
                    <a:pt x="60" y="36"/>
                  </a:cubicBezTo>
                  <a:cubicBezTo>
                    <a:pt x="60" y="23"/>
                    <a:pt x="50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5">
              <a:extLst>
                <a:ext uri="{FF2B5EF4-FFF2-40B4-BE49-F238E27FC236}">
                  <a16:creationId xmlns:a16="http://schemas.microsoft.com/office/drawing/2014/main" id="{9E68B81B-8FF6-B74F-B723-2221D092A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5" y="3554"/>
              <a:ext cx="441" cy="90"/>
            </a:xfrm>
            <a:custGeom>
              <a:avLst/>
              <a:gdLst>
                <a:gd name="T0" fmla="*/ 282 w 288"/>
                <a:gd name="T1" fmla="*/ 60 h 60"/>
                <a:gd name="T2" fmla="*/ 6 w 288"/>
                <a:gd name="T3" fmla="*/ 60 h 60"/>
                <a:gd name="T4" fmla="*/ 0 w 288"/>
                <a:gd name="T5" fmla="*/ 54 h 60"/>
                <a:gd name="T6" fmla="*/ 54 w 288"/>
                <a:gd name="T7" fmla="*/ 0 h 60"/>
                <a:gd name="T8" fmla="*/ 99 w 288"/>
                <a:gd name="T9" fmla="*/ 25 h 60"/>
                <a:gd name="T10" fmla="*/ 144 w 288"/>
                <a:gd name="T11" fmla="*/ 0 h 60"/>
                <a:gd name="T12" fmla="*/ 189 w 288"/>
                <a:gd name="T13" fmla="*/ 25 h 60"/>
                <a:gd name="T14" fmla="*/ 234 w 288"/>
                <a:gd name="T15" fmla="*/ 0 h 60"/>
                <a:gd name="T16" fmla="*/ 288 w 288"/>
                <a:gd name="T17" fmla="*/ 54 h 60"/>
                <a:gd name="T18" fmla="*/ 282 w 288"/>
                <a:gd name="T19" fmla="*/ 60 h 60"/>
                <a:gd name="T20" fmla="*/ 13 w 288"/>
                <a:gd name="T21" fmla="*/ 48 h 60"/>
                <a:gd name="T22" fmla="*/ 276 w 288"/>
                <a:gd name="T23" fmla="*/ 48 h 60"/>
                <a:gd name="T24" fmla="*/ 234 w 288"/>
                <a:gd name="T25" fmla="*/ 12 h 60"/>
                <a:gd name="T26" fmla="*/ 195 w 288"/>
                <a:gd name="T27" fmla="*/ 40 h 60"/>
                <a:gd name="T28" fmla="*/ 189 w 288"/>
                <a:gd name="T29" fmla="*/ 44 h 60"/>
                <a:gd name="T30" fmla="*/ 184 w 288"/>
                <a:gd name="T31" fmla="*/ 40 h 60"/>
                <a:gd name="T32" fmla="*/ 144 w 288"/>
                <a:gd name="T33" fmla="*/ 12 h 60"/>
                <a:gd name="T34" fmla="*/ 105 w 288"/>
                <a:gd name="T35" fmla="*/ 40 h 60"/>
                <a:gd name="T36" fmla="*/ 99 w 288"/>
                <a:gd name="T37" fmla="*/ 44 h 60"/>
                <a:gd name="T38" fmla="*/ 94 w 288"/>
                <a:gd name="T39" fmla="*/ 40 h 60"/>
                <a:gd name="T40" fmla="*/ 54 w 288"/>
                <a:gd name="T41" fmla="*/ 12 h 60"/>
                <a:gd name="T42" fmla="*/ 13 w 288"/>
                <a:gd name="T43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8" h="60">
                  <a:moveTo>
                    <a:pt x="28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6"/>
                    <a:pt x="26" y="0"/>
                    <a:pt x="54" y="0"/>
                  </a:cubicBezTo>
                  <a:cubicBezTo>
                    <a:pt x="73" y="0"/>
                    <a:pt x="90" y="10"/>
                    <a:pt x="99" y="25"/>
                  </a:cubicBezTo>
                  <a:cubicBezTo>
                    <a:pt x="109" y="10"/>
                    <a:pt x="126" y="0"/>
                    <a:pt x="144" y="0"/>
                  </a:cubicBezTo>
                  <a:cubicBezTo>
                    <a:pt x="163" y="0"/>
                    <a:pt x="180" y="10"/>
                    <a:pt x="189" y="25"/>
                  </a:cubicBezTo>
                  <a:cubicBezTo>
                    <a:pt x="199" y="10"/>
                    <a:pt x="216" y="0"/>
                    <a:pt x="234" y="0"/>
                  </a:cubicBezTo>
                  <a:cubicBezTo>
                    <a:pt x="263" y="0"/>
                    <a:pt x="288" y="26"/>
                    <a:pt x="288" y="54"/>
                  </a:cubicBezTo>
                  <a:cubicBezTo>
                    <a:pt x="288" y="58"/>
                    <a:pt x="286" y="60"/>
                    <a:pt x="282" y="60"/>
                  </a:cubicBezTo>
                  <a:close/>
                  <a:moveTo>
                    <a:pt x="13" y="48"/>
                  </a:moveTo>
                  <a:cubicBezTo>
                    <a:pt x="276" y="48"/>
                    <a:pt x="276" y="48"/>
                    <a:pt x="276" y="48"/>
                  </a:cubicBezTo>
                  <a:cubicBezTo>
                    <a:pt x="273" y="30"/>
                    <a:pt x="256" y="12"/>
                    <a:pt x="234" y="12"/>
                  </a:cubicBezTo>
                  <a:cubicBezTo>
                    <a:pt x="217" y="12"/>
                    <a:pt x="201" y="24"/>
                    <a:pt x="195" y="40"/>
                  </a:cubicBezTo>
                  <a:cubicBezTo>
                    <a:pt x="194" y="43"/>
                    <a:pt x="192" y="44"/>
                    <a:pt x="189" y="44"/>
                  </a:cubicBezTo>
                  <a:cubicBezTo>
                    <a:pt x="187" y="44"/>
                    <a:pt x="185" y="43"/>
                    <a:pt x="184" y="40"/>
                  </a:cubicBezTo>
                  <a:cubicBezTo>
                    <a:pt x="178" y="24"/>
                    <a:pt x="162" y="12"/>
                    <a:pt x="144" y="12"/>
                  </a:cubicBezTo>
                  <a:cubicBezTo>
                    <a:pt x="127" y="12"/>
                    <a:pt x="111" y="24"/>
                    <a:pt x="105" y="40"/>
                  </a:cubicBezTo>
                  <a:cubicBezTo>
                    <a:pt x="104" y="43"/>
                    <a:pt x="102" y="44"/>
                    <a:pt x="99" y="44"/>
                  </a:cubicBezTo>
                  <a:cubicBezTo>
                    <a:pt x="97" y="44"/>
                    <a:pt x="95" y="43"/>
                    <a:pt x="94" y="40"/>
                  </a:cubicBezTo>
                  <a:cubicBezTo>
                    <a:pt x="88" y="24"/>
                    <a:pt x="72" y="12"/>
                    <a:pt x="54" y="12"/>
                  </a:cubicBezTo>
                  <a:cubicBezTo>
                    <a:pt x="33" y="12"/>
                    <a:pt x="16" y="30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3" name="Graphic 32" descr="Gears">
            <a:extLst>
              <a:ext uri="{FF2B5EF4-FFF2-40B4-BE49-F238E27FC236}">
                <a16:creationId xmlns:a16="http://schemas.microsoft.com/office/drawing/2014/main" id="{D024AD0C-C0A9-2B43-98C0-0290BC530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680" y="2344649"/>
            <a:ext cx="715764" cy="715764"/>
          </a:xfrm>
          <a:prstGeom prst="rect">
            <a:avLst/>
          </a:prstGeom>
        </p:spPr>
      </p:pic>
      <p:pic>
        <p:nvPicPr>
          <p:cNvPr id="34" name="Graphic 33" descr="DNA">
            <a:extLst>
              <a:ext uri="{FF2B5EF4-FFF2-40B4-BE49-F238E27FC236}">
                <a16:creationId xmlns:a16="http://schemas.microsoft.com/office/drawing/2014/main" id="{C1D9C180-A086-2A42-A693-153284376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908" y="4152679"/>
            <a:ext cx="665797" cy="665797"/>
          </a:xfrm>
          <a:prstGeom prst="rect">
            <a:avLst/>
          </a:prstGeom>
        </p:spPr>
      </p:pic>
      <p:pic>
        <p:nvPicPr>
          <p:cNvPr id="35" name="Graphic 34" descr="Stethoscope">
            <a:extLst>
              <a:ext uri="{FF2B5EF4-FFF2-40B4-BE49-F238E27FC236}">
                <a16:creationId xmlns:a16="http://schemas.microsoft.com/office/drawing/2014/main" id="{E72B613A-B0AC-2042-B490-FA73CE124C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0252" y="5041211"/>
            <a:ext cx="687182" cy="687182"/>
          </a:xfrm>
          <a:prstGeom prst="rect">
            <a:avLst/>
          </a:prstGeom>
        </p:spPr>
      </p:pic>
      <p:pic>
        <p:nvPicPr>
          <p:cNvPr id="36" name="Graphic 35" descr="Microscope">
            <a:extLst>
              <a:ext uri="{FF2B5EF4-FFF2-40B4-BE49-F238E27FC236}">
                <a16:creationId xmlns:a16="http://schemas.microsoft.com/office/drawing/2014/main" id="{8E5D4E5A-16E9-6641-A148-E6E72E9C5C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1010" y="3276190"/>
            <a:ext cx="658600" cy="658600"/>
          </a:xfrm>
          <a:prstGeom prst="rect">
            <a:avLst/>
          </a:prstGeom>
        </p:spPr>
      </p:pic>
      <p:pic>
        <p:nvPicPr>
          <p:cNvPr id="38" name="Graphic 37" descr="Earth Globe Americas">
            <a:extLst>
              <a:ext uri="{FF2B5EF4-FFF2-40B4-BE49-F238E27FC236}">
                <a16:creationId xmlns:a16="http://schemas.microsoft.com/office/drawing/2014/main" id="{D8CA2DAF-C88B-9D4E-A9B6-1BB159FDF5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14648" y="4147776"/>
            <a:ext cx="434884" cy="670700"/>
          </a:xfrm>
          <a:prstGeom prst="rect">
            <a:avLst/>
          </a:prstGeom>
        </p:spPr>
      </p:pic>
      <p:grpSp>
        <p:nvGrpSpPr>
          <p:cNvPr id="40" name="Group 98">
            <a:extLst>
              <a:ext uri="{FF2B5EF4-FFF2-40B4-BE49-F238E27FC236}">
                <a16:creationId xmlns:a16="http://schemas.microsoft.com/office/drawing/2014/main" id="{F470C23F-552E-E447-92A8-E9E45173DE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66048" y="2342932"/>
            <a:ext cx="437689" cy="632549"/>
            <a:chOff x="2490" y="1740"/>
            <a:chExt cx="249" cy="426"/>
          </a:xfrm>
          <a:solidFill>
            <a:schemeClr val="tx1"/>
          </a:solidFill>
        </p:grpSpPr>
        <p:sp>
          <p:nvSpPr>
            <p:cNvPr id="41" name="Freeform 99">
              <a:extLst>
                <a:ext uri="{FF2B5EF4-FFF2-40B4-BE49-F238E27FC236}">
                  <a16:creationId xmlns:a16="http://schemas.microsoft.com/office/drawing/2014/main" id="{2F480FF6-56E5-554E-9A2B-451AC7884A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0" y="1740"/>
              <a:ext cx="249" cy="426"/>
            </a:xfrm>
            <a:custGeom>
              <a:avLst/>
              <a:gdLst>
                <a:gd name="T0" fmla="*/ 138 w 168"/>
                <a:gd name="T1" fmla="*/ 288 h 288"/>
                <a:gd name="T2" fmla="*/ 30 w 168"/>
                <a:gd name="T3" fmla="*/ 288 h 288"/>
                <a:gd name="T4" fmla="*/ 0 w 168"/>
                <a:gd name="T5" fmla="*/ 258 h 288"/>
                <a:gd name="T6" fmla="*/ 0 w 168"/>
                <a:gd name="T7" fmla="*/ 30 h 288"/>
                <a:gd name="T8" fmla="*/ 30 w 168"/>
                <a:gd name="T9" fmla="*/ 0 h 288"/>
                <a:gd name="T10" fmla="*/ 138 w 168"/>
                <a:gd name="T11" fmla="*/ 0 h 288"/>
                <a:gd name="T12" fmla="*/ 168 w 168"/>
                <a:gd name="T13" fmla="*/ 30 h 288"/>
                <a:gd name="T14" fmla="*/ 168 w 168"/>
                <a:gd name="T15" fmla="*/ 258 h 288"/>
                <a:gd name="T16" fmla="*/ 138 w 168"/>
                <a:gd name="T17" fmla="*/ 288 h 288"/>
                <a:gd name="T18" fmla="*/ 30 w 168"/>
                <a:gd name="T19" fmla="*/ 12 h 288"/>
                <a:gd name="T20" fmla="*/ 12 w 168"/>
                <a:gd name="T21" fmla="*/ 30 h 288"/>
                <a:gd name="T22" fmla="*/ 12 w 168"/>
                <a:gd name="T23" fmla="*/ 258 h 288"/>
                <a:gd name="T24" fmla="*/ 30 w 168"/>
                <a:gd name="T25" fmla="*/ 276 h 288"/>
                <a:gd name="T26" fmla="*/ 138 w 168"/>
                <a:gd name="T27" fmla="*/ 276 h 288"/>
                <a:gd name="T28" fmla="*/ 156 w 168"/>
                <a:gd name="T29" fmla="*/ 258 h 288"/>
                <a:gd name="T30" fmla="*/ 156 w 168"/>
                <a:gd name="T31" fmla="*/ 30 h 288"/>
                <a:gd name="T32" fmla="*/ 138 w 168"/>
                <a:gd name="T33" fmla="*/ 12 h 288"/>
                <a:gd name="T34" fmla="*/ 30 w 168"/>
                <a:gd name="T35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288">
                  <a:moveTo>
                    <a:pt x="138" y="288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13" y="288"/>
                    <a:pt x="0" y="274"/>
                    <a:pt x="0" y="25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55" y="0"/>
                    <a:pt x="168" y="13"/>
                    <a:pt x="168" y="30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8" y="274"/>
                    <a:pt x="155" y="288"/>
                    <a:pt x="138" y="288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258"/>
                    <a:pt x="12" y="258"/>
                    <a:pt x="12" y="258"/>
                  </a:cubicBezTo>
                  <a:cubicBezTo>
                    <a:pt x="12" y="268"/>
                    <a:pt x="20" y="276"/>
                    <a:pt x="30" y="276"/>
                  </a:cubicBezTo>
                  <a:cubicBezTo>
                    <a:pt x="138" y="276"/>
                    <a:pt x="138" y="276"/>
                    <a:pt x="138" y="276"/>
                  </a:cubicBezTo>
                  <a:cubicBezTo>
                    <a:pt x="148" y="276"/>
                    <a:pt x="156" y="268"/>
                    <a:pt x="156" y="258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20"/>
                    <a:pt x="148" y="12"/>
                    <a:pt x="138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Freeform 100">
              <a:extLst>
                <a:ext uri="{FF2B5EF4-FFF2-40B4-BE49-F238E27FC236}">
                  <a16:creationId xmlns:a16="http://schemas.microsoft.com/office/drawing/2014/main" id="{1A95D37B-91FE-BC45-ABFE-94AB4E425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1811"/>
              <a:ext cx="249" cy="18"/>
            </a:xfrm>
            <a:custGeom>
              <a:avLst/>
              <a:gdLst>
                <a:gd name="T0" fmla="*/ 162 w 168"/>
                <a:gd name="T1" fmla="*/ 12 h 12"/>
                <a:gd name="T2" fmla="*/ 6 w 168"/>
                <a:gd name="T3" fmla="*/ 12 h 12"/>
                <a:gd name="T4" fmla="*/ 0 w 168"/>
                <a:gd name="T5" fmla="*/ 6 h 12"/>
                <a:gd name="T6" fmla="*/ 6 w 168"/>
                <a:gd name="T7" fmla="*/ 0 h 12"/>
                <a:gd name="T8" fmla="*/ 162 w 168"/>
                <a:gd name="T9" fmla="*/ 0 h 12"/>
                <a:gd name="T10" fmla="*/ 168 w 168"/>
                <a:gd name="T11" fmla="*/ 6 h 12"/>
                <a:gd name="T12" fmla="*/ 162 w 16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2">
                  <a:moveTo>
                    <a:pt x="16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5" y="0"/>
                    <a:pt x="168" y="2"/>
                    <a:pt x="168" y="6"/>
                  </a:cubicBezTo>
                  <a:cubicBezTo>
                    <a:pt x="168" y="9"/>
                    <a:pt x="165" y="12"/>
                    <a:pt x="16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" name="Freeform 101">
              <a:extLst>
                <a:ext uri="{FF2B5EF4-FFF2-40B4-BE49-F238E27FC236}">
                  <a16:creationId xmlns:a16="http://schemas.microsoft.com/office/drawing/2014/main" id="{A17D0A93-4B22-3E4D-B6A4-78A8A5066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2077"/>
              <a:ext cx="249" cy="18"/>
            </a:xfrm>
            <a:custGeom>
              <a:avLst/>
              <a:gdLst>
                <a:gd name="T0" fmla="*/ 162 w 168"/>
                <a:gd name="T1" fmla="*/ 12 h 12"/>
                <a:gd name="T2" fmla="*/ 6 w 168"/>
                <a:gd name="T3" fmla="*/ 12 h 12"/>
                <a:gd name="T4" fmla="*/ 0 w 168"/>
                <a:gd name="T5" fmla="*/ 6 h 12"/>
                <a:gd name="T6" fmla="*/ 6 w 168"/>
                <a:gd name="T7" fmla="*/ 0 h 12"/>
                <a:gd name="T8" fmla="*/ 162 w 168"/>
                <a:gd name="T9" fmla="*/ 0 h 12"/>
                <a:gd name="T10" fmla="*/ 168 w 168"/>
                <a:gd name="T11" fmla="*/ 6 h 12"/>
                <a:gd name="T12" fmla="*/ 162 w 16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2">
                  <a:moveTo>
                    <a:pt x="16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5" y="0"/>
                    <a:pt x="168" y="2"/>
                    <a:pt x="168" y="6"/>
                  </a:cubicBezTo>
                  <a:cubicBezTo>
                    <a:pt x="168" y="9"/>
                    <a:pt x="165" y="12"/>
                    <a:pt x="16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4" name="Freeform 102">
              <a:extLst>
                <a:ext uri="{FF2B5EF4-FFF2-40B4-BE49-F238E27FC236}">
                  <a16:creationId xmlns:a16="http://schemas.microsoft.com/office/drawing/2014/main" id="{8CB80064-13A7-784E-AC7E-AB8FBC63E7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2104"/>
              <a:ext cx="35" cy="36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12 h 24"/>
                <a:gd name="T12" fmla="*/ 12 w 24"/>
                <a:gd name="T13" fmla="*/ 12 h 24"/>
                <a:gd name="T14" fmla="*/ 18 w 24"/>
                <a:gd name="T15" fmla="*/ 12 h 24"/>
                <a:gd name="T16" fmla="*/ 12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103">
              <a:extLst>
                <a:ext uri="{FF2B5EF4-FFF2-40B4-BE49-F238E27FC236}">
                  <a16:creationId xmlns:a16="http://schemas.microsoft.com/office/drawing/2014/main" id="{015F1442-A5AC-C443-A99B-6875A28CB8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6" y="1872"/>
              <a:ext cx="177" cy="162"/>
            </a:xfrm>
            <a:custGeom>
              <a:avLst/>
              <a:gdLst>
                <a:gd name="T0" fmla="*/ 60 w 120"/>
                <a:gd name="T1" fmla="*/ 110 h 110"/>
                <a:gd name="T2" fmla="*/ 57 w 120"/>
                <a:gd name="T3" fmla="*/ 109 h 110"/>
                <a:gd name="T4" fmla="*/ 0 w 120"/>
                <a:gd name="T5" fmla="*/ 36 h 110"/>
                <a:gd name="T6" fmla="*/ 29 w 120"/>
                <a:gd name="T7" fmla="*/ 1 h 110"/>
                <a:gd name="T8" fmla="*/ 60 w 120"/>
                <a:gd name="T9" fmla="*/ 17 h 110"/>
                <a:gd name="T10" fmla="*/ 91 w 120"/>
                <a:gd name="T11" fmla="*/ 1 h 110"/>
                <a:gd name="T12" fmla="*/ 120 w 120"/>
                <a:gd name="T13" fmla="*/ 36 h 110"/>
                <a:gd name="T14" fmla="*/ 64 w 120"/>
                <a:gd name="T15" fmla="*/ 109 h 110"/>
                <a:gd name="T16" fmla="*/ 60 w 120"/>
                <a:gd name="T17" fmla="*/ 110 h 110"/>
                <a:gd name="T18" fmla="*/ 33 w 120"/>
                <a:gd name="T19" fmla="*/ 13 h 110"/>
                <a:gd name="T20" fmla="*/ 31 w 120"/>
                <a:gd name="T21" fmla="*/ 13 h 110"/>
                <a:gd name="T22" fmla="*/ 12 w 120"/>
                <a:gd name="T23" fmla="*/ 36 h 110"/>
                <a:gd name="T24" fmla="*/ 60 w 120"/>
                <a:gd name="T25" fmla="*/ 96 h 110"/>
                <a:gd name="T26" fmla="*/ 108 w 120"/>
                <a:gd name="T27" fmla="*/ 36 h 110"/>
                <a:gd name="T28" fmla="*/ 90 w 120"/>
                <a:gd name="T29" fmla="*/ 13 h 110"/>
                <a:gd name="T30" fmla="*/ 66 w 120"/>
                <a:gd name="T31" fmla="*/ 34 h 110"/>
                <a:gd name="T32" fmla="*/ 60 w 120"/>
                <a:gd name="T33" fmla="*/ 39 h 110"/>
                <a:gd name="T34" fmla="*/ 60 w 120"/>
                <a:gd name="T35" fmla="*/ 39 h 110"/>
                <a:gd name="T36" fmla="*/ 54 w 120"/>
                <a:gd name="T37" fmla="*/ 34 h 110"/>
                <a:gd name="T38" fmla="*/ 33 w 120"/>
                <a:gd name="T39" fmla="*/ 1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" h="110">
                  <a:moveTo>
                    <a:pt x="60" y="110"/>
                  </a:moveTo>
                  <a:cubicBezTo>
                    <a:pt x="59" y="110"/>
                    <a:pt x="58" y="109"/>
                    <a:pt x="57" y="109"/>
                  </a:cubicBezTo>
                  <a:cubicBezTo>
                    <a:pt x="51" y="105"/>
                    <a:pt x="0" y="67"/>
                    <a:pt x="0" y="36"/>
                  </a:cubicBezTo>
                  <a:cubicBezTo>
                    <a:pt x="0" y="15"/>
                    <a:pt x="15" y="3"/>
                    <a:pt x="29" y="1"/>
                  </a:cubicBezTo>
                  <a:cubicBezTo>
                    <a:pt x="39" y="0"/>
                    <a:pt x="52" y="4"/>
                    <a:pt x="60" y="17"/>
                  </a:cubicBezTo>
                  <a:cubicBezTo>
                    <a:pt x="68" y="4"/>
                    <a:pt x="81" y="0"/>
                    <a:pt x="91" y="1"/>
                  </a:cubicBezTo>
                  <a:cubicBezTo>
                    <a:pt x="105" y="3"/>
                    <a:pt x="120" y="15"/>
                    <a:pt x="120" y="36"/>
                  </a:cubicBezTo>
                  <a:cubicBezTo>
                    <a:pt x="120" y="67"/>
                    <a:pt x="69" y="105"/>
                    <a:pt x="64" y="109"/>
                  </a:cubicBezTo>
                  <a:cubicBezTo>
                    <a:pt x="62" y="109"/>
                    <a:pt x="61" y="110"/>
                    <a:pt x="60" y="110"/>
                  </a:cubicBezTo>
                  <a:close/>
                  <a:moveTo>
                    <a:pt x="33" y="13"/>
                  </a:moveTo>
                  <a:cubicBezTo>
                    <a:pt x="32" y="13"/>
                    <a:pt x="31" y="13"/>
                    <a:pt x="31" y="13"/>
                  </a:cubicBezTo>
                  <a:cubicBezTo>
                    <a:pt x="21" y="14"/>
                    <a:pt x="12" y="22"/>
                    <a:pt x="12" y="36"/>
                  </a:cubicBezTo>
                  <a:cubicBezTo>
                    <a:pt x="12" y="56"/>
                    <a:pt x="44" y="84"/>
                    <a:pt x="60" y="96"/>
                  </a:cubicBezTo>
                  <a:cubicBezTo>
                    <a:pt x="76" y="84"/>
                    <a:pt x="108" y="56"/>
                    <a:pt x="108" y="36"/>
                  </a:cubicBezTo>
                  <a:cubicBezTo>
                    <a:pt x="108" y="22"/>
                    <a:pt x="99" y="14"/>
                    <a:pt x="90" y="13"/>
                  </a:cubicBezTo>
                  <a:cubicBezTo>
                    <a:pt x="81" y="12"/>
                    <a:pt x="70" y="17"/>
                    <a:pt x="66" y="34"/>
                  </a:cubicBezTo>
                  <a:cubicBezTo>
                    <a:pt x="65" y="37"/>
                    <a:pt x="63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5" y="37"/>
                    <a:pt x="54" y="34"/>
                  </a:cubicBezTo>
                  <a:cubicBezTo>
                    <a:pt x="50" y="18"/>
                    <a:pt x="41" y="13"/>
                    <a:pt x="3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grpSp>
        <p:nvGrpSpPr>
          <p:cNvPr id="46" name="Group 113">
            <a:extLst>
              <a:ext uri="{FF2B5EF4-FFF2-40B4-BE49-F238E27FC236}">
                <a16:creationId xmlns:a16="http://schemas.microsoft.com/office/drawing/2014/main" id="{44826EEF-6651-6B4F-BA59-34CA3F4E97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02602" y="3276190"/>
            <a:ext cx="426493" cy="658600"/>
            <a:chOff x="4560" y="1741"/>
            <a:chExt cx="248" cy="427"/>
          </a:xfrm>
          <a:solidFill>
            <a:schemeClr val="tx1"/>
          </a:solidFill>
        </p:grpSpPr>
        <p:sp>
          <p:nvSpPr>
            <p:cNvPr id="47" name="Freeform 114">
              <a:extLst>
                <a:ext uri="{FF2B5EF4-FFF2-40B4-BE49-F238E27FC236}">
                  <a16:creationId xmlns:a16="http://schemas.microsoft.com/office/drawing/2014/main" id="{42AF1DEC-AD74-0A4D-AE62-D887031D02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0" y="1741"/>
              <a:ext cx="248" cy="427"/>
            </a:xfrm>
            <a:custGeom>
              <a:avLst/>
              <a:gdLst>
                <a:gd name="T0" fmla="*/ 138 w 168"/>
                <a:gd name="T1" fmla="*/ 288 h 288"/>
                <a:gd name="T2" fmla="*/ 30 w 168"/>
                <a:gd name="T3" fmla="*/ 288 h 288"/>
                <a:gd name="T4" fmla="*/ 0 w 168"/>
                <a:gd name="T5" fmla="*/ 258 h 288"/>
                <a:gd name="T6" fmla="*/ 0 w 168"/>
                <a:gd name="T7" fmla="*/ 30 h 288"/>
                <a:gd name="T8" fmla="*/ 30 w 168"/>
                <a:gd name="T9" fmla="*/ 0 h 288"/>
                <a:gd name="T10" fmla="*/ 138 w 168"/>
                <a:gd name="T11" fmla="*/ 0 h 288"/>
                <a:gd name="T12" fmla="*/ 168 w 168"/>
                <a:gd name="T13" fmla="*/ 30 h 288"/>
                <a:gd name="T14" fmla="*/ 168 w 168"/>
                <a:gd name="T15" fmla="*/ 258 h 288"/>
                <a:gd name="T16" fmla="*/ 138 w 168"/>
                <a:gd name="T17" fmla="*/ 288 h 288"/>
                <a:gd name="T18" fmla="*/ 30 w 168"/>
                <a:gd name="T19" fmla="*/ 12 h 288"/>
                <a:gd name="T20" fmla="*/ 12 w 168"/>
                <a:gd name="T21" fmla="*/ 30 h 288"/>
                <a:gd name="T22" fmla="*/ 12 w 168"/>
                <a:gd name="T23" fmla="*/ 258 h 288"/>
                <a:gd name="T24" fmla="*/ 30 w 168"/>
                <a:gd name="T25" fmla="*/ 276 h 288"/>
                <a:gd name="T26" fmla="*/ 138 w 168"/>
                <a:gd name="T27" fmla="*/ 276 h 288"/>
                <a:gd name="T28" fmla="*/ 156 w 168"/>
                <a:gd name="T29" fmla="*/ 258 h 288"/>
                <a:gd name="T30" fmla="*/ 156 w 168"/>
                <a:gd name="T31" fmla="*/ 30 h 288"/>
                <a:gd name="T32" fmla="*/ 138 w 168"/>
                <a:gd name="T33" fmla="*/ 12 h 288"/>
                <a:gd name="T34" fmla="*/ 30 w 168"/>
                <a:gd name="T35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288">
                  <a:moveTo>
                    <a:pt x="138" y="288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14" y="288"/>
                    <a:pt x="0" y="274"/>
                    <a:pt x="0" y="25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55" y="0"/>
                    <a:pt x="168" y="13"/>
                    <a:pt x="168" y="30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8" y="274"/>
                    <a:pt x="155" y="288"/>
                    <a:pt x="138" y="288"/>
                  </a:cubicBezTo>
                  <a:close/>
                  <a:moveTo>
                    <a:pt x="30" y="12"/>
                  </a:moveTo>
                  <a:cubicBezTo>
                    <a:pt x="21" y="12"/>
                    <a:pt x="12" y="20"/>
                    <a:pt x="12" y="30"/>
                  </a:cubicBezTo>
                  <a:cubicBezTo>
                    <a:pt x="12" y="258"/>
                    <a:pt x="12" y="258"/>
                    <a:pt x="12" y="258"/>
                  </a:cubicBezTo>
                  <a:cubicBezTo>
                    <a:pt x="12" y="268"/>
                    <a:pt x="21" y="276"/>
                    <a:pt x="30" y="276"/>
                  </a:cubicBezTo>
                  <a:cubicBezTo>
                    <a:pt x="138" y="276"/>
                    <a:pt x="138" y="276"/>
                    <a:pt x="138" y="276"/>
                  </a:cubicBezTo>
                  <a:cubicBezTo>
                    <a:pt x="148" y="276"/>
                    <a:pt x="156" y="268"/>
                    <a:pt x="156" y="258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20"/>
                    <a:pt x="148" y="12"/>
                    <a:pt x="138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Freeform 115">
              <a:extLst>
                <a:ext uri="{FF2B5EF4-FFF2-40B4-BE49-F238E27FC236}">
                  <a16:creationId xmlns:a16="http://schemas.microsoft.com/office/drawing/2014/main" id="{950A7F3F-D02A-FF42-9F00-032B3B73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1812"/>
              <a:ext cx="248" cy="18"/>
            </a:xfrm>
            <a:custGeom>
              <a:avLst/>
              <a:gdLst>
                <a:gd name="T0" fmla="*/ 162 w 168"/>
                <a:gd name="T1" fmla="*/ 12 h 12"/>
                <a:gd name="T2" fmla="*/ 6 w 168"/>
                <a:gd name="T3" fmla="*/ 12 h 12"/>
                <a:gd name="T4" fmla="*/ 0 w 168"/>
                <a:gd name="T5" fmla="*/ 6 h 12"/>
                <a:gd name="T6" fmla="*/ 6 w 168"/>
                <a:gd name="T7" fmla="*/ 0 h 12"/>
                <a:gd name="T8" fmla="*/ 162 w 168"/>
                <a:gd name="T9" fmla="*/ 0 h 12"/>
                <a:gd name="T10" fmla="*/ 168 w 168"/>
                <a:gd name="T11" fmla="*/ 6 h 12"/>
                <a:gd name="T12" fmla="*/ 162 w 16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2">
                  <a:moveTo>
                    <a:pt x="16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6" y="0"/>
                    <a:pt x="168" y="3"/>
                    <a:pt x="168" y="6"/>
                  </a:cubicBezTo>
                  <a:cubicBezTo>
                    <a:pt x="168" y="9"/>
                    <a:pt x="166" y="12"/>
                    <a:pt x="16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9" name="Freeform 116">
              <a:extLst>
                <a:ext uri="{FF2B5EF4-FFF2-40B4-BE49-F238E27FC236}">
                  <a16:creationId xmlns:a16="http://schemas.microsoft.com/office/drawing/2014/main" id="{39622903-D7CA-3D4C-AA9E-A01A2D4FB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2079"/>
              <a:ext cx="248" cy="18"/>
            </a:xfrm>
            <a:custGeom>
              <a:avLst/>
              <a:gdLst>
                <a:gd name="T0" fmla="*/ 162 w 168"/>
                <a:gd name="T1" fmla="*/ 12 h 12"/>
                <a:gd name="T2" fmla="*/ 6 w 168"/>
                <a:gd name="T3" fmla="*/ 12 h 12"/>
                <a:gd name="T4" fmla="*/ 0 w 168"/>
                <a:gd name="T5" fmla="*/ 6 h 12"/>
                <a:gd name="T6" fmla="*/ 6 w 168"/>
                <a:gd name="T7" fmla="*/ 0 h 12"/>
                <a:gd name="T8" fmla="*/ 162 w 168"/>
                <a:gd name="T9" fmla="*/ 0 h 12"/>
                <a:gd name="T10" fmla="*/ 168 w 168"/>
                <a:gd name="T11" fmla="*/ 6 h 12"/>
                <a:gd name="T12" fmla="*/ 162 w 16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2">
                  <a:moveTo>
                    <a:pt x="16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6" y="0"/>
                    <a:pt x="168" y="3"/>
                    <a:pt x="168" y="6"/>
                  </a:cubicBezTo>
                  <a:cubicBezTo>
                    <a:pt x="168" y="9"/>
                    <a:pt x="166" y="12"/>
                    <a:pt x="16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0" name="Freeform 117">
              <a:extLst>
                <a:ext uri="{FF2B5EF4-FFF2-40B4-BE49-F238E27FC236}">
                  <a16:creationId xmlns:a16="http://schemas.microsoft.com/office/drawing/2014/main" id="{5ADBBDA4-C0A0-864E-90AA-5C4E63687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6" y="2105"/>
              <a:ext cx="36" cy="36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12 h 24"/>
                <a:gd name="T12" fmla="*/ 12 w 24"/>
                <a:gd name="T13" fmla="*/ 12 h 24"/>
                <a:gd name="T14" fmla="*/ 18 w 24"/>
                <a:gd name="T15" fmla="*/ 12 h 24"/>
                <a:gd name="T16" fmla="*/ 12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1" name="Freeform 118">
              <a:extLst>
                <a:ext uri="{FF2B5EF4-FFF2-40B4-BE49-F238E27FC236}">
                  <a16:creationId xmlns:a16="http://schemas.microsoft.com/office/drawing/2014/main" id="{3E6E9CF5-9427-A34B-A0C6-E0C8722BC4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4" y="1848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8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8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" name="Freeform 119">
              <a:extLst>
                <a:ext uri="{FF2B5EF4-FFF2-40B4-BE49-F238E27FC236}">
                  <a16:creationId xmlns:a16="http://schemas.microsoft.com/office/drawing/2014/main" id="{A92B5F1B-E9D4-5D4E-99EA-7F0823A7C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9" y="18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57" name="Freeform 138">
            <a:extLst>
              <a:ext uri="{FF2B5EF4-FFF2-40B4-BE49-F238E27FC236}">
                <a16:creationId xmlns:a16="http://schemas.microsoft.com/office/drawing/2014/main" id="{F4F195B1-2C29-2D49-BFEF-D54673A1CE73}"/>
              </a:ext>
            </a:extLst>
          </p:cNvPr>
          <p:cNvSpPr>
            <a:spLocks noEditPoints="1"/>
          </p:cNvSpPr>
          <p:nvPr/>
        </p:nvSpPr>
        <p:spPr bwMode="auto">
          <a:xfrm>
            <a:off x="3766732" y="5040189"/>
            <a:ext cx="491065" cy="688204"/>
          </a:xfrm>
          <a:custGeom>
            <a:avLst/>
            <a:gdLst>
              <a:gd name="T0" fmla="*/ 6 w 155"/>
              <a:gd name="T1" fmla="*/ 123 h 155"/>
              <a:gd name="T2" fmla="*/ 90 w 155"/>
              <a:gd name="T3" fmla="*/ 33 h 155"/>
              <a:gd name="T4" fmla="*/ 93 w 155"/>
              <a:gd name="T5" fmla="*/ 78 h 155"/>
              <a:gd name="T6" fmla="*/ 96 w 155"/>
              <a:gd name="T7" fmla="*/ 16 h 155"/>
              <a:gd name="T8" fmla="*/ 16 w 155"/>
              <a:gd name="T9" fmla="*/ 0 h 155"/>
              <a:gd name="T10" fmla="*/ 0 w 155"/>
              <a:gd name="T11" fmla="*/ 139 h 155"/>
              <a:gd name="T12" fmla="*/ 48 w 155"/>
              <a:gd name="T13" fmla="*/ 155 h 155"/>
              <a:gd name="T14" fmla="*/ 48 w 155"/>
              <a:gd name="T15" fmla="*/ 149 h 155"/>
              <a:gd name="T16" fmla="*/ 6 w 155"/>
              <a:gd name="T17" fmla="*/ 139 h 155"/>
              <a:gd name="T18" fmla="*/ 48 w 155"/>
              <a:gd name="T19" fmla="*/ 129 h 155"/>
              <a:gd name="T20" fmla="*/ 48 w 155"/>
              <a:gd name="T21" fmla="*/ 123 h 155"/>
              <a:gd name="T22" fmla="*/ 80 w 155"/>
              <a:gd name="T23" fmla="*/ 7 h 155"/>
              <a:gd name="T24" fmla="*/ 90 w 155"/>
              <a:gd name="T25" fmla="*/ 26 h 155"/>
              <a:gd name="T26" fmla="*/ 6 w 155"/>
              <a:gd name="T27" fmla="*/ 16 h 155"/>
              <a:gd name="T28" fmla="*/ 32 w 155"/>
              <a:gd name="T29" fmla="*/ 16 h 155"/>
              <a:gd name="T30" fmla="*/ 61 w 155"/>
              <a:gd name="T31" fmla="*/ 13 h 155"/>
              <a:gd name="T32" fmla="*/ 61 w 155"/>
              <a:gd name="T33" fmla="*/ 20 h 155"/>
              <a:gd name="T34" fmla="*/ 32 w 155"/>
              <a:gd name="T35" fmla="*/ 16 h 155"/>
              <a:gd name="T36" fmla="*/ 51 w 155"/>
              <a:gd name="T37" fmla="*/ 142 h 155"/>
              <a:gd name="T38" fmla="*/ 42 w 155"/>
              <a:gd name="T39" fmla="*/ 139 h 155"/>
              <a:gd name="T40" fmla="*/ 51 w 155"/>
              <a:gd name="T41" fmla="*/ 136 h 155"/>
              <a:gd name="T42" fmla="*/ 103 w 155"/>
              <a:gd name="T43" fmla="*/ 120 h 155"/>
              <a:gd name="T44" fmla="*/ 74 w 155"/>
              <a:gd name="T45" fmla="*/ 123 h 155"/>
              <a:gd name="T46" fmla="*/ 74 w 155"/>
              <a:gd name="T47" fmla="*/ 117 h 155"/>
              <a:gd name="T48" fmla="*/ 103 w 155"/>
              <a:gd name="T49" fmla="*/ 120 h 155"/>
              <a:gd name="T50" fmla="*/ 138 w 155"/>
              <a:gd name="T51" fmla="*/ 123 h 155"/>
              <a:gd name="T52" fmla="*/ 122 w 155"/>
              <a:gd name="T53" fmla="*/ 120 h 155"/>
              <a:gd name="T54" fmla="*/ 138 w 155"/>
              <a:gd name="T55" fmla="*/ 117 h 155"/>
              <a:gd name="T56" fmla="*/ 90 w 155"/>
              <a:gd name="T57" fmla="*/ 133 h 155"/>
              <a:gd name="T58" fmla="*/ 74 w 155"/>
              <a:gd name="T59" fmla="*/ 136 h 155"/>
              <a:gd name="T60" fmla="*/ 74 w 155"/>
              <a:gd name="T61" fmla="*/ 129 h 155"/>
              <a:gd name="T62" fmla="*/ 90 w 155"/>
              <a:gd name="T63" fmla="*/ 133 h 155"/>
              <a:gd name="T64" fmla="*/ 74 w 155"/>
              <a:gd name="T65" fmla="*/ 84 h 155"/>
              <a:gd name="T66" fmla="*/ 58 w 155"/>
              <a:gd name="T67" fmla="*/ 139 h 155"/>
              <a:gd name="T68" fmla="*/ 138 w 155"/>
              <a:gd name="T69" fmla="*/ 155 h 155"/>
              <a:gd name="T70" fmla="*/ 155 w 155"/>
              <a:gd name="T71" fmla="*/ 100 h 155"/>
              <a:gd name="T72" fmla="*/ 74 w 155"/>
              <a:gd name="T73" fmla="*/ 91 h 155"/>
              <a:gd name="T74" fmla="*/ 148 w 155"/>
              <a:gd name="T75" fmla="*/ 100 h 155"/>
              <a:gd name="T76" fmla="*/ 64 w 155"/>
              <a:gd name="T77" fmla="*/ 104 h 155"/>
              <a:gd name="T78" fmla="*/ 74 w 155"/>
              <a:gd name="T79" fmla="*/ 91 h 155"/>
              <a:gd name="T80" fmla="*/ 74 w 155"/>
              <a:gd name="T81" fmla="*/ 149 h 155"/>
              <a:gd name="T82" fmla="*/ 64 w 155"/>
              <a:gd name="T83" fmla="*/ 110 h 155"/>
              <a:gd name="T84" fmla="*/ 148 w 155"/>
              <a:gd name="T85" fmla="*/ 139 h 155"/>
              <a:gd name="T86" fmla="*/ 51 w 155"/>
              <a:gd name="T87" fmla="*/ 93 h 155"/>
              <a:gd name="T88" fmla="*/ 48 w 155"/>
              <a:gd name="T89" fmla="*/ 100 h 155"/>
              <a:gd name="T90" fmla="*/ 45 w 155"/>
              <a:gd name="T91" fmla="*/ 93 h 155"/>
              <a:gd name="T92" fmla="*/ 39 w 155"/>
              <a:gd name="T93" fmla="*/ 78 h 155"/>
              <a:gd name="T94" fmla="*/ 48 w 155"/>
              <a:gd name="T95" fmla="*/ 87 h 155"/>
              <a:gd name="T96" fmla="*/ 48 w 155"/>
              <a:gd name="T97" fmla="*/ 76 h 155"/>
              <a:gd name="T98" fmla="*/ 45 w 155"/>
              <a:gd name="T99" fmla="*/ 52 h 155"/>
              <a:gd name="T100" fmla="*/ 48 w 155"/>
              <a:gd name="T101" fmla="*/ 46 h 155"/>
              <a:gd name="T102" fmla="*/ 51 w 155"/>
              <a:gd name="T103" fmla="*/ 52 h 155"/>
              <a:gd name="T104" fmla="*/ 57 w 155"/>
              <a:gd name="T105" fmla="*/ 67 h 155"/>
              <a:gd name="T106" fmla="*/ 48 w 155"/>
              <a:gd name="T107" fmla="*/ 58 h 155"/>
              <a:gd name="T108" fmla="*/ 48 w 155"/>
              <a:gd name="T109" fmla="*/ 69 h 155"/>
              <a:gd name="T110" fmla="*/ 51 w 155"/>
              <a:gd name="T111" fmla="*/ 93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5" h="155">
                <a:moveTo>
                  <a:pt x="48" y="123"/>
                </a:moveTo>
                <a:cubicBezTo>
                  <a:pt x="6" y="123"/>
                  <a:pt x="6" y="123"/>
                  <a:pt x="6" y="123"/>
                </a:cubicBezTo>
                <a:cubicBezTo>
                  <a:pt x="6" y="33"/>
                  <a:pt x="6" y="33"/>
                  <a:pt x="6" y="33"/>
                </a:cubicBezTo>
                <a:cubicBezTo>
                  <a:pt x="90" y="33"/>
                  <a:pt x="90" y="33"/>
                  <a:pt x="90" y="33"/>
                </a:cubicBezTo>
                <a:cubicBezTo>
                  <a:pt x="90" y="75"/>
                  <a:pt x="90" y="75"/>
                  <a:pt x="90" y="75"/>
                </a:cubicBezTo>
                <a:cubicBezTo>
                  <a:pt x="90" y="76"/>
                  <a:pt x="91" y="78"/>
                  <a:pt x="93" y="78"/>
                </a:cubicBezTo>
                <a:cubicBezTo>
                  <a:pt x="95" y="78"/>
                  <a:pt x="96" y="76"/>
                  <a:pt x="96" y="75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8"/>
                  <a:pt x="89" y="0"/>
                  <a:pt x="8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6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148"/>
                  <a:pt x="7" y="155"/>
                  <a:pt x="16" y="155"/>
                </a:cubicBezTo>
                <a:cubicBezTo>
                  <a:pt x="48" y="155"/>
                  <a:pt x="48" y="155"/>
                  <a:pt x="48" y="155"/>
                </a:cubicBezTo>
                <a:cubicBezTo>
                  <a:pt x="50" y="155"/>
                  <a:pt x="51" y="154"/>
                  <a:pt x="51" y="152"/>
                </a:cubicBezTo>
                <a:cubicBezTo>
                  <a:pt x="51" y="150"/>
                  <a:pt x="50" y="149"/>
                  <a:pt x="48" y="149"/>
                </a:cubicBezTo>
                <a:cubicBezTo>
                  <a:pt x="16" y="149"/>
                  <a:pt x="16" y="149"/>
                  <a:pt x="16" y="149"/>
                </a:cubicBezTo>
                <a:cubicBezTo>
                  <a:pt x="10" y="149"/>
                  <a:pt x="6" y="144"/>
                  <a:pt x="6" y="139"/>
                </a:cubicBezTo>
                <a:cubicBezTo>
                  <a:pt x="6" y="129"/>
                  <a:pt x="6" y="129"/>
                  <a:pt x="6" y="129"/>
                </a:cubicBezTo>
                <a:cubicBezTo>
                  <a:pt x="48" y="129"/>
                  <a:pt x="48" y="129"/>
                  <a:pt x="48" y="129"/>
                </a:cubicBezTo>
                <a:cubicBezTo>
                  <a:pt x="50" y="129"/>
                  <a:pt x="51" y="128"/>
                  <a:pt x="51" y="126"/>
                </a:cubicBezTo>
                <a:cubicBezTo>
                  <a:pt x="51" y="124"/>
                  <a:pt x="50" y="123"/>
                  <a:pt x="48" y="123"/>
                </a:cubicBezTo>
                <a:close/>
                <a:moveTo>
                  <a:pt x="16" y="7"/>
                </a:moveTo>
                <a:cubicBezTo>
                  <a:pt x="80" y="7"/>
                  <a:pt x="80" y="7"/>
                  <a:pt x="80" y="7"/>
                </a:cubicBezTo>
                <a:cubicBezTo>
                  <a:pt x="86" y="7"/>
                  <a:pt x="90" y="11"/>
                  <a:pt x="90" y="16"/>
                </a:cubicBezTo>
                <a:cubicBezTo>
                  <a:pt x="90" y="26"/>
                  <a:pt x="90" y="26"/>
                  <a:pt x="90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1"/>
                  <a:pt x="10" y="7"/>
                  <a:pt x="16" y="7"/>
                </a:cubicBezTo>
                <a:close/>
                <a:moveTo>
                  <a:pt x="32" y="16"/>
                </a:moveTo>
                <a:cubicBezTo>
                  <a:pt x="32" y="15"/>
                  <a:pt x="33" y="13"/>
                  <a:pt x="35" y="13"/>
                </a:cubicBezTo>
                <a:cubicBezTo>
                  <a:pt x="61" y="13"/>
                  <a:pt x="61" y="13"/>
                  <a:pt x="61" y="13"/>
                </a:cubicBezTo>
                <a:cubicBezTo>
                  <a:pt x="63" y="13"/>
                  <a:pt x="64" y="15"/>
                  <a:pt x="64" y="16"/>
                </a:cubicBezTo>
                <a:cubicBezTo>
                  <a:pt x="64" y="18"/>
                  <a:pt x="63" y="20"/>
                  <a:pt x="61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3" y="20"/>
                  <a:pt x="32" y="18"/>
                  <a:pt x="32" y="16"/>
                </a:cubicBezTo>
                <a:close/>
                <a:moveTo>
                  <a:pt x="48" y="139"/>
                </a:moveTo>
                <a:cubicBezTo>
                  <a:pt x="50" y="139"/>
                  <a:pt x="51" y="141"/>
                  <a:pt x="51" y="142"/>
                </a:cubicBezTo>
                <a:cubicBezTo>
                  <a:pt x="51" y="144"/>
                  <a:pt x="50" y="146"/>
                  <a:pt x="48" y="146"/>
                </a:cubicBezTo>
                <a:cubicBezTo>
                  <a:pt x="45" y="146"/>
                  <a:pt x="42" y="143"/>
                  <a:pt x="42" y="139"/>
                </a:cubicBezTo>
                <a:cubicBezTo>
                  <a:pt x="42" y="136"/>
                  <a:pt x="45" y="133"/>
                  <a:pt x="48" y="133"/>
                </a:cubicBezTo>
                <a:cubicBezTo>
                  <a:pt x="50" y="133"/>
                  <a:pt x="51" y="134"/>
                  <a:pt x="51" y="136"/>
                </a:cubicBezTo>
                <a:cubicBezTo>
                  <a:pt x="51" y="138"/>
                  <a:pt x="50" y="139"/>
                  <a:pt x="48" y="139"/>
                </a:cubicBezTo>
                <a:close/>
                <a:moveTo>
                  <a:pt x="103" y="120"/>
                </a:moveTo>
                <a:cubicBezTo>
                  <a:pt x="103" y="122"/>
                  <a:pt x="101" y="123"/>
                  <a:pt x="100" y="123"/>
                </a:cubicBezTo>
                <a:cubicBezTo>
                  <a:pt x="74" y="123"/>
                  <a:pt x="74" y="123"/>
                  <a:pt x="74" y="123"/>
                </a:cubicBezTo>
                <a:cubicBezTo>
                  <a:pt x="72" y="123"/>
                  <a:pt x="71" y="122"/>
                  <a:pt x="71" y="120"/>
                </a:cubicBezTo>
                <a:cubicBezTo>
                  <a:pt x="71" y="118"/>
                  <a:pt x="72" y="117"/>
                  <a:pt x="74" y="117"/>
                </a:cubicBezTo>
                <a:cubicBezTo>
                  <a:pt x="100" y="117"/>
                  <a:pt x="100" y="117"/>
                  <a:pt x="100" y="117"/>
                </a:cubicBezTo>
                <a:cubicBezTo>
                  <a:pt x="101" y="117"/>
                  <a:pt x="103" y="118"/>
                  <a:pt x="103" y="120"/>
                </a:cubicBezTo>
                <a:close/>
                <a:moveTo>
                  <a:pt x="142" y="120"/>
                </a:moveTo>
                <a:cubicBezTo>
                  <a:pt x="142" y="122"/>
                  <a:pt x="140" y="123"/>
                  <a:pt x="138" y="123"/>
                </a:cubicBezTo>
                <a:cubicBezTo>
                  <a:pt x="126" y="123"/>
                  <a:pt x="126" y="123"/>
                  <a:pt x="126" y="123"/>
                </a:cubicBezTo>
                <a:cubicBezTo>
                  <a:pt x="124" y="123"/>
                  <a:pt x="122" y="122"/>
                  <a:pt x="122" y="120"/>
                </a:cubicBezTo>
                <a:cubicBezTo>
                  <a:pt x="122" y="118"/>
                  <a:pt x="124" y="117"/>
                  <a:pt x="126" y="117"/>
                </a:cubicBezTo>
                <a:cubicBezTo>
                  <a:pt x="138" y="117"/>
                  <a:pt x="138" y="117"/>
                  <a:pt x="138" y="117"/>
                </a:cubicBezTo>
                <a:cubicBezTo>
                  <a:pt x="140" y="117"/>
                  <a:pt x="142" y="118"/>
                  <a:pt x="142" y="120"/>
                </a:cubicBezTo>
                <a:close/>
                <a:moveTo>
                  <a:pt x="90" y="133"/>
                </a:moveTo>
                <a:cubicBezTo>
                  <a:pt x="90" y="134"/>
                  <a:pt x="89" y="136"/>
                  <a:pt x="87" y="136"/>
                </a:cubicBezTo>
                <a:cubicBezTo>
                  <a:pt x="74" y="136"/>
                  <a:pt x="74" y="136"/>
                  <a:pt x="74" y="136"/>
                </a:cubicBezTo>
                <a:cubicBezTo>
                  <a:pt x="72" y="136"/>
                  <a:pt x="71" y="134"/>
                  <a:pt x="71" y="133"/>
                </a:cubicBezTo>
                <a:cubicBezTo>
                  <a:pt x="71" y="131"/>
                  <a:pt x="72" y="129"/>
                  <a:pt x="74" y="129"/>
                </a:cubicBezTo>
                <a:cubicBezTo>
                  <a:pt x="87" y="129"/>
                  <a:pt x="87" y="129"/>
                  <a:pt x="87" y="129"/>
                </a:cubicBezTo>
                <a:cubicBezTo>
                  <a:pt x="89" y="129"/>
                  <a:pt x="90" y="131"/>
                  <a:pt x="90" y="133"/>
                </a:cubicBezTo>
                <a:close/>
                <a:moveTo>
                  <a:pt x="138" y="84"/>
                </a:moveTo>
                <a:cubicBezTo>
                  <a:pt x="74" y="84"/>
                  <a:pt x="74" y="84"/>
                  <a:pt x="74" y="84"/>
                </a:cubicBezTo>
                <a:cubicBezTo>
                  <a:pt x="65" y="84"/>
                  <a:pt x="58" y="91"/>
                  <a:pt x="58" y="100"/>
                </a:cubicBezTo>
                <a:cubicBezTo>
                  <a:pt x="58" y="139"/>
                  <a:pt x="58" y="139"/>
                  <a:pt x="58" y="139"/>
                </a:cubicBezTo>
                <a:cubicBezTo>
                  <a:pt x="58" y="148"/>
                  <a:pt x="65" y="155"/>
                  <a:pt x="74" y="155"/>
                </a:cubicBezTo>
                <a:cubicBezTo>
                  <a:pt x="138" y="155"/>
                  <a:pt x="138" y="155"/>
                  <a:pt x="138" y="155"/>
                </a:cubicBezTo>
                <a:cubicBezTo>
                  <a:pt x="147" y="155"/>
                  <a:pt x="155" y="148"/>
                  <a:pt x="155" y="139"/>
                </a:cubicBezTo>
                <a:cubicBezTo>
                  <a:pt x="155" y="100"/>
                  <a:pt x="155" y="100"/>
                  <a:pt x="155" y="100"/>
                </a:cubicBezTo>
                <a:cubicBezTo>
                  <a:pt x="155" y="91"/>
                  <a:pt x="147" y="84"/>
                  <a:pt x="138" y="84"/>
                </a:cubicBezTo>
                <a:close/>
                <a:moveTo>
                  <a:pt x="74" y="91"/>
                </a:moveTo>
                <a:cubicBezTo>
                  <a:pt x="138" y="91"/>
                  <a:pt x="138" y="91"/>
                  <a:pt x="138" y="91"/>
                </a:cubicBezTo>
                <a:cubicBezTo>
                  <a:pt x="144" y="91"/>
                  <a:pt x="148" y="95"/>
                  <a:pt x="148" y="100"/>
                </a:cubicBezTo>
                <a:cubicBezTo>
                  <a:pt x="148" y="104"/>
                  <a:pt x="148" y="104"/>
                  <a:pt x="148" y="104"/>
                </a:cubicBezTo>
                <a:cubicBezTo>
                  <a:pt x="64" y="104"/>
                  <a:pt x="64" y="104"/>
                  <a:pt x="64" y="104"/>
                </a:cubicBezTo>
                <a:cubicBezTo>
                  <a:pt x="64" y="100"/>
                  <a:pt x="64" y="100"/>
                  <a:pt x="64" y="100"/>
                </a:cubicBezTo>
                <a:cubicBezTo>
                  <a:pt x="64" y="95"/>
                  <a:pt x="69" y="91"/>
                  <a:pt x="74" y="91"/>
                </a:cubicBezTo>
                <a:close/>
                <a:moveTo>
                  <a:pt x="138" y="149"/>
                </a:moveTo>
                <a:cubicBezTo>
                  <a:pt x="74" y="149"/>
                  <a:pt x="74" y="149"/>
                  <a:pt x="74" y="149"/>
                </a:cubicBezTo>
                <a:cubicBezTo>
                  <a:pt x="69" y="149"/>
                  <a:pt x="64" y="144"/>
                  <a:pt x="64" y="139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148" y="110"/>
                  <a:pt x="148" y="110"/>
                  <a:pt x="148" y="110"/>
                </a:cubicBezTo>
                <a:cubicBezTo>
                  <a:pt x="148" y="139"/>
                  <a:pt x="148" y="139"/>
                  <a:pt x="148" y="139"/>
                </a:cubicBezTo>
                <a:cubicBezTo>
                  <a:pt x="148" y="144"/>
                  <a:pt x="144" y="149"/>
                  <a:pt x="138" y="149"/>
                </a:cubicBezTo>
                <a:close/>
                <a:moveTo>
                  <a:pt x="51" y="93"/>
                </a:moveTo>
                <a:cubicBezTo>
                  <a:pt x="51" y="97"/>
                  <a:pt x="51" y="97"/>
                  <a:pt x="51" y="97"/>
                </a:cubicBezTo>
                <a:cubicBezTo>
                  <a:pt x="51" y="98"/>
                  <a:pt x="50" y="100"/>
                  <a:pt x="48" y="100"/>
                </a:cubicBezTo>
                <a:cubicBezTo>
                  <a:pt x="46" y="100"/>
                  <a:pt x="45" y="98"/>
                  <a:pt x="45" y="97"/>
                </a:cubicBezTo>
                <a:cubicBezTo>
                  <a:pt x="45" y="93"/>
                  <a:pt x="45" y="93"/>
                  <a:pt x="45" y="93"/>
                </a:cubicBezTo>
                <a:cubicBezTo>
                  <a:pt x="40" y="92"/>
                  <a:pt x="36" y="87"/>
                  <a:pt x="36" y="82"/>
                </a:cubicBezTo>
                <a:cubicBezTo>
                  <a:pt x="36" y="80"/>
                  <a:pt x="37" y="78"/>
                  <a:pt x="39" y="78"/>
                </a:cubicBezTo>
                <a:cubicBezTo>
                  <a:pt x="41" y="78"/>
                  <a:pt x="42" y="80"/>
                  <a:pt x="42" y="82"/>
                </a:cubicBezTo>
                <a:cubicBezTo>
                  <a:pt x="42" y="85"/>
                  <a:pt x="45" y="87"/>
                  <a:pt x="48" y="87"/>
                </a:cubicBezTo>
                <a:cubicBezTo>
                  <a:pt x="51" y="87"/>
                  <a:pt x="54" y="85"/>
                  <a:pt x="54" y="82"/>
                </a:cubicBezTo>
                <a:cubicBezTo>
                  <a:pt x="54" y="78"/>
                  <a:pt x="51" y="76"/>
                  <a:pt x="48" y="76"/>
                </a:cubicBezTo>
                <a:cubicBezTo>
                  <a:pt x="41" y="76"/>
                  <a:pt x="36" y="70"/>
                  <a:pt x="36" y="64"/>
                </a:cubicBezTo>
                <a:cubicBezTo>
                  <a:pt x="36" y="58"/>
                  <a:pt x="40" y="53"/>
                  <a:pt x="45" y="52"/>
                </a:cubicBezTo>
                <a:cubicBezTo>
                  <a:pt x="45" y="49"/>
                  <a:pt x="45" y="49"/>
                  <a:pt x="45" y="49"/>
                </a:cubicBezTo>
                <a:cubicBezTo>
                  <a:pt x="45" y="47"/>
                  <a:pt x="46" y="46"/>
                  <a:pt x="48" y="46"/>
                </a:cubicBezTo>
                <a:cubicBezTo>
                  <a:pt x="50" y="46"/>
                  <a:pt x="51" y="47"/>
                  <a:pt x="51" y="49"/>
                </a:cubicBezTo>
                <a:cubicBezTo>
                  <a:pt x="51" y="52"/>
                  <a:pt x="51" y="52"/>
                  <a:pt x="51" y="52"/>
                </a:cubicBezTo>
                <a:cubicBezTo>
                  <a:pt x="56" y="53"/>
                  <a:pt x="60" y="58"/>
                  <a:pt x="60" y="64"/>
                </a:cubicBezTo>
                <a:cubicBezTo>
                  <a:pt x="60" y="65"/>
                  <a:pt x="59" y="67"/>
                  <a:pt x="57" y="67"/>
                </a:cubicBezTo>
                <a:cubicBezTo>
                  <a:pt x="55" y="67"/>
                  <a:pt x="54" y="65"/>
                  <a:pt x="54" y="64"/>
                </a:cubicBezTo>
                <a:cubicBezTo>
                  <a:pt x="54" y="61"/>
                  <a:pt x="51" y="58"/>
                  <a:pt x="48" y="58"/>
                </a:cubicBezTo>
                <a:cubicBezTo>
                  <a:pt x="45" y="58"/>
                  <a:pt x="42" y="61"/>
                  <a:pt x="42" y="64"/>
                </a:cubicBezTo>
                <a:cubicBezTo>
                  <a:pt x="42" y="67"/>
                  <a:pt x="45" y="69"/>
                  <a:pt x="48" y="69"/>
                </a:cubicBezTo>
                <a:cubicBezTo>
                  <a:pt x="55" y="69"/>
                  <a:pt x="60" y="75"/>
                  <a:pt x="60" y="82"/>
                </a:cubicBezTo>
                <a:cubicBezTo>
                  <a:pt x="60" y="87"/>
                  <a:pt x="56" y="92"/>
                  <a:pt x="51" y="9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14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0825-59E3-904F-8589-3C06E218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pic>
        <p:nvPicPr>
          <p:cNvPr id="1028" name="Picture 4" descr="https://documents.lucidchart.com/documents/aaacb661-5d81-4301-ae27-096e640a8ff6/pages/0_0?a=322&amp;x=348&amp;y=-59&amp;w=704&amp;h=1298&amp;store=1&amp;accept=image%2F*&amp;auth=LCA%20cdef9e0bb4eab6f5a68a0e9fa224835f4f91e2e3-ts%3D1554004975">
            <a:extLst>
              <a:ext uri="{FF2B5EF4-FFF2-40B4-BE49-F238E27FC236}">
                <a16:creationId xmlns:a16="http://schemas.microsoft.com/office/drawing/2014/main" id="{26EF5B68-E941-C84E-A4C1-2AFE39311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560" y="0"/>
            <a:ext cx="3717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Right Arrow 8">
            <a:extLst>
              <a:ext uri="{FF2B5EF4-FFF2-40B4-BE49-F238E27FC236}">
                <a16:creationId xmlns:a16="http://schemas.microsoft.com/office/drawing/2014/main" id="{4E65BF8B-7A0F-4D49-8A16-D1341F3428BE}"/>
              </a:ext>
            </a:extLst>
          </p:cNvPr>
          <p:cNvSpPr/>
          <p:nvPr/>
        </p:nvSpPr>
        <p:spPr>
          <a:xfrm rot="10800000">
            <a:off x="6239027" y="1093303"/>
            <a:ext cx="2060146" cy="52975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33F797-F372-E748-8EDA-12834A62CC30}"/>
              </a:ext>
            </a:extLst>
          </p:cNvPr>
          <p:cNvSpPr txBox="1"/>
          <p:nvPr/>
        </p:nvSpPr>
        <p:spPr>
          <a:xfrm>
            <a:off x="2458619" y="1468735"/>
            <a:ext cx="2425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Center for Medicare &amp; Medicaid Services (CMS)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C974D-96D8-3E46-AA30-1BF58B3AE75E}"/>
              </a:ext>
            </a:extLst>
          </p:cNvPr>
          <p:cNvSpPr txBox="1"/>
          <p:nvPr/>
        </p:nvSpPr>
        <p:spPr>
          <a:xfrm>
            <a:off x="548874" y="4255700"/>
            <a:ext cx="242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Filtered Providers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40200-4358-E243-AD8C-65AEA13D6DD9}"/>
              </a:ext>
            </a:extLst>
          </p:cNvPr>
          <p:cNvSpPr txBox="1"/>
          <p:nvPr/>
        </p:nvSpPr>
        <p:spPr>
          <a:xfrm>
            <a:off x="5493596" y="2698570"/>
            <a:ext cx="242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 </a:t>
            </a:r>
          </a:p>
          <a:p>
            <a:pPr algn="ctr"/>
            <a:r>
              <a:rPr lang="en-US" dirty="0"/>
              <a:t>Neural Network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D47CE3-8F3D-BA49-A41D-C99BC127A621}"/>
              </a:ext>
            </a:extLst>
          </p:cNvPr>
          <p:cNvSpPr txBox="1"/>
          <p:nvPr/>
        </p:nvSpPr>
        <p:spPr>
          <a:xfrm>
            <a:off x="5274935" y="441497"/>
            <a:ext cx="242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67BFB0-0B8D-CD4C-8077-732822DCF335}"/>
              </a:ext>
            </a:extLst>
          </p:cNvPr>
          <p:cNvSpPr txBox="1"/>
          <p:nvPr/>
        </p:nvSpPr>
        <p:spPr>
          <a:xfrm>
            <a:off x="2839050" y="5703838"/>
            <a:ext cx="2425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 results and match results to providers if maligned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24BEE4-B6B2-864C-A308-8CCD4A44D7BB}"/>
              </a:ext>
            </a:extLst>
          </p:cNvPr>
          <p:cNvSpPr/>
          <p:nvPr/>
        </p:nvSpPr>
        <p:spPr>
          <a:xfrm>
            <a:off x="5396949" y="1296456"/>
            <a:ext cx="283716" cy="442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2B88-46EA-ED47-AC25-419DFE24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9114-AA42-9C48-A5FD-43437ECF2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	</a:t>
            </a:r>
          </a:p>
          <a:p>
            <a:pPr lvl="1"/>
            <a:r>
              <a:rPr lang="en-US" dirty="0"/>
              <a:t>Providers data obtain from </a:t>
            </a:r>
            <a:r>
              <a:rPr lang="en-US" u="sng" dirty="0">
                <a:hlinkClick r:id="rId2"/>
              </a:rPr>
              <a:t>Medicare Physician and Other Supplier Aggregate table, CY2016, Interactive Dataset</a:t>
            </a:r>
            <a:endParaRPr lang="en-US" dirty="0"/>
          </a:p>
          <a:p>
            <a:pPr lvl="1"/>
            <a:r>
              <a:rPr lang="en-US" dirty="0"/>
              <a:t>Processed and filtered with Python</a:t>
            </a:r>
          </a:p>
          <a:p>
            <a:r>
              <a:rPr lang="en-US" dirty="0"/>
              <a:t>Deep learning prediction</a:t>
            </a:r>
          </a:p>
          <a:p>
            <a:pPr lvl="1"/>
            <a:r>
              <a:rPr lang="en-US" dirty="0"/>
              <a:t>Convolutional neural network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+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Dashboard</a:t>
            </a:r>
          </a:p>
          <a:p>
            <a:pPr lvl="1"/>
            <a:r>
              <a:rPr lang="en-US" dirty="0"/>
              <a:t>R Shiny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7579-41CB-DC44-B500-7AE7BDD8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53" y="2706757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185878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{24428C27-71D5-284F-9214-571DA0F6EF92}tf10001060</Template>
  <TotalTime>98</TotalTime>
  <Words>222</Words>
  <Application>Microsoft Macintosh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Skin.ly</vt:lpstr>
      <vt:lpstr>Background</vt:lpstr>
      <vt:lpstr>Proposed Solution</vt:lpstr>
      <vt:lpstr>Pipeline</vt:lpstr>
      <vt:lpstr>Implementation Details</vt:lpstr>
      <vt:lpstr>DEMO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Skin.ly</dc:title>
  <dc:creator>guerramarj@email.chop.edu</dc:creator>
  <cp:lastModifiedBy>guerramarj@email.chop.edu</cp:lastModifiedBy>
  <cp:revision>22</cp:revision>
  <dcterms:created xsi:type="dcterms:W3CDTF">2019-03-31T03:14:33Z</dcterms:created>
  <dcterms:modified xsi:type="dcterms:W3CDTF">2019-03-31T04:53:09Z</dcterms:modified>
</cp:coreProperties>
</file>