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07" r:id="rId3"/>
    <p:sldId id="315" r:id="rId4"/>
    <p:sldId id="316" r:id="rId5"/>
    <p:sldId id="318" r:id="rId6"/>
    <p:sldId id="317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1" r:id="rId17"/>
    <p:sldId id="332" r:id="rId18"/>
    <p:sldId id="333" r:id="rId19"/>
    <p:sldId id="334" r:id="rId20"/>
    <p:sldId id="335" r:id="rId21"/>
    <p:sldId id="336" r:id="rId22"/>
    <p:sldId id="308" r:id="rId23"/>
    <p:sldId id="309" r:id="rId24"/>
    <p:sldId id="310" r:id="rId25"/>
    <p:sldId id="311" r:id="rId26"/>
    <p:sldId id="312" r:id="rId27"/>
    <p:sldId id="313" r:id="rId28"/>
    <p:sldId id="293" r:id="rId29"/>
    <p:sldId id="314" r:id="rId30"/>
    <p:sldId id="306" r:id="rId3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005493"/>
    <a:srgbClr val="DF1F56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47" autoAdjust="0"/>
    <p:restoredTop sz="79531" autoAdjust="0"/>
  </p:normalViewPr>
  <p:slideViewPr>
    <p:cSldViewPr snapToGrid="0">
      <p:cViewPr>
        <p:scale>
          <a:sx n="117" d="100"/>
          <a:sy n="117" d="100"/>
        </p:scale>
        <p:origin x="688" y="46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4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700F-D4C0-7AF7-CBD7-0EB90477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A1D94-891D-6392-391C-CB9B89D1B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AD79A-0C79-471A-C50E-C3E8F65D5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5AD0-609B-3E40-749A-B6BACCDDB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696F-D546-E9DD-175A-104BB63F7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0A2A6-C55C-41FB-7F6E-D8757252E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1984C-31DD-46C6-C9C8-944237A71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9440-5EA8-5A4A-BF54-1A920FA6A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82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PZh9BOjkQs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i-uploads-pod15.dealerinspire.com/capecoralchryslerdodgejeepram/uploads/2024/02/Dodge-Barracuda.jpg" TargetMode="External"/><Relationship Id="rId2" Type="http://schemas.openxmlformats.org/officeDocument/2006/relationships/hyperlink" Target="https://www.fishi-pedia.com/wp-content/uploads/2019/06/baracuda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PZh9BOjkQ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LoRA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Adicione aqui seu nome</a:t>
            </a:r>
          </a:p>
          <a:p>
            <a:r>
              <a:rPr lang="pt-BR" noProof="0" dirty="0"/>
              <a:t>Adicione aqui seu </a:t>
            </a:r>
            <a:r>
              <a:rPr lang="pt-BR" noProof="0" dirty="0" err="1"/>
              <a:t>email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A2BF-980C-BB7A-5A87-75955284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F09FB-4D60-7679-217F-111972D44607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0A3FBB-2272-3914-C17E-C98D57F731D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B6146B-3B99-A332-F82E-50BB56D2FA7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B3BDCC-0CEE-AFA3-7D6D-26110147F6C7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D97936-DA3F-F3CA-D428-F5E88C432B5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37FB60-C806-5257-A8E8-6B8682C41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6CA10C-ABD0-A1EF-87B3-036B3B8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FEDF7-F04E-9F1E-EFA9-43CCF951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i="1" noProof="0" dirty="0"/>
              <a:t>Neural</a:t>
            </a:r>
            <a:endParaRPr lang="pt-BR" noProof="0" dirty="0"/>
          </a:p>
          <a:p>
            <a:r>
              <a:rPr lang="pt-BR" dirty="0"/>
              <a:t>Baseadas em similaridade semântica</a:t>
            </a:r>
          </a:p>
          <a:p>
            <a:r>
              <a:rPr lang="pt-BR" dirty="0"/>
              <a:t>Redes neurais introduziram representações de palavras distribuídas</a:t>
            </a:r>
          </a:p>
          <a:p>
            <a:r>
              <a:rPr lang="pt-BR" dirty="0"/>
              <a:t>Introduziram as </a:t>
            </a:r>
            <a:r>
              <a:rPr lang="pt-BR" b="1" i="1" dirty="0" err="1"/>
              <a:t>embeddings</a:t>
            </a:r>
            <a:endParaRPr lang="pt-BR" b="1" i="1" dirty="0"/>
          </a:p>
          <a:p>
            <a:r>
              <a:rPr lang="pt-BR" dirty="0"/>
              <a:t>Exemplo</a:t>
            </a:r>
            <a:r>
              <a:rPr lang="pt-BR" noProof="0" dirty="0"/>
              <a:t>: Word2Vec, </a:t>
            </a:r>
            <a:r>
              <a:rPr lang="en-US" dirty="0"/>
              <a:t>Seq2Seq, LSTMs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50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31623-63BF-D8E5-C810-AC6D0374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41F793-7997-A9AB-CB28-46482071C194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6C9593-487A-2E97-202C-9BD41F0C88D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2268BC-679E-9FFC-F599-E93601C5688A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EB7C1-8A56-5763-4378-AB96217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1BFC3-D301-ECCD-58E2-0295004A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621C7-70E1-5BCF-3D5F-81EE9D34AB58}"/>
              </a:ext>
            </a:extLst>
          </p:cNvPr>
          <p:cNvSpPr txBox="1"/>
          <p:nvPr/>
        </p:nvSpPr>
        <p:spPr>
          <a:xfrm>
            <a:off x="2576089" y="2972588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820E5-EAFF-496A-2D69-714B3184692D}"/>
              </a:ext>
            </a:extLst>
          </p:cNvPr>
          <p:cNvSpPr txBox="1"/>
          <p:nvPr/>
        </p:nvSpPr>
        <p:spPr>
          <a:xfrm>
            <a:off x="3337708" y="297258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- Homem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C8C3E-4237-E4BA-6056-B3FC1EE2318C}"/>
              </a:ext>
            </a:extLst>
          </p:cNvPr>
          <p:cNvSpPr txBox="1"/>
          <p:nvPr/>
        </p:nvSpPr>
        <p:spPr>
          <a:xfrm>
            <a:off x="5264839" y="297756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+ Mulher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/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/>
                  <a:t>Rainha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blipFill>
                <a:blip r:embed="rId2"/>
                <a:stretch>
                  <a:fillRect l="-662" t="-13462" r="-8609" b="-3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4A6ECE-237D-C24D-43A1-0DA75A4640CE}"/>
              </a:ext>
            </a:extLst>
          </p:cNvPr>
          <p:cNvSpPr txBox="1"/>
          <p:nvPr/>
        </p:nvSpPr>
        <p:spPr>
          <a:xfrm>
            <a:off x="7729728" y="457200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[0.123,0.233, 0.452, 0.986]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777DEA-EF64-E03C-DB79-B945CF915EB8}"/>
              </a:ext>
            </a:extLst>
          </p:cNvPr>
          <p:cNvCxnSpPr/>
          <p:nvPr/>
        </p:nvCxnSpPr>
        <p:spPr>
          <a:xfrm>
            <a:off x="6498336" y="3628868"/>
            <a:ext cx="1987296" cy="809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8897-5020-B8E1-B31D-74B3ADA2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CE742-1BE1-C6B7-1B0F-6DE43FF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39152-3191-E122-06C5-87C4E474BB7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DE5DD9-28A5-39D2-4CD1-360830D519E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DA1A6-22FC-2BF6-B23B-93915B72E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5F95337-32CE-5AB1-57EC-1D4EB8B9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317"/>
            <a:ext cx="11026992" cy="539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</p:txBody>
      </p:sp>
    </p:spTree>
    <p:extLst>
      <p:ext uri="{BB962C8B-B14F-4D97-AF65-F5344CB8AC3E}">
        <p14:creationId xmlns:p14="http://schemas.microsoft.com/office/powerpoint/2010/main" val="82555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14AC-D185-F325-DF5F-C632B16FA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0153-E048-A98C-B3C2-278A9D89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D39F2C-CEC0-5FDE-F9D6-45D958B8981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AB45F1-EC8B-2E6C-E55F-EA5EF19E75E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72A43D-C3C7-7137-62C9-FAB1605A521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2CFFA-AC77-D17C-E482-244E42C7B7D1}"/>
              </a:ext>
            </a:extLst>
          </p:cNvPr>
          <p:cNvSpPr txBox="1"/>
          <p:nvPr/>
        </p:nvSpPr>
        <p:spPr>
          <a:xfrm>
            <a:off x="4757669" y="110591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Termo: Barracuda</a:t>
            </a:r>
          </a:p>
        </p:txBody>
      </p:sp>
      <p:pic>
        <p:nvPicPr>
          <p:cNvPr id="1026" name="Picture 2" descr="Great barracuda • Sphyraena barracuda • Fish sheet">
            <a:extLst>
              <a:ext uri="{FF2B5EF4-FFF2-40B4-BE49-F238E27FC236}">
                <a16:creationId xmlns:a16="http://schemas.microsoft.com/office/drawing/2014/main" id="{73DE6932-9F1A-F77D-3546-77D7B4A5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696" y="2187766"/>
            <a:ext cx="4276280" cy="2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re is Just Something About the Dodge 'Cuda | Cape Coral Chrysler Dodge  Jeep Ram">
            <a:extLst>
              <a:ext uri="{FF2B5EF4-FFF2-40B4-BE49-F238E27FC236}">
                <a16:creationId xmlns:a16="http://schemas.microsoft.com/office/drawing/2014/main" id="{74752738-BDCC-748E-AB40-FDF4B902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8" y="2187766"/>
            <a:ext cx="5444883" cy="24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9BB48-06A8-7AB1-3001-A42B41076EDD}"/>
              </a:ext>
            </a:extLst>
          </p:cNvPr>
          <p:cNvSpPr txBox="1"/>
          <p:nvPr/>
        </p:nvSpPr>
        <p:spPr>
          <a:xfrm>
            <a:off x="6888480" y="3072384"/>
            <a:ext cx="51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15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F16A-E832-B3D8-5E55-59BD49BB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DBEA91-3AA3-5AE8-36E0-B49A2A16D9F0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2F3B1C-7FBE-EAEC-3DF4-FBC0C178218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1F4994-AA87-241D-EF8E-7782608F4CA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CAC7E8-ED31-33AB-589F-DC4A08DD6A0E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8CE4F9-D28D-FE94-BC79-21DADB1B12A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2014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561320-D9A3-9A28-7069-36AAD2B91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2BC51-93C3-690B-7F07-E783DF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798F0-1271-7341-7BFD-D20B7C9A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Attention</a:t>
            </a:r>
            <a:endParaRPr lang="pt-BR" noProof="0" dirty="0"/>
          </a:p>
          <a:p>
            <a:r>
              <a:rPr lang="en-US" dirty="0" err="1"/>
              <a:t>Modelos</a:t>
            </a:r>
            <a:r>
              <a:rPr lang="en-US" dirty="0"/>
              <a:t> que “</a:t>
            </a:r>
            <a:r>
              <a:rPr lang="en-US" dirty="0" err="1"/>
              <a:t>focam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partes </a:t>
            </a:r>
            <a:r>
              <a:rPr lang="en-US" dirty="0" err="1"/>
              <a:t>relevantes</a:t>
            </a:r>
            <a:r>
              <a:rPr lang="en-US" dirty="0"/>
              <a:t> das </a:t>
            </a:r>
            <a:r>
              <a:rPr lang="en-US" dirty="0" err="1"/>
              <a:t>sequências</a:t>
            </a:r>
            <a:r>
              <a:rPr lang="en-US" dirty="0"/>
              <a:t> de entrada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dirty="0" err="1"/>
              <a:t>Bahdanau</a:t>
            </a:r>
            <a:r>
              <a:rPr lang="pt-BR" noProof="0" dirty="0"/>
              <a:t>, </a:t>
            </a:r>
            <a:r>
              <a:rPr lang="en-US" dirty="0"/>
              <a:t>Luong e </a:t>
            </a:r>
            <a:r>
              <a:rPr lang="en-US" b="1" dirty="0"/>
              <a:t>Transformers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8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B058-1C36-AC50-3395-8C1482FD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3C132-DFEC-91FC-61D5-D84AF4B4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7E3DD5-9693-886A-D223-417A84E8834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FBC1C9-3BBF-581C-8F1A-D0721D8033D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99AD7-BEBF-F8A8-B5AE-E77E92A89AE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03D88C6-A344-9168-0EEB-E3373A05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B05A7-6AD8-E16D-C266-CFE739E082FD}"/>
              </a:ext>
            </a:extLst>
          </p:cNvPr>
          <p:cNvSpPr txBox="1"/>
          <p:nvPr/>
        </p:nvSpPr>
        <p:spPr>
          <a:xfrm>
            <a:off x="838200" y="2775271"/>
            <a:ext cx="71855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b="1" i="1" dirty="0">
                <a:solidFill>
                  <a:prstClr val="black"/>
                </a:solidFill>
                <a:latin typeface="Calibri" panose="020F0502020204030204"/>
              </a:rPr>
              <a:t>Tiramos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nota máxima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TP558. 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Isso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incrível!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44B646-E4A6-919A-B1F8-CFCE4C97030A}"/>
              </a:ext>
            </a:extLst>
          </p:cNvPr>
          <p:cNvGrpSpPr/>
          <p:nvPr/>
        </p:nvGrpSpPr>
        <p:grpSpPr>
          <a:xfrm>
            <a:off x="2993571" y="3255402"/>
            <a:ext cx="6612735" cy="1402198"/>
            <a:chOff x="2993571" y="3255402"/>
            <a:chExt cx="6612735" cy="140219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06CEB10-14A8-80ED-823F-0EA6666ADE7B}"/>
                </a:ext>
              </a:extLst>
            </p:cNvPr>
            <p:cNvCxnSpPr/>
            <p:nvPr/>
          </p:nvCxnSpPr>
          <p:spPr>
            <a:xfrm>
              <a:off x="6096000" y="3255402"/>
              <a:ext cx="1047285" cy="9573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51882-92EF-8542-5589-9D64C6EA7548}"/>
                </a:ext>
              </a:extLst>
            </p:cNvPr>
            <p:cNvSpPr txBox="1"/>
            <p:nvPr/>
          </p:nvSpPr>
          <p:spPr>
            <a:xfrm>
              <a:off x="6770914" y="4134380"/>
              <a:ext cx="2835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Tirar nota máxima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EB15A49-5DDB-511B-D922-CCA0E6044B12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2993571" y="3255402"/>
              <a:ext cx="3777343" cy="1140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E24C-3FBD-EB7B-5206-2FC780FB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FCFB4-0532-43EF-0D85-37DF0EF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28F84C-B294-BA53-3A54-D03B3EB11F5C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D0DD03-36A0-E30B-C1CF-D51C16934945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83F411-8DED-650D-83A3-55D8910539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FC28ABD-361E-EEE5-F5C4-B0A7B515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485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Mesmo resolvendo os problemas clássicos, introduziu problemas de performance</a:t>
            </a:r>
          </a:p>
          <a:p>
            <a:r>
              <a:rPr lang="pt-BR" dirty="0"/>
              <a:t>Poucos dados para treinamento;</a:t>
            </a:r>
          </a:p>
          <a:p>
            <a:r>
              <a:rPr lang="pt-BR" dirty="0"/>
              <a:t>Modelos em geral unidirecional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95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A7D9-4D41-CA46-9B35-6326F72C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2A9AA1-EF06-ABFD-E203-9D9789F43E1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BF62B1-1D80-DD59-C26A-5F96D9757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A6C37A-B4B4-BD0F-B919-040DF92B68B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2014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C10795-C28B-7D9F-0F3A-08F7361B809C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93BA01-31CD-97F9-9FFF-E851936BB81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2018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DC47EF-040D-6A07-2328-2F7897D2FF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CB4306-B60D-6885-3D27-4E49336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38BF-56D7-4D65-A724-796A284B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Transfer</a:t>
            </a:r>
            <a:r>
              <a:rPr lang="pt-BR" b="1" i="1" noProof="0" dirty="0"/>
              <a:t> Learning</a:t>
            </a:r>
            <a:endParaRPr lang="pt-BR" noProof="0" dirty="0"/>
          </a:p>
          <a:p>
            <a:r>
              <a:rPr lang="en-US" dirty="0"/>
              <a:t>Uso de </a:t>
            </a:r>
            <a:r>
              <a:rPr lang="en-US" dirty="0" err="1"/>
              <a:t>pré-treinamento</a:t>
            </a:r>
            <a:r>
              <a:rPr lang="en-US" dirty="0"/>
              <a:t> + </a:t>
            </a:r>
            <a:r>
              <a:rPr lang="en-US" i="1" dirty="0"/>
              <a:t>fine-tunning </a:t>
            </a:r>
            <a:r>
              <a:rPr lang="en-US" dirty="0"/>
              <a:t>context </a:t>
            </a:r>
            <a:r>
              <a:rPr lang="en-US" dirty="0" err="1"/>
              <a:t>bidirecional</a:t>
            </a:r>
            <a:endParaRPr lang="en-US" dirty="0"/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BERT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3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F49E-EDDE-D781-5426-2944CB9C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54B40-E718-5805-30D9-3652E66F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7D37A0-9998-41C7-6EE8-C86F21CF88E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066B6B-2DFB-9A59-095A-C2513BC5EE3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BAF32C-71EB-F71A-0425-2D260D155C5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D182A57-7368-29FC-055E-42581A91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67A28-5EF3-9DB9-ECE6-641AC9BC3FC4}"/>
              </a:ext>
            </a:extLst>
          </p:cNvPr>
          <p:cNvSpPr txBox="1"/>
          <p:nvPr/>
        </p:nvSpPr>
        <p:spPr>
          <a:xfrm>
            <a:off x="838200" y="2775271"/>
            <a:ext cx="4072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i="1" dirty="0">
                <a:solidFill>
                  <a:prstClr val="black"/>
                </a:solidFill>
                <a:latin typeface="Calibri" panose="020F0502020204030204"/>
              </a:rPr>
              <a:t>Roma é a [MASK] da Itália.</a:t>
            </a:r>
            <a:endParaRPr kumimoji="0" lang="pt-BR" sz="2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1C8B4-95FD-2C6B-AC5D-6EA58C11B39C}"/>
              </a:ext>
            </a:extLst>
          </p:cNvPr>
          <p:cNvSpPr txBox="1"/>
          <p:nvPr/>
        </p:nvSpPr>
        <p:spPr>
          <a:xfrm>
            <a:off x="5018314" y="3592286"/>
            <a:ext cx="1186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Capital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155F9-E221-C33C-A1C6-13563CDEEA21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331029" y="3255402"/>
            <a:ext cx="1687285" cy="598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CACB-30F9-F4B2-305C-44A30317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7BA8-3D78-FF7C-4438-AD1ADA01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5DF94E-C32B-4A5E-31DA-2ACFD1284B5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64CE09-4E2E-9A21-260C-4631F1E94AF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4B884E-B6F3-95DE-1071-329E70E7F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B4554DA-B44E-57BB-A9ED-94F93825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220"/>
            <a:ext cx="11026992" cy="2935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Não é generativo;</a:t>
            </a:r>
          </a:p>
          <a:p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em </a:t>
            </a:r>
            <a:r>
              <a:rPr lang="pt-BR" dirty="0" err="1"/>
              <a:t>datasets</a:t>
            </a:r>
            <a:r>
              <a:rPr lang="pt-BR" dirty="0"/>
              <a:t> pequenos pode ser catastrófico;</a:t>
            </a:r>
          </a:p>
          <a:p>
            <a:r>
              <a:rPr lang="pt-BR" dirty="0"/>
              <a:t>Original BERT suporta </a:t>
            </a:r>
            <a:r>
              <a:rPr lang="pt-BR" b="1" dirty="0"/>
              <a:t>512 tokens </a:t>
            </a:r>
            <a:r>
              <a:rPr lang="pt-BR" b="1" dirty="0" err="1"/>
              <a:t>max</a:t>
            </a:r>
            <a:r>
              <a:rPr lang="pt-BR" dirty="0"/>
              <a:t>;</a:t>
            </a:r>
          </a:p>
          <a:p>
            <a:r>
              <a:rPr lang="pt-BR" noProof="0" dirty="0"/>
              <a:t>Não se adapta facilmente a vocabulários </a:t>
            </a:r>
            <a:r>
              <a:rPr lang="pt-BR" noProof="0" dirty="0" err="1"/>
              <a:t>especificos</a:t>
            </a:r>
            <a:r>
              <a:rPr lang="pt-BR" noProof="0" dirty="0"/>
              <a:t> (ex.: medicina, engenharia</a:t>
            </a:r>
            <a:r>
              <a:rPr lang="pt-BR" dirty="0"/>
              <a:t>…)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33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noProof="0" dirty="0"/>
              <a:t>Neural </a:t>
            </a:r>
            <a:r>
              <a:rPr lang="pt-BR" i="1" noProof="0" dirty="0" err="1"/>
              <a:t>Processing</a:t>
            </a:r>
            <a:r>
              <a:rPr lang="pt-BR" i="1" noProof="0" dirty="0"/>
              <a:t> </a:t>
            </a:r>
            <a:r>
              <a:rPr lang="pt-BR" i="1" noProof="0" dirty="0" err="1"/>
              <a:t>Language</a:t>
            </a:r>
            <a:r>
              <a:rPr lang="pt-BR" i="1" noProof="0" dirty="0"/>
              <a:t> </a:t>
            </a:r>
            <a:r>
              <a:rPr lang="pt-BR" noProof="0" dirty="0"/>
              <a:t>(NLP) sempre foi um desafio para a computação e AI. 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Mesmo assim, no decorrer dos anos muitos avanços foram conquistados, por isso antes de entender o </a:t>
            </a:r>
            <a:r>
              <a:rPr lang="pt-BR" noProof="0" dirty="0" err="1"/>
              <a:t>LoRA</a:t>
            </a:r>
            <a:r>
              <a:rPr lang="pt-BR" noProof="0" dirty="0"/>
              <a:t>, vamos falar revisitar alguns pontos da historia do NLP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C13F-85A1-550F-4C45-58799795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7BD3F8-7206-5E65-489F-7E13F903E086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316F23-F15A-2088-9192-50B5FB82CA5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8416A0-E381-F7EE-1042-A4B3CD45268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AE9CD-B7EE-AD93-A395-B14DE1B21D4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E54F6-7707-DAF1-9CB2-D1A83C1B4D5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2020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4298E7-7CB0-10B9-A5B2-B9F792E89F1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663F97D-88E3-63C0-B967-39237E8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EE66D-2A45-555A-0C71-1743ABDF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dirty="0" err="1"/>
              <a:t>LLMs</a:t>
            </a:r>
            <a:endParaRPr lang="pt-BR" noProof="0" dirty="0"/>
          </a:p>
          <a:p>
            <a:r>
              <a:rPr lang="en-US" dirty="0"/>
              <a:t>Uso do massive autoregressive Transformers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GPT-3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A8989-D6CD-272D-991D-06B6A1C8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BAC2-C0AD-9CEC-7AD4-4BDBC03A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E2F37-FE2D-94A0-4E01-457A4EF0B55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4EB2E4-0DEB-D638-7F79-C127217860F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2020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4E0CA0-6972-9F39-BC9D-7974F5282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Online Media 11" descr="Large Language Models explained briefly">
            <a:hlinkClick r:id="" action="ppaction://media"/>
            <a:extLst>
              <a:ext uri="{FF2B5EF4-FFF2-40B4-BE49-F238E27FC236}">
                <a16:creationId xmlns:a16="http://schemas.microsoft.com/office/drawing/2014/main" id="{1ADEC45B-0A71-D519-A3DF-40A57B2A78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https://www.fishi-pedia.com/wp-content/uploads/2019/06/baracuda.jpg</a:t>
            </a:r>
            <a:endParaRPr lang="pt-BR" dirty="0"/>
          </a:p>
          <a:p>
            <a:r>
              <a:rPr lang="pt-BR" dirty="0">
                <a:hlinkClick r:id="rId3"/>
              </a:rPr>
              <a:t>https://di-uploads-pod15.dealerinspire.com/capecoralchryslerdodgejeepram/uploads/2024/02/Dodge-Barracuda.jpg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https://www.youtube.com/watch?v=LPZh9BOjkQs</a:t>
            </a:r>
            <a:endParaRPr lang="pt-BR" dirty="0"/>
          </a:p>
          <a:p>
            <a:endParaRPr lang="pt-BR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A2AF-6E8F-3CE2-83D8-7027CF075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451B8-87B4-AD68-DD6D-86B314CF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B4F5-CC5A-F595-D25A-0A7F0FA9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16424" cy="1550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Symbolic</a:t>
            </a:r>
            <a:endParaRPr lang="pt-BR" noProof="0" dirty="0"/>
          </a:p>
          <a:p>
            <a:r>
              <a:rPr lang="pt-BR" noProof="0" dirty="0"/>
              <a:t>Sistema baseado em regras</a:t>
            </a:r>
          </a:p>
          <a:p>
            <a:r>
              <a:rPr lang="pt-BR" noProof="0" dirty="0"/>
              <a:t>Exemplo: Modelo ELIZA</a:t>
            </a:r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B2512-276B-8F10-890F-ABE606193E7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47BCC9-DC80-6E69-6DC3-EC7D4C2C172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C15B19-4705-9211-4BA6-4983F83A776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b="1" noProof="0" dirty="0"/>
                  <a:t>Exemplo:</a:t>
                </a:r>
              </a:p>
              <a:p>
                <a:r>
                  <a:rPr lang="pt-BR" noProof="0" dirty="0"/>
                  <a:t>Lista de Regras de pronomes:</a:t>
                </a:r>
              </a:p>
              <a:p>
                <a:pPr lvl="1"/>
                <a:r>
                  <a:rPr lang="pt-BR" noProof="0" dirty="0"/>
                  <a:t>Eu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noProof="0" dirty="0"/>
                  <a:t>Você</a:t>
                </a:r>
              </a:p>
              <a:p>
                <a:r>
                  <a:rPr lang="pt-BR" noProof="0" dirty="0"/>
                  <a:t>Lista de Sentimentos:</a:t>
                </a:r>
              </a:p>
              <a:p>
                <a:pPr lvl="1"/>
                <a:r>
                  <a:rPr lang="pt-BR" noProof="0" dirty="0"/>
                  <a:t>Feliz</a:t>
                </a:r>
              </a:p>
              <a:p>
                <a:pPr lvl="1"/>
                <a:r>
                  <a:rPr lang="pt-BR" noProof="0" dirty="0"/>
                  <a:t>Triste</a:t>
                </a:r>
              </a:p>
              <a:p>
                <a:pPr lvl="1"/>
                <a:r>
                  <a:rPr lang="pt-BR" noProof="0" dirty="0"/>
                  <a:t>Alegre</a:t>
                </a:r>
              </a:p>
              <a:p>
                <a:pPr lvl="1"/>
                <a:r>
                  <a:rPr lang="pt-BR" noProof="0" dirty="0"/>
                  <a:t>Entediado</a:t>
                </a:r>
              </a:p>
              <a:p>
                <a:pPr lvl="1"/>
                <a:r>
                  <a:rPr lang="pt-BR" noProof="0" dirty="0"/>
                  <a:t>...</a:t>
                </a:r>
              </a:p>
              <a:p>
                <a:endParaRPr lang="pt-BR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noProof="0" dirty="0"/>
              </a:p>
            </p:txBody>
          </p:sp>
        </mc:Choice>
        <mc:Fallback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  <a:blipFill>
                <a:blip r:embed="rId2"/>
                <a:stretch>
                  <a:fillRect l="-2057" t="-3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45B8A-499F-DE63-6188-97C8F78A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4B7C0-5504-4C80-6E71-5F442F6B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BF9AC-2D9F-3227-E6C6-56AB092799CA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C7CED6-EEE4-69AA-D8D8-0E60E6610ED2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5579F6-42F8-0F8D-D913-5C25E9999AB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9DF4AB04-F234-3B4C-C929-13D4D886C6C0}"/>
              </a:ext>
            </a:extLst>
          </p:cNvPr>
          <p:cNvSpPr txBox="1">
            <a:spLocks/>
          </p:cNvSpPr>
          <p:nvPr/>
        </p:nvSpPr>
        <p:spPr>
          <a:xfrm>
            <a:off x="838200" y="2960654"/>
            <a:ext cx="551688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Eu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712A653-72FC-FFFB-3B8F-48513C3020D8}"/>
              </a:ext>
            </a:extLst>
          </p:cNvPr>
          <p:cNvSpPr txBox="1">
            <a:spLocks/>
          </p:cNvSpPr>
          <p:nvPr/>
        </p:nvSpPr>
        <p:spPr>
          <a:xfrm>
            <a:off x="1389888" y="2960653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estou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E52278-4FC1-34CD-2AD9-14480737547E}"/>
              </a:ext>
            </a:extLst>
          </p:cNvPr>
          <p:cNvSpPr txBox="1">
            <a:spLocks/>
          </p:cNvSpPr>
          <p:nvPr/>
        </p:nvSpPr>
        <p:spPr>
          <a:xfrm>
            <a:off x="2388219" y="2960652"/>
            <a:ext cx="781701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D7FEA48-1E73-3C5E-1328-F4BC0F3B39E2}"/>
              </a:ext>
            </a:extLst>
          </p:cNvPr>
          <p:cNvSpPr txBox="1">
            <a:spLocks/>
          </p:cNvSpPr>
          <p:nvPr/>
        </p:nvSpPr>
        <p:spPr>
          <a:xfrm>
            <a:off x="3169920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hoje.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39809D5-2043-5F7C-4F33-80A76DB86963}"/>
              </a:ext>
            </a:extLst>
          </p:cNvPr>
          <p:cNvSpPr txBox="1">
            <a:spLocks/>
          </p:cNvSpPr>
          <p:nvPr/>
        </p:nvSpPr>
        <p:spPr>
          <a:xfrm>
            <a:off x="7896216" y="3010430"/>
            <a:ext cx="867045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você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315EDAB-4E9E-5B9C-7415-FCDED945EBF7}"/>
              </a:ext>
            </a:extLst>
          </p:cNvPr>
          <p:cNvSpPr txBox="1">
            <a:spLocks/>
          </p:cNvSpPr>
          <p:nvPr/>
        </p:nvSpPr>
        <p:spPr>
          <a:xfrm>
            <a:off x="8763261" y="3010429"/>
            <a:ext cx="867045" cy="50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está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B0C7503E-CEFB-B164-C4F0-6C760F5375FE}"/>
              </a:ext>
            </a:extLst>
          </p:cNvPr>
          <p:cNvSpPr txBox="1">
            <a:spLocks/>
          </p:cNvSpPr>
          <p:nvPr/>
        </p:nvSpPr>
        <p:spPr>
          <a:xfrm>
            <a:off x="9488424" y="3010427"/>
            <a:ext cx="867045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BBFC393D-2B5F-FC02-217A-8728AA0A4A04}"/>
              </a:ext>
            </a:extLst>
          </p:cNvPr>
          <p:cNvSpPr txBox="1">
            <a:spLocks/>
          </p:cNvSpPr>
          <p:nvPr/>
        </p:nvSpPr>
        <p:spPr>
          <a:xfrm>
            <a:off x="10355469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hoje?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4E23568-BBA6-6D74-8E6E-79E15107C251}"/>
              </a:ext>
            </a:extLst>
          </p:cNvPr>
          <p:cNvSpPr txBox="1">
            <a:spLocks/>
          </p:cNvSpPr>
          <p:nvPr/>
        </p:nvSpPr>
        <p:spPr>
          <a:xfrm>
            <a:off x="6568700" y="3002252"/>
            <a:ext cx="1327516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Por que</a:t>
            </a:r>
          </a:p>
        </p:txBody>
      </p:sp>
    </p:spTree>
    <p:extLst>
      <p:ext uri="{BB962C8B-B14F-4D97-AF65-F5344CB8AC3E}">
        <p14:creationId xmlns:p14="http://schemas.microsoft.com/office/powerpoint/2010/main" val="378105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8C7C-AEB4-2BAD-8868-9F8A5099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C906-2193-CB30-E283-468B4E3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93DAC-F70A-A29E-F4CF-78ECB056901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496F76-16D2-9823-7D9A-70A7312DD158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D6AD7C-2B02-2ED3-567E-93F6D8626A6D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36DFE48-A971-4D14-63C6-BCD86794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1088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pPr marL="0" indent="0">
              <a:buNone/>
            </a:pPr>
            <a:r>
              <a:rPr lang="pt-BR" noProof="0" dirty="0"/>
              <a:t>Não funcionam se não houver as regras explícitas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ED20D-9752-0B8F-35B8-F063E7295F8F}"/>
              </a:ext>
            </a:extLst>
          </p:cNvPr>
          <p:cNvSpPr txBox="1"/>
          <p:nvPr/>
        </p:nvSpPr>
        <p:spPr>
          <a:xfrm>
            <a:off x="838200" y="3188556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noProof="0" dirty="0"/>
              <a:t>Usuário:</a:t>
            </a:r>
            <a:r>
              <a:rPr lang="pt-BR" sz="2800" noProof="0" dirty="0"/>
              <a:t> Nota baixa em TP558 me deixa triste.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B5394-0370-FC67-E25F-7BDC575DBDAB}"/>
              </a:ext>
            </a:extLst>
          </p:cNvPr>
          <p:cNvSpPr txBox="1"/>
          <p:nvPr/>
        </p:nvSpPr>
        <p:spPr>
          <a:xfrm>
            <a:off x="838200" y="3963565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noProof="0" dirty="0"/>
              <a:t>ELIZA: </a:t>
            </a:r>
            <a:r>
              <a:rPr lang="pt-BR" sz="2800" noProof="0" dirty="0"/>
              <a:t>Por que você está triste?</a:t>
            </a:r>
          </a:p>
        </p:txBody>
      </p:sp>
    </p:spTree>
    <p:extLst>
      <p:ext uri="{BB962C8B-B14F-4D97-AF65-F5344CB8AC3E}">
        <p14:creationId xmlns:p14="http://schemas.microsoft.com/office/powerpoint/2010/main" val="15666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AFF0-B1C2-CA93-1E1D-A8FF17D2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CE8CA7-C6CE-5A5F-6FD1-EDE1836191F3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25716A-4B14-A6B0-7796-F23833D604C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84D381-E2F1-AB11-11A2-470611371CD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66DB3B-8883-D5E7-8380-8519E9DC340B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198" y="4761568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EA48F6-37E9-5AC5-2BCB-DDE5717CC9BE}"/>
                </a:ext>
              </a:extLst>
            </p:cNvPr>
            <p:cNvSpPr/>
            <p:nvPr/>
          </p:nvSpPr>
          <p:spPr>
            <a:xfrm>
              <a:off x="838198" y="4761568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17D291-8DC2-898F-A30A-5739C8A587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68" y="5536577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4E0B57-CE20-C624-71E9-2E253324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D6A1D-1A7F-4C0D-A2E3-C1F6B024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15500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i="1" noProof="0" dirty="0" err="1"/>
              <a:t>Statistical</a:t>
            </a:r>
            <a:endParaRPr lang="pt-BR" noProof="0" dirty="0"/>
          </a:p>
          <a:p>
            <a:r>
              <a:rPr lang="pt-BR" noProof="0" dirty="0"/>
              <a:t>Baseado em distribuições de probabilidade</a:t>
            </a:r>
          </a:p>
          <a:p>
            <a:r>
              <a:rPr lang="pt-BR" noProof="0" dirty="0"/>
              <a:t>Exemplo: Modelo N-</a:t>
            </a:r>
            <a:r>
              <a:rPr lang="pt-BR" noProof="0" dirty="0" err="1"/>
              <a:t>Grams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667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7F58-C618-B64F-8E1E-AF19E294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5338E-1C04-5AA6-3A83-1A7D63FA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6B851-B2B0-5510-0CA3-7DB91C83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CB86-0701-A7AB-F767-BF181A1674C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5109B7-98B9-8CFE-3BBD-9D28BD4D8EA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197A0E-F52D-F510-CAD5-1568FDA3234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8007CD1E-D7E9-F9C6-AD86-26B88E9CEB68}"/>
              </a:ext>
            </a:extLst>
          </p:cNvPr>
          <p:cNvSpPr txBox="1">
            <a:spLocks/>
          </p:cNvSpPr>
          <p:nvPr/>
        </p:nvSpPr>
        <p:spPr>
          <a:xfrm>
            <a:off x="7985760" y="1690687"/>
            <a:ext cx="3511296" cy="350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noProof="0" dirty="0"/>
              <a:t>Exemplo:</a:t>
            </a:r>
          </a:p>
          <a:p>
            <a:r>
              <a:rPr lang="pt-BR" noProof="0" dirty="0"/>
              <a:t>a cozinhar (0.8);</a:t>
            </a:r>
          </a:p>
          <a:p>
            <a:r>
              <a:rPr lang="pt-BR" noProof="0" dirty="0"/>
              <a:t>programação (0.7);</a:t>
            </a:r>
          </a:p>
          <a:p>
            <a:r>
              <a:rPr lang="pt-BR" noProof="0" dirty="0"/>
              <a:t>novas línguas (0.68);</a:t>
            </a:r>
          </a:p>
          <a:p>
            <a:r>
              <a:rPr lang="pt-BR" noProof="0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F85736-22BE-ABE8-96AC-C7D8531B2C5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60871D-BA8D-C556-974D-C5C6A96044C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48517E-6B2C-4B04-166C-12B0A18040E3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908667-03AA-1808-F7D6-561E1A63C6AD}"/>
              </a:ext>
            </a:extLst>
          </p:cNvPr>
          <p:cNvGrpSpPr/>
          <p:nvPr/>
        </p:nvGrpSpPr>
        <p:grpSpPr>
          <a:xfrm>
            <a:off x="838198" y="2876541"/>
            <a:ext cx="6416042" cy="551814"/>
            <a:chOff x="838198" y="2876541"/>
            <a:chExt cx="6416042" cy="551814"/>
          </a:xfrm>
        </p:grpSpPr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8B7E2453-AE70-060E-07CA-41B7016BEF34}"/>
                </a:ext>
              </a:extLst>
            </p:cNvPr>
            <p:cNvSpPr txBox="1">
              <a:spLocks/>
            </p:cNvSpPr>
            <p:nvPr/>
          </p:nvSpPr>
          <p:spPr>
            <a:xfrm>
              <a:off x="838198" y="2876541"/>
              <a:ext cx="3258314" cy="55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i="1" noProof="0" dirty="0"/>
                <a:t>Eu gosto de aprender</a:t>
              </a:r>
              <a:endParaRPr lang="pt-BR" noProof="0" dirty="0"/>
            </a:p>
            <a:p>
              <a:endParaRPr lang="pt-BR" noProof="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pt-BR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4FE40-2F1B-0387-D48E-E6C5D46BB09A}"/>
                </a:ext>
              </a:extLst>
            </p:cNvPr>
            <p:cNvCxnSpPr/>
            <p:nvPr/>
          </p:nvCxnSpPr>
          <p:spPr>
            <a:xfrm>
              <a:off x="4096512" y="3220320"/>
              <a:ext cx="31577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5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2CC91-0DFA-15E3-1E53-FFEF4F13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4176-4C1E-4DE8-0337-5A0B22A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7B28A8-1BF1-822B-9600-7B7173699B8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E02040-C6D0-6790-951D-36932D2BE090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E45892-0DA0-BBE2-1FB0-89DC34DA3B6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A197-5CAD-5058-AEF4-81D84EEA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r>
              <a:rPr lang="pt-BR" noProof="0" dirty="0"/>
              <a:t>Não entendem contexto longo nem significado, somente </a:t>
            </a:r>
            <a:r>
              <a:rPr lang="pt-BR" dirty="0"/>
              <a:t>estatística;</a:t>
            </a:r>
          </a:p>
          <a:p>
            <a:r>
              <a:rPr lang="pt-BR" dirty="0"/>
              <a:t>O modelo desconhece o </a:t>
            </a:r>
            <a:r>
              <a:rPr lang="pt-BR" b="1" dirty="0"/>
              <a:t>sujeito</a:t>
            </a:r>
            <a:r>
              <a:rPr lang="pt-BR" dirty="0"/>
              <a:t>;</a:t>
            </a:r>
          </a:p>
          <a:p>
            <a:r>
              <a:rPr lang="pt-BR" dirty="0"/>
              <a:t>Se a algo não está no treino, a sua probabilidade é </a:t>
            </a:r>
            <a:r>
              <a:rPr lang="pt-BR" b="1" dirty="0"/>
              <a:t>zero</a:t>
            </a:r>
            <a:r>
              <a:rPr lang="pt-BR" dirty="0"/>
              <a:t>;</a:t>
            </a:r>
          </a:p>
          <a:p>
            <a:r>
              <a:rPr lang="pt-BR" b="1" dirty="0"/>
              <a:t>Semântica ausente;</a:t>
            </a:r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21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28AD2-3141-08B4-4A03-CD0B05E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1827-2C90-A06B-8C8C-BC4D28EB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BE684-D42B-40CE-89E0-797BDC4BCF4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748719-8AEE-6F3F-4112-AE1BD0AB949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C91662-F9F4-DEDD-A559-75B797F8363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982BD9-AB01-91EF-EE98-D1D90693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noProof="0" dirty="0"/>
              <a:t>Exemplo: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noProof="0" dirty="0"/>
              <a:t>Esperado: </a:t>
            </a:r>
            <a:r>
              <a:rPr lang="pt-BR" noProof="0" dirty="0"/>
              <a:t>Encerramos o ciclo 2 de TP558.</a:t>
            </a:r>
          </a:p>
          <a:p>
            <a:pPr marL="0" indent="0">
              <a:buNone/>
            </a:pPr>
            <a:r>
              <a:rPr lang="pt-BR" b="1" noProof="0" dirty="0"/>
              <a:t>Saídas:</a:t>
            </a:r>
          </a:p>
          <a:p>
            <a:r>
              <a:rPr lang="pt-BR" dirty="0"/>
              <a:t>Encerramos o ciclo 2 de ciclo 2;</a:t>
            </a:r>
          </a:p>
          <a:p>
            <a:r>
              <a:rPr lang="pt-BR" noProof="0" dirty="0"/>
              <a:t>Encerramos a matéria de TP558;</a:t>
            </a:r>
            <a:endParaRPr lang="pt-BR" dirty="0"/>
          </a:p>
          <a:p>
            <a:r>
              <a:rPr lang="pt-BR" noProof="0" dirty="0"/>
              <a:t>Encerramos o ciclo 2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6288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10905</TotalTime>
  <Words>539</Words>
  <Application>Microsoft Macintosh PowerPoint</Application>
  <PresentationFormat>Widescreen</PresentationFormat>
  <Paragraphs>158</Paragraphs>
  <Slides>30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Tema do Office</vt:lpstr>
      <vt:lpstr>TP558 - Tópicos avançados em Machine Learning: LoRA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Afonso Guerrato</cp:lastModifiedBy>
  <cp:revision>1738</cp:revision>
  <dcterms:created xsi:type="dcterms:W3CDTF">2020-01-20T13:50:05Z</dcterms:created>
  <dcterms:modified xsi:type="dcterms:W3CDTF">2025-09-18T01:47:12Z</dcterms:modified>
</cp:coreProperties>
</file>