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7" r:id="rId3"/>
    <p:sldId id="315" r:id="rId4"/>
    <p:sldId id="316" r:id="rId5"/>
    <p:sldId id="317" r:id="rId6"/>
    <p:sldId id="318" r:id="rId7"/>
    <p:sldId id="319" r:id="rId8"/>
    <p:sldId id="320" r:id="rId9"/>
    <p:sldId id="333" r:id="rId10"/>
    <p:sldId id="322" r:id="rId11"/>
    <p:sldId id="321" r:id="rId12"/>
    <p:sldId id="309" r:id="rId13"/>
    <p:sldId id="323" r:id="rId14"/>
    <p:sldId id="325" r:id="rId15"/>
    <p:sldId id="326" r:id="rId16"/>
    <p:sldId id="335" r:id="rId17"/>
    <p:sldId id="310" r:id="rId18"/>
    <p:sldId id="327" r:id="rId19"/>
    <p:sldId id="328" r:id="rId20"/>
    <p:sldId id="334" r:id="rId21"/>
    <p:sldId id="311" r:id="rId22"/>
    <p:sldId id="330" r:id="rId23"/>
    <p:sldId id="329" r:id="rId24"/>
    <p:sldId id="312" r:id="rId25"/>
    <p:sldId id="313" r:id="rId26"/>
    <p:sldId id="331" r:id="rId27"/>
    <p:sldId id="293" r:id="rId28"/>
    <p:sldId id="314" r:id="rId29"/>
    <p:sldId id="306" r:id="rId30"/>
    <p:sldId id="332" r:id="rId3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76404" autoAdjust="0"/>
  </p:normalViewPr>
  <p:slideViewPr>
    <p:cSldViewPr snapToGrid="0">
      <p:cViewPr varScale="1">
        <p:scale>
          <a:sx n="100" d="100"/>
          <a:sy n="100" d="100"/>
        </p:scale>
        <p:origin x="2720" y="46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6/09/2025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B3B16-9C41-E0E0-4ADE-0CABEF1C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3C8B87-8E04-9A4F-E659-8559F12FD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2E725-5E8F-C65B-C9A2-1062822D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B104-0274-4FDA-9EC8-0C21A31A5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C311-B073-BB10-15C2-4F22418D2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E2B88-D77D-4D93-D3C9-51676FE1B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882A7-7CB9-4C2E-276F-29261B462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0DB01-5DC4-00E8-DBDD-4D886CB8F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36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5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3CFD9-7AC8-5C0F-D90A-5DF401742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C8E70-FF29-F211-DA06-B071A7859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AAD019-D90D-CB3F-73CA-B11DF3753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170FA-5754-7EB0-99B1-AE5563C07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59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1CD35-F9D3-65D6-93B1-3EEF487D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15AD1-4D24-CEC8-6F88-533A37B82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B009D2-C058-706F-BDD8-60F80C109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86E83-CBB5-4DDC-AF52-B4368D7F8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391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Eficiência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número</a:t>
            </a:r>
            <a:r>
              <a:rPr lang="en-US" b="1" dirty="0"/>
              <a:t> de </a:t>
            </a:r>
            <a:r>
              <a:rPr lang="en-US" b="1" dirty="0" err="1"/>
              <a:t>avaliações</a:t>
            </a:r>
            <a:endParaRPr lang="en-US" dirty="0"/>
          </a:p>
          <a:p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competitivas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~2.000 </a:t>
            </a:r>
            <a:r>
              <a:rPr lang="en-US" b="1" dirty="0" err="1"/>
              <a:t>avaliações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r>
              <a:rPr lang="en-US" dirty="0"/>
              <a:t> (ex.: EfficientNet-B0) </a:t>
            </a:r>
            <a:r>
              <a:rPr lang="en-US" dirty="0" err="1"/>
              <a:t>precisaram</a:t>
            </a:r>
            <a:r>
              <a:rPr lang="en-US" dirty="0"/>
              <a:t> de </a:t>
            </a:r>
            <a:r>
              <a:rPr lang="en-US" b="1" dirty="0"/>
              <a:t>~8.000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para </a:t>
            </a:r>
            <a:r>
              <a:rPr lang="en-US" dirty="0" err="1"/>
              <a:t>chegar</a:t>
            </a:r>
            <a:r>
              <a:rPr lang="en-US" dirty="0"/>
              <a:t> a bons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Exploração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endParaRPr lang="en-US" dirty="0"/>
          </a:p>
          <a:p>
            <a:r>
              <a:rPr lang="en-US" dirty="0"/>
              <a:t>Ao usar </a:t>
            </a:r>
            <a:r>
              <a:rPr lang="en-US" b="1" dirty="0"/>
              <a:t>LLMs </a:t>
            </a:r>
            <a:r>
              <a:rPr lang="en-US" b="1" dirty="0" err="1"/>
              <a:t>treinados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código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aproveita</a:t>
            </a:r>
            <a:r>
              <a:rPr lang="en-US" dirty="0"/>
              <a:t> o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r>
              <a:rPr lang="en-US" b="1" dirty="0"/>
              <a:t> de </a:t>
            </a:r>
            <a:r>
              <a:rPr lang="en-US" b="1" dirty="0" err="1"/>
              <a:t>arquiteturas</a:t>
            </a:r>
            <a:r>
              <a:rPr lang="en-US" b="1" dirty="0"/>
              <a:t> de redes </a:t>
            </a:r>
            <a:r>
              <a:rPr lang="en-US" b="1" dirty="0" err="1"/>
              <a:t>neurais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nesses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 err="1"/>
              <a:t>Diferente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“</a:t>
            </a:r>
            <a:r>
              <a:rPr lang="en-US" dirty="0" err="1"/>
              <a:t>cego</a:t>
            </a:r>
            <a:r>
              <a:rPr lang="en-US" dirty="0"/>
              <a:t>” de </a:t>
            </a:r>
            <a:r>
              <a:rPr lang="en-US" dirty="0" err="1"/>
              <a:t>evolução</a:t>
            </a:r>
            <a:r>
              <a:rPr lang="en-US" dirty="0"/>
              <a:t>, as </a:t>
            </a:r>
            <a:r>
              <a:rPr lang="en-US" dirty="0" err="1"/>
              <a:t>mutações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informadas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Diversidade</a:t>
            </a:r>
            <a:r>
              <a:rPr lang="en-US" b="1" dirty="0"/>
              <a:t> de </a:t>
            </a:r>
            <a:r>
              <a:rPr lang="en-US" b="1" dirty="0" err="1"/>
              <a:t>soluções</a:t>
            </a:r>
            <a:r>
              <a:rPr lang="en-US" b="1" dirty="0"/>
              <a:t> (Quality Diversity)</a:t>
            </a:r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b="1" dirty="0" err="1"/>
              <a:t>apenas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rede </a:t>
            </a:r>
            <a:r>
              <a:rPr lang="en-US" b="1" dirty="0" err="1"/>
              <a:t>ótima</a:t>
            </a:r>
            <a:r>
              <a:rPr lang="en-US" dirty="0"/>
              <a:t>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b="1" dirty="0"/>
              <a:t>conjunto de </a:t>
            </a:r>
            <a:r>
              <a:rPr lang="en-US" b="1" dirty="0" err="1"/>
              <a:t>arquiteturas</a:t>
            </a:r>
            <a:r>
              <a:rPr lang="en-US" b="1" dirty="0"/>
              <a:t> </a:t>
            </a:r>
            <a:r>
              <a:rPr lang="en-US" b="1" dirty="0" err="1"/>
              <a:t>diversas</a:t>
            </a:r>
            <a:r>
              <a:rPr lang="en-US" b="1" dirty="0"/>
              <a:t> e de </a:t>
            </a:r>
            <a:r>
              <a:rPr lang="en-US" b="1" dirty="0" err="1"/>
              <a:t>qualidade</a:t>
            </a:r>
            <a:r>
              <a:rPr lang="en-US" dirty="0"/>
              <a:t> (redes </a:t>
            </a:r>
            <a:r>
              <a:rPr lang="en-US" dirty="0" err="1"/>
              <a:t>pequenas</a:t>
            </a:r>
            <a:r>
              <a:rPr lang="en-US" dirty="0"/>
              <a:t>, </a:t>
            </a:r>
            <a:r>
              <a:rPr lang="en-US" dirty="0" err="1"/>
              <a:t>médias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).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com </a:t>
            </a:r>
            <a:r>
              <a:rPr lang="en-US" b="1" dirty="0" err="1"/>
              <a:t>diferentes</a:t>
            </a:r>
            <a:r>
              <a:rPr lang="en-US" b="1" dirty="0"/>
              <a:t> </a:t>
            </a:r>
            <a:r>
              <a:rPr lang="en-US" b="1" dirty="0" err="1"/>
              <a:t>restrições</a:t>
            </a:r>
            <a:r>
              <a:rPr lang="en-US" b="1" dirty="0"/>
              <a:t> de hardware (RAM, FLOPS, etc.)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67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E6FC-3969-5C0E-D5CB-EB8F03C1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D77AB-5331-66EF-BF03-37614C6C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752E6-F982-12E0-6C91-3E4CD38BC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Combinação</a:t>
            </a:r>
            <a:r>
              <a:rPr lang="en-US" b="1" dirty="0"/>
              <a:t> </a:t>
            </a:r>
            <a:r>
              <a:rPr lang="en-US" b="1" dirty="0" err="1"/>
              <a:t>inovadora</a:t>
            </a:r>
            <a:r>
              <a:rPr lang="en-US" b="1" dirty="0"/>
              <a:t> de </a:t>
            </a:r>
            <a:r>
              <a:rPr lang="en-US" b="1" dirty="0" err="1"/>
              <a:t>dois</a:t>
            </a:r>
            <a:r>
              <a:rPr lang="en-US" b="1" dirty="0"/>
              <a:t> </a:t>
            </a:r>
            <a:r>
              <a:rPr lang="en-US" b="1" dirty="0" err="1"/>
              <a:t>arquivos</a:t>
            </a:r>
            <a:r>
              <a:rPr lang="en-US" b="1" dirty="0"/>
              <a:t> </a:t>
            </a:r>
            <a:r>
              <a:rPr lang="en-US" b="1" dirty="0" err="1"/>
              <a:t>cooperativos</a:t>
            </a:r>
            <a:endParaRPr lang="en-US" dirty="0"/>
          </a:p>
          <a:p>
            <a:r>
              <a:rPr lang="en-US" b="1" dirty="0"/>
              <a:t>Network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acurácia</a:t>
            </a:r>
            <a:r>
              <a:rPr lang="en-US" dirty="0"/>
              <a:t> + </a:t>
            </a:r>
            <a:r>
              <a:rPr lang="en-US" dirty="0" err="1"/>
              <a:t>descritores</a:t>
            </a:r>
            <a:r>
              <a:rPr lang="en-US" dirty="0"/>
              <a:t> (</a:t>
            </a:r>
            <a:r>
              <a:rPr lang="en-US" dirty="0" err="1"/>
              <a:t>largura</a:t>
            </a:r>
            <a:r>
              <a:rPr lang="en-US" dirty="0"/>
              <a:t>/</a:t>
            </a:r>
            <a:r>
              <a:rPr lang="en-US" dirty="0" err="1"/>
              <a:t>profundidade</a:t>
            </a:r>
            <a:r>
              <a:rPr lang="en-US" dirty="0"/>
              <a:t>, FLOPS).</a:t>
            </a:r>
          </a:p>
          <a:p>
            <a:r>
              <a:rPr lang="en-US" b="1" dirty="0"/>
              <a:t>Prompt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a </a:t>
            </a:r>
            <a:r>
              <a:rPr lang="en-US" dirty="0" err="1"/>
              <a:t>eficácia</a:t>
            </a:r>
            <a:r>
              <a:rPr lang="en-US" dirty="0"/>
              <a:t> dos prompts e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a </a:t>
            </a:r>
            <a:r>
              <a:rPr lang="en-US" dirty="0" err="1"/>
              <a:t>temperatura</a:t>
            </a:r>
            <a:r>
              <a:rPr lang="en-US" dirty="0"/>
              <a:t> do LLM.</a:t>
            </a:r>
          </a:p>
          <a:p>
            <a:r>
              <a:rPr lang="en-US" dirty="0"/>
              <a:t>Essa </a:t>
            </a:r>
            <a:r>
              <a:rPr lang="en-US" b="1" dirty="0" err="1"/>
              <a:t>cooperação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 virtuoso: bons prompts → boas redes → </a:t>
            </a:r>
            <a:r>
              <a:rPr lang="en-US" dirty="0" err="1"/>
              <a:t>melhora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→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prompts.</a:t>
            </a:r>
          </a:p>
          <a:p>
            <a:endParaRPr lang="en-US" b="1" dirty="0"/>
          </a:p>
          <a:p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competitivos</a:t>
            </a:r>
            <a:r>
              <a:rPr lang="en-US" b="1" dirty="0"/>
              <a:t> com SOTA (state-of-the-art)</a:t>
            </a:r>
            <a:endParaRPr lang="en-US" dirty="0"/>
          </a:p>
          <a:p>
            <a:r>
              <a:rPr lang="en-US" dirty="0"/>
              <a:t>Em CIFAR-10 e NAS-Bench-201,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chegou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dos </a:t>
            </a:r>
            <a:r>
              <a:rPr lang="en-US" b="1" dirty="0" err="1"/>
              <a:t>melhores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conhecidos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usar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r>
              <a:rPr lang="en-US" dirty="0" err="1"/>
              <a:t>Superou</a:t>
            </a:r>
            <a:r>
              <a:rPr lang="en-US" dirty="0"/>
              <a:t> outros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LLM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GENIUS, com GPT-4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37E7-5E79-E642-2B11-1E52814B0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73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D4255-2128-E11B-6691-F09306F41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06B31F-04E9-C35C-7716-C3CCEB107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8DE94-5F00-35EB-0DEB-FA800303F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Eficiência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número</a:t>
            </a:r>
            <a:r>
              <a:rPr lang="en-US" b="1" dirty="0"/>
              <a:t> de </a:t>
            </a:r>
            <a:r>
              <a:rPr lang="en-US" b="1" dirty="0" err="1"/>
              <a:t>avaliações</a:t>
            </a:r>
            <a:endParaRPr lang="en-US" dirty="0"/>
          </a:p>
          <a:p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competitivas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~2.000 </a:t>
            </a:r>
            <a:r>
              <a:rPr lang="en-US" b="1" dirty="0" err="1"/>
              <a:t>avaliações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r>
              <a:rPr lang="en-US" dirty="0"/>
              <a:t> (ex.: EfficientNet-B0) </a:t>
            </a:r>
            <a:r>
              <a:rPr lang="en-US" dirty="0" err="1"/>
              <a:t>precisaram</a:t>
            </a:r>
            <a:r>
              <a:rPr lang="en-US" dirty="0"/>
              <a:t> de </a:t>
            </a:r>
            <a:r>
              <a:rPr lang="en-US" b="1" dirty="0"/>
              <a:t>~8.000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para </a:t>
            </a:r>
            <a:r>
              <a:rPr lang="en-US" dirty="0" err="1"/>
              <a:t>chegar</a:t>
            </a:r>
            <a:r>
              <a:rPr lang="en-US" dirty="0"/>
              <a:t> a bons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Exploração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endParaRPr lang="en-US" dirty="0"/>
          </a:p>
          <a:p>
            <a:r>
              <a:rPr lang="en-US" dirty="0"/>
              <a:t>Ao usar </a:t>
            </a:r>
            <a:r>
              <a:rPr lang="en-US" b="1" dirty="0"/>
              <a:t>LLMs </a:t>
            </a:r>
            <a:r>
              <a:rPr lang="en-US" b="1" dirty="0" err="1"/>
              <a:t>treinados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código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aproveita</a:t>
            </a:r>
            <a:r>
              <a:rPr lang="en-US" dirty="0"/>
              <a:t> o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r>
              <a:rPr lang="en-US" b="1" dirty="0"/>
              <a:t> de </a:t>
            </a:r>
            <a:r>
              <a:rPr lang="en-US" b="1" dirty="0" err="1"/>
              <a:t>arquiteturas</a:t>
            </a:r>
            <a:r>
              <a:rPr lang="en-US" b="1" dirty="0"/>
              <a:t> de redes </a:t>
            </a:r>
            <a:r>
              <a:rPr lang="en-US" b="1" dirty="0" err="1"/>
              <a:t>neurais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nesses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 err="1"/>
              <a:t>Diferente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“</a:t>
            </a:r>
            <a:r>
              <a:rPr lang="en-US" dirty="0" err="1"/>
              <a:t>cego</a:t>
            </a:r>
            <a:r>
              <a:rPr lang="en-US" dirty="0"/>
              <a:t>” de </a:t>
            </a:r>
            <a:r>
              <a:rPr lang="en-US" dirty="0" err="1"/>
              <a:t>evolução</a:t>
            </a:r>
            <a:r>
              <a:rPr lang="en-US" dirty="0"/>
              <a:t>, as </a:t>
            </a:r>
            <a:r>
              <a:rPr lang="en-US" dirty="0" err="1"/>
              <a:t>mutações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informadas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Diversidade</a:t>
            </a:r>
            <a:r>
              <a:rPr lang="en-US" b="1" dirty="0"/>
              <a:t> de </a:t>
            </a:r>
            <a:r>
              <a:rPr lang="en-US" b="1" dirty="0" err="1"/>
              <a:t>soluções</a:t>
            </a:r>
            <a:r>
              <a:rPr lang="en-US" b="1" dirty="0"/>
              <a:t> (Quality Diversity)</a:t>
            </a:r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b="1" dirty="0" err="1"/>
              <a:t>apenas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rede </a:t>
            </a:r>
            <a:r>
              <a:rPr lang="en-US" b="1" dirty="0" err="1"/>
              <a:t>ótima</a:t>
            </a:r>
            <a:r>
              <a:rPr lang="en-US" dirty="0"/>
              <a:t>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b="1" dirty="0"/>
              <a:t>conjunto de </a:t>
            </a:r>
            <a:r>
              <a:rPr lang="en-US" b="1" dirty="0" err="1"/>
              <a:t>arquiteturas</a:t>
            </a:r>
            <a:r>
              <a:rPr lang="en-US" b="1" dirty="0"/>
              <a:t> </a:t>
            </a:r>
            <a:r>
              <a:rPr lang="en-US" b="1" dirty="0" err="1"/>
              <a:t>diversas</a:t>
            </a:r>
            <a:r>
              <a:rPr lang="en-US" b="1" dirty="0"/>
              <a:t> e de </a:t>
            </a:r>
            <a:r>
              <a:rPr lang="en-US" b="1" dirty="0" err="1"/>
              <a:t>qualidade</a:t>
            </a:r>
            <a:r>
              <a:rPr lang="en-US" dirty="0"/>
              <a:t> (redes </a:t>
            </a:r>
            <a:r>
              <a:rPr lang="en-US" dirty="0" err="1"/>
              <a:t>pequenas</a:t>
            </a:r>
            <a:r>
              <a:rPr lang="en-US" dirty="0"/>
              <a:t>, </a:t>
            </a:r>
            <a:r>
              <a:rPr lang="en-US" dirty="0" err="1"/>
              <a:t>médias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).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com </a:t>
            </a:r>
            <a:r>
              <a:rPr lang="en-US" b="1" dirty="0" err="1"/>
              <a:t>diferentes</a:t>
            </a:r>
            <a:r>
              <a:rPr lang="en-US" b="1" dirty="0"/>
              <a:t> </a:t>
            </a:r>
            <a:r>
              <a:rPr lang="en-US" b="1" dirty="0" err="1"/>
              <a:t>restrições</a:t>
            </a:r>
            <a:r>
              <a:rPr lang="en-US" b="1" dirty="0"/>
              <a:t> de hardware (RAM, FLOPS, etc.)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Combinação</a:t>
            </a:r>
            <a:r>
              <a:rPr lang="en-US" b="1" dirty="0"/>
              <a:t> </a:t>
            </a:r>
            <a:r>
              <a:rPr lang="en-US" b="1" dirty="0" err="1"/>
              <a:t>inovadora</a:t>
            </a:r>
            <a:r>
              <a:rPr lang="en-US" b="1" dirty="0"/>
              <a:t> de </a:t>
            </a:r>
            <a:r>
              <a:rPr lang="en-US" b="1" dirty="0" err="1"/>
              <a:t>dois</a:t>
            </a:r>
            <a:r>
              <a:rPr lang="en-US" b="1" dirty="0"/>
              <a:t> </a:t>
            </a:r>
            <a:r>
              <a:rPr lang="en-US" b="1" dirty="0" err="1"/>
              <a:t>arquivos</a:t>
            </a:r>
            <a:r>
              <a:rPr lang="en-US" b="1" dirty="0"/>
              <a:t> </a:t>
            </a:r>
            <a:r>
              <a:rPr lang="en-US" b="1" dirty="0" err="1"/>
              <a:t>cooperativos</a:t>
            </a:r>
            <a:endParaRPr lang="en-US" dirty="0"/>
          </a:p>
          <a:p>
            <a:r>
              <a:rPr lang="en-US" b="1" dirty="0"/>
              <a:t>Network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acurácia</a:t>
            </a:r>
            <a:r>
              <a:rPr lang="en-US" dirty="0"/>
              <a:t> + </a:t>
            </a:r>
            <a:r>
              <a:rPr lang="en-US" dirty="0" err="1"/>
              <a:t>descritores</a:t>
            </a:r>
            <a:r>
              <a:rPr lang="en-US" dirty="0"/>
              <a:t> (</a:t>
            </a:r>
            <a:r>
              <a:rPr lang="en-US" dirty="0" err="1"/>
              <a:t>largura</a:t>
            </a:r>
            <a:r>
              <a:rPr lang="en-US" dirty="0"/>
              <a:t>/</a:t>
            </a:r>
            <a:r>
              <a:rPr lang="en-US" dirty="0" err="1"/>
              <a:t>profundidade</a:t>
            </a:r>
            <a:r>
              <a:rPr lang="en-US" dirty="0"/>
              <a:t>, FLOPS).</a:t>
            </a:r>
          </a:p>
          <a:p>
            <a:r>
              <a:rPr lang="en-US" b="1" dirty="0"/>
              <a:t>Prompt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a </a:t>
            </a:r>
            <a:r>
              <a:rPr lang="en-US" dirty="0" err="1"/>
              <a:t>eficácia</a:t>
            </a:r>
            <a:r>
              <a:rPr lang="en-US" dirty="0"/>
              <a:t> dos prompts e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a </a:t>
            </a:r>
            <a:r>
              <a:rPr lang="en-US" dirty="0" err="1"/>
              <a:t>temperatura</a:t>
            </a:r>
            <a:r>
              <a:rPr lang="en-US" dirty="0"/>
              <a:t> do LLM.</a:t>
            </a:r>
          </a:p>
          <a:p>
            <a:r>
              <a:rPr lang="en-US" dirty="0"/>
              <a:t>Essa </a:t>
            </a:r>
            <a:r>
              <a:rPr lang="en-US" b="1" dirty="0" err="1"/>
              <a:t>cooperação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 virtuoso: bons prompts → boas redes → </a:t>
            </a:r>
            <a:r>
              <a:rPr lang="en-US" dirty="0" err="1"/>
              <a:t>melhora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→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prompts.</a:t>
            </a:r>
          </a:p>
          <a:p>
            <a:endParaRPr lang="en-US" b="1" dirty="0"/>
          </a:p>
          <a:p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competitivos</a:t>
            </a:r>
            <a:r>
              <a:rPr lang="en-US" b="1" dirty="0"/>
              <a:t> com SOTA (state-of-the-art)</a:t>
            </a:r>
            <a:endParaRPr lang="en-US" dirty="0"/>
          </a:p>
          <a:p>
            <a:r>
              <a:rPr lang="en-US" dirty="0"/>
              <a:t>Em CIFAR-10 e NAS-Bench-201,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chegou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dos </a:t>
            </a:r>
            <a:r>
              <a:rPr lang="en-US" b="1" dirty="0" err="1"/>
              <a:t>melhores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conhecidos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usar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r>
              <a:rPr lang="en-US" dirty="0" err="1"/>
              <a:t>Superou</a:t>
            </a:r>
            <a:r>
              <a:rPr lang="en-US" dirty="0"/>
              <a:t> outros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LLM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GENIUS, com GPT-4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FE6-2CAF-5CA1-846E-280E6F803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0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o que é o NAS</a:t>
            </a:r>
            <a:br>
              <a:rPr lang="pt-BR" dirty="0"/>
            </a:br>
            <a:r>
              <a:rPr lang="pt-BR" dirty="0"/>
              <a:t>Não pode-se assumir o que é o povo sabe do que estou falando.</a:t>
            </a:r>
            <a:br>
              <a:rPr lang="pt-BR" dirty="0"/>
            </a:br>
            <a:r>
              <a:rPr lang="pt-BR" dirty="0" err="1"/>
              <a:t>Optuna</a:t>
            </a:r>
            <a:r>
              <a:rPr lang="pt-BR" dirty="0"/>
              <a:t> utiliza </a:t>
            </a:r>
            <a:r>
              <a:rPr lang="pt-BR" dirty="0" err="1"/>
              <a:t>baysiana</a:t>
            </a:r>
            <a:r>
              <a:rPr lang="pt-BR" dirty="0"/>
              <a:t> e não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Não ficou claro do </a:t>
            </a:r>
            <a:r>
              <a:rPr lang="pt-BR" dirty="0" err="1"/>
              <a:t>pq</a:t>
            </a:r>
            <a:r>
              <a:rPr lang="pt-BR" dirty="0"/>
              <a:t> o artigo não compara com outras abordagens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30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2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392AC-9A61-2F57-25D3-39D10575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9323A-7C80-56CE-B3E7-3C0121E4B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55C13-8EC5-A4FF-E2AB-4588D4D0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meta —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ultrapassar</a:t>
            </a:r>
            <a:r>
              <a:rPr lang="en-US" dirty="0"/>
              <a:t> </a:t>
            </a:r>
            <a:r>
              <a:rPr lang="en-US" dirty="0" err="1"/>
              <a:t>certos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e </a:t>
            </a:r>
            <a:r>
              <a:rPr lang="en-US" dirty="0" err="1"/>
              <a:t>rodadas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— e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pela rede neural que </a:t>
            </a:r>
            <a:r>
              <a:rPr lang="en-US" dirty="0" err="1"/>
              <a:t>atinja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melhor</a:t>
            </a:r>
            <a:r>
              <a:rPr lang="en-US" dirty="0"/>
              <a:t> forma.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teste </a:t>
            </a:r>
            <a:r>
              <a:rPr lang="en-US" dirty="0" err="1"/>
              <a:t>treina</a:t>
            </a:r>
            <a:r>
              <a:rPr lang="en-US" dirty="0"/>
              <a:t> a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escolhida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descendenteem</a:t>
            </a:r>
            <a:r>
              <a:rPr lang="en-US" dirty="0"/>
              <a:t> um conjunto de dados de </a:t>
            </a:r>
            <a:r>
              <a:rPr lang="en-US" dirty="0" err="1"/>
              <a:t>referência</a:t>
            </a:r>
            <a:r>
              <a:rPr lang="en-US" dirty="0"/>
              <a:t> para </a:t>
            </a:r>
            <a:r>
              <a:rPr lang="en-US" dirty="0" err="1"/>
              <a:t>medir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 Como </a:t>
            </a:r>
            <a:r>
              <a:rPr lang="en-US" dirty="0" err="1"/>
              <a:t>consequência</a:t>
            </a:r>
            <a:r>
              <a:rPr lang="en-US" dirty="0"/>
              <a:t>, </a:t>
            </a:r>
            <a:r>
              <a:rPr lang="en-US" dirty="0" err="1"/>
              <a:t>milhares</a:t>
            </a:r>
            <a:r>
              <a:rPr lang="en-US" dirty="0"/>
              <a:t> de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acabam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testadas</a:t>
            </a:r>
            <a:r>
              <a:rPr lang="en-US" dirty="0"/>
              <a:t> e </a:t>
            </a:r>
            <a:r>
              <a:rPr lang="en-US" dirty="0" err="1"/>
              <a:t>descartadas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se </a:t>
            </a:r>
            <a:r>
              <a:rPr lang="en-US" dirty="0" err="1"/>
              <a:t>encontrar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promissoras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2B8D-ECEA-5299-14FB-814F26204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8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45C6-5A96-BF76-C8C3-03F4EF7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63567-A1CF-D1E9-7471-C9AB869F5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364C6-A18D-59CB-C6A9-FACEAE53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4571-0235-95C3-8814-C3623D91D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5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229A0-8389-49B8-5377-9FB167C0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BF6BC-0350-6BA3-C035-4F5489B3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14561-4B72-7462-EDD6-29ADDC702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A62DB-EE3D-27FB-4B23-F9DEF3FA7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D75B-10C6-C3D1-36A9-F9CA1BA3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4F606-E610-526A-4452-A3964F3FB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B0A51-C3ED-85CD-B904-39BDA8DD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612E-5A2C-C008-965D-4F13FE98D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0D06-6C22-7180-5EDF-3AE7CA3D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13410-9C2B-1F31-CEB3-1625B1F38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6CC17-11AA-F64F-5F94-21549228E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1C862-21B1-7DB8-1DCE-6692E60BD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9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36C9-D443-8D31-4CDB-1FF40BD49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762FC-40F2-65AD-8330-7F0C81535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C1E8B-AC2D-6F80-3BA5-26CE0B639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3E30-19BA-8697-8D12-53ED6015D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96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870B0-6C80-A559-A739-A6CA8B38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DE2E2-D582-7EF0-087D-31D87720D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00A08-F1D9-F51A-7274-09FD6B871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70081-FEFB-0E13-D2D3-DD12B3B5D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1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1578" TargetMode="External"/><Relationship Id="rId2" Type="http://schemas.openxmlformats.org/officeDocument/2006/relationships/hyperlink" Target="https://arxiv.org/pdf/2306.01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6.08896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FRc6wmk1q6ioX7F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 err="1"/>
              <a:t>LLMatic</a:t>
            </a:r>
            <a:r>
              <a:rPr lang="pt-BR" b="1" i="1" noProof="0" dirty="0"/>
              <a:t>: NAS via LLM e QD </a:t>
            </a:r>
            <a:r>
              <a:rPr lang="pt-BR" b="1" i="1" dirty="0"/>
              <a:t>O</a:t>
            </a:r>
            <a:r>
              <a:rPr lang="pt-BR" b="1" i="1" noProof="0" dirty="0" err="1"/>
              <a:t>ptimization</a:t>
            </a:r>
            <a:endParaRPr lang="pt-BR" b="1" i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Pedro Guerrato</a:t>
            </a:r>
          </a:p>
          <a:p>
            <a:r>
              <a:rPr lang="pt-BR" noProof="0" dirty="0" err="1"/>
              <a:t>pguerrato@gmail.com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8182E-C2A6-6852-FBD4-60737DDD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651B-8E6F-608A-3364-AD91CD7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182EC-7BE7-8D5E-99C8-A1BA186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pt-BR" noProof="0" dirty="0"/>
              <a:t>Sendo assim, é possível adotar a estratégia de utilizar algoritmos de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Diversity</a:t>
            </a:r>
            <a:r>
              <a:rPr lang="pt-BR" i="1" dirty="0"/>
              <a:t> </a:t>
            </a:r>
            <a:r>
              <a:rPr lang="pt-BR" dirty="0"/>
              <a:t>(QD) </a:t>
            </a:r>
            <a:r>
              <a:rPr lang="pt-BR" i="1" dirty="0" err="1"/>
              <a:t>Optimization</a:t>
            </a:r>
            <a:r>
              <a:rPr lang="pt-BR" dirty="0"/>
              <a:t> que permite encontrar um conjunto de soluções.</a:t>
            </a:r>
          </a:p>
          <a:p>
            <a:pPr marL="0" indent="0" algn="just">
              <a:buNone/>
            </a:pPr>
            <a:r>
              <a:rPr lang="pt-BR" noProof="0" dirty="0"/>
              <a:t>QD é um campo de pesquisa dentro de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algoritmos evolucionários e otimização</a:t>
            </a:r>
            <a:r>
              <a:rPr lang="pt-BR" noProof="0" dirty="0"/>
              <a:t> que busca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não apenas encontrar a melhor solução possível</a:t>
            </a:r>
            <a:r>
              <a:rPr lang="pt-BR" b="1" noProof="0" dirty="0"/>
              <a:t>, </a:t>
            </a:r>
            <a:r>
              <a:rPr lang="pt-BR" noProof="0" dirty="0"/>
              <a:t>mas sim </a:t>
            </a:r>
            <a:r>
              <a:rPr lang="pt-BR" b="1" noProof="0" dirty="0">
                <a:solidFill>
                  <a:schemeClr val="accent1">
                    <a:lumMod val="75000"/>
                  </a:schemeClr>
                </a:solidFill>
              </a:rPr>
              <a:t>descobrir um conjunto diverso de soluções de alta qualidade</a:t>
            </a:r>
            <a:r>
              <a:rPr lang="pt-BR" noProof="0" dirty="0"/>
              <a:t>.</a:t>
            </a:r>
          </a:p>
          <a:p>
            <a:pPr marL="0" indent="0" algn="just">
              <a:buNone/>
            </a:pPr>
            <a:r>
              <a:rPr lang="pt-BR" dirty="0"/>
              <a:t>Em contraste com a otimização tradicional, que tende a convergir para uma única solução ótima, os algoritmos QD exploram o espaço de busca de forma a </a:t>
            </a:r>
            <a:r>
              <a:rPr lang="pt-BR" b="1" dirty="0">
                <a:solidFill>
                  <a:srgbClr val="C00000"/>
                </a:solidFill>
              </a:rPr>
              <a:t>equilibrar qualidade (performance)</a:t>
            </a:r>
            <a:r>
              <a:rPr lang="pt-BR" dirty="0">
                <a:solidFill>
                  <a:srgbClr val="C00000"/>
                </a:solidFill>
              </a:rPr>
              <a:t> e </a:t>
            </a:r>
            <a:r>
              <a:rPr lang="pt-BR" b="1" dirty="0">
                <a:solidFill>
                  <a:srgbClr val="C00000"/>
                </a:solidFill>
              </a:rPr>
              <a:t>diversidade (variedade de soluções com características diferentes)</a:t>
            </a:r>
            <a:r>
              <a:rPr lang="pt-BR" dirty="0"/>
              <a:t>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264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0F8B-A726-6DDB-3BE1-64BEAFDA7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5CFE6-56FA-7F82-CD1F-AC5BFC54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E5A99-14E1-C691-4014-561BC4CA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Por exemplo:</a:t>
            </a:r>
          </a:p>
          <a:p>
            <a:pPr marL="0" indent="0" algn="just">
              <a:buNone/>
            </a:pPr>
            <a:r>
              <a:rPr lang="pt-BR" noProof="0" dirty="0"/>
              <a:t>Em um problema de projeto de robôs que precisam andar, um algoritmo clássico de otimização tentaria encontrar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o robô mais rápido possível</a:t>
            </a:r>
            <a:r>
              <a:rPr lang="pt-BR" noProof="0" dirty="0"/>
              <a:t>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noProof="0" dirty="0"/>
              <a:t>Um algoritmo de QD, por outro lado, vai tentar encontrar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vários tipos de robôs eficientes</a:t>
            </a:r>
            <a:r>
              <a:rPr lang="pt-BR" noProof="0" dirty="0"/>
              <a:t> </a:t>
            </a:r>
            <a:r>
              <a:rPr lang="pt-BR" noProof="0" dirty="0">
                <a:solidFill>
                  <a:schemeClr val="accent6">
                    <a:lumMod val="75000"/>
                  </a:schemeClr>
                </a:solidFill>
              </a:rPr>
              <a:t>(um que corre com quatro pernas, outro que rola, outro que salta, etc.)</a:t>
            </a:r>
            <a:r>
              <a:rPr lang="pt-BR" noProof="0" dirty="0"/>
              <a:t>, oferecendo </a:t>
            </a:r>
            <a:r>
              <a:rPr lang="pt-BR" b="1" noProof="0" dirty="0"/>
              <a:t>um portfólio de soluções boas e diversas.</a:t>
            </a: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4834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noProof="0" dirty="0"/>
              <a:t>O sistema é composto por dois arquivos evolutivos principais que trabalham em cooperação:</a:t>
            </a:r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F7B6E-4681-ED30-9653-D7AF9498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4013C-2949-D8E0-E53E-0708766D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D2A33-6CF7-35FF-B2AC-9335CE4F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noProof="0" dirty="0"/>
              <a:t>Arquivo de Redes (Network </a:t>
            </a:r>
            <a:r>
              <a:rPr lang="pt-BR" b="1" noProof="0" dirty="0" err="1"/>
              <a:t>Archive</a:t>
            </a:r>
            <a:r>
              <a:rPr lang="pt-BR" b="1" noProof="0" dirty="0"/>
              <a:t>)</a:t>
            </a:r>
            <a:endParaRPr lang="pt-BR" noProof="0" dirty="0"/>
          </a:p>
          <a:p>
            <a:pPr lvl="1"/>
            <a:r>
              <a:rPr lang="pt-BR" noProof="0" dirty="0"/>
              <a:t>Armazena arquiteturas de redes neurais candidatas.</a:t>
            </a:r>
          </a:p>
          <a:p>
            <a:pPr lvl="1"/>
            <a:r>
              <a:rPr lang="pt-BR" noProof="0" dirty="0"/>
              <a:t>Cada rede é descrita por dois </a:t>
            </a:r>
            <a:r>
              <a:rPr lang="pt-BR" b="1" noProof="0" dirty="0"/>
              <a:t>descritores comportamentais</a:t>
            </a:r>
            <a:r>
              <a:rPr lang="pt-BR" noProof="0" dirty="0"/>
              <a:t>:</a:t>
            </a:r>
          </a:p>
          <a:p>
            <a:pPr lvl="2"/>
            <a:r>
              <a:rPr lang="pt-BR" b="1" noProof="0" dirty="0"/>
              <a:t>Relação largura/profundidade</a:t>
            </a:r>
            <a:r>
              <a:rPr lang="pt-BR" noProof="0" dirty="0"/>
              <a:t> (</a:t>
            </a:r>
            <a:r>
              <a:rPr lang="pt-BR" noProof="0" dirty="0" err="1"/>
              <a:t>width-to-depth</a:t>
            </a:r>
            <a:r>
              <a:rPr lang="pt-BR" noProof="0" dirty="0"/>
              <a:t> </a:t>
            </a:r>
            <a:r>
              <a:rPr lang="pt-BR" noProof="0" dirty="0" err="1"/>
              <a:t>ratio</a:t>
            </a:r>
            <a:r>
              <a:rPr lang="pt-BR" noProof="0" dirty="0"/>
              <a:t>).</a:t>
            </a:r>
          </a:p>
          <a:p>
            <a:pPr lvl="2"/>
            <a:r>
              <a:rPr lang="pt-BR" b="1" noProof="0" dirty="0"/>
              <a:t>FLOPS</a:t>
            </a:r>
            <a:r>
              <a:rPr lang="pt-BR" noProof="0" dirty="0"/>
              <a:t> (operações de ponto flutuante por segundo, mais correlacionado ao tempo real de treino do que apenas número de parâmetros).</a:t>
            </a:r>
          </a:p>
          <a:p>
            <a:pPr lvl="1"/>
            <a:r>
              <a:rPr lang="pt-BR" noProof="0" dirty="0"/>
              <a:t>O </a:t>
            </a:r>
            <a:r>
              <a:rPr lang="pt-BR" b="1" noProof="0" dirty="0"/>
              <a:t>fitness</a:t>
            </a:r>
            <a:r>
              <a:rPr lang="pt-BR" noProof="0" dirty="0"/>
              <a:t> das redes é a </a:t>
            </a:r>
            <a:r>
              <a:rPr lang="pt-BR" b="1" noProof="0" dirty="0"/>
              <a:t>acurácia de teste</a:t>
            </a:r>
            <a:r>
              <a:rPr lang="pt-BR" noProof="0" dirty="0"/>
              <a:t> após treinamento.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noProof="0" dirty="0"/>
              <a:t>Arquivo de Prompts (Prompt </a:t>
            </a:r>
            <a:r>
              <a:rPr lang="pt-BR" b="1" noProof="0" dirty="0" err="1"/>
              <a:t>Archive</a:t>
            </a:r>
            <a:r>
              <a:rPr lang="pt-BR" b="1" noProof="0" dirty="0"/>
              <a:t>)</a:t>
            </a:r>
            <a:endParaRPr lang="pt-BR" noProof="0" dirty="0"/>
          </a:p>
          <a:p>
            <a:pPr lvl="1"/>
            <a:r>
              <a:rPr lang="pt-BR" noProof="0" dirty="0"/>
              <a:t>Armazena combinações de </a:t>
            </a:r>
            <a:r>
              <a:rPr lang="pt-BR" b="1" noProof="0" dirty="0"/>
              <a:t>prompts + temperatura do LLM</a:t>
            </a:r>
            <a:r>
              <a:rPr lang="pt-BR" noProof="0" dirty="0"/>
              <a:t> usados para gerar código de redes.</a:t>
            </a:r>
          </a:p>
          <a:p>
            <a:pPr lvl="1"/>
            <a:r>
              <a:rPr lang="pt-BR" noProof="0" dirty="0"/>
              <a:t>A temperatura controla a aleatoriedade da saída do LLM: baixa → determinística, alta → mais criativa.</a:t>
            </a:r>
          </a:p>
          <a:p>
            <a:pPr lvl="1"/>
            <a:r>
              <a:rPr lang="pt-BR" noProof="0" dirty="0"/>
              <a:t>O fitness é baseado na </a:t>
            </a:r>
            <a:r>
              <a:rPr lang="pt-BR" b="1" noProof="0" dirty="0"/>
              <a:t>curiosidade</a:t>
            </a:r>
            <a:r>
              <a:rPr lang="pt-BR" noProof="0" dirty="0"/>
              <a:t>: se um prompt gera redes que entram no arquivo de redes e melhoram desempenho, ele ganha pontuação.</a:t>
            </a:r>
          </a:p>
        </p:txBody>
      </p:sp>
    </p:spTree>
    <p:extLst>
      <p:ext uri="{BB962C8B-B14F-4D97-AF65-F5344CB8AC3E}">
        <p14:creationId xmlns:p14="http://schemas.microsoft.com/office/powerpoint/2010/main" val="127070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0FD43-B39A-3986-F8FC-DF382C9A3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9E37-7EDC-DA89-C5F0-CFC900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1FAC2-1E85-C05B-1056-B0145916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pt-BR" noProof="0" dirty="0"/>
              <a:t>O processo segue uma dinâmica evolutiva guiada pelo LLM e pelo QD:</a:t>
            </a:r>
          </a:p>
          <a:p>
            <a:pPr marL="314325" indent="-314325">
              <a:buFont typeface="+mj-lt"/>
              <a:buAutoNum type="arabicPeriod"/>
            </a:pPr>
            <a:r>
              <a:rPr lang="pt-BR" sz="2700" b="1" dirty="0"/>
              <a:t>Inicialização</a:t>
            </a:r>
          </a:p>
          <a:p>
            <a:pPr lvl="1"/>
            <a:r>
              <a:rPr lang="pt-BR" noProof="0" dirty="0"/>
              <a:t>Começa com uma rede simples (1 camada convolucional + 1 camada densa).</a:t>
            </a:r>
          </a:p>
          <a:p>
            <a:pPr lvl="1"/>
            <a:r>
              <a:rPr lang="pt-BR" noProof="0" dirty="0"/>
              <a:t>Gera redes iniciais a partir de prompts aleatórios utilizando </a:t>
            </a:r>
            <a:r>
              <a:rPr lang="pt-BR" noProof="0" dirty="0">
                <a:solidFill>
                  <a:schemeClr val="accent6">
                    <a:lumMod val="75000"/>
                  </a:schemeClr>
                </a:solidFill>
              </a:rPr>
              <a:t>CodeGen-6.1B</a:t>
            </a:r>
            <a:r>
              <a:rPr lang="pt-BR" noProof="0" dirty="0"/>
              <a:t>.</a:t>
            </a:r>
          </a:p>
          <a:p>
            <a:pPr marL="314325" indent="-314325">
              <a:buFont typeface="+mj-lt"/>
              <a:buAutoNum type="arabicPeriod"/>
            </a:pPr>
            <a:r>
              <a:rPr lang="pt-BR" sz="2700" b="1" dirty="0"/>
              <a:t>Evolução</a:t>
            </a:r>
          </a:p>
          <a:p>
            <a:pPr lvl="1"/>
            <a:r>
              <a:rPr lang="pt-BR" noProof="0" dirty="0"/>
              <a:t>Em cada geração, decide-se aplicar </a:t>
            </a:r>
            <a:r>
              <a:rPr lang="pt-BR" b="1" noProof="0" dirty="0"/>
              <a:t>mutação (70%)</a:t>
            </a:r>
            <a:r>
              <a:rPr lang="pt-BR" noProof="0" dirty="0"/>
              <a:t> ou </a:t>
            </a:r>
            <a:r>
              <a:rPr lang="pt-BR" b="1" noProof="0" dirty="0"/>
              <a:t>crossover (30%)</a:t>
            </a:r>
            <a:r>
              <a:rPr lang="pt-BR" noProof="0" dirty="0"/>
              <a:t>.</a:t>
            </a:r>
          </a:p>
          <a:p>
            <a:pPr lvl="1"/>
            <a:r>
              <a:rPr lang="pt-BR" b="1" noProof="0" dirty="0"/>
              <a:t>Mutação</a:t>
            </a:r>
            <a:r>
              <a:rPr lang="pt-BR" noProof="0" dirty="0"/>
              <a:t>: seleciona um prompt e uma rede, gera uma nova variante de arquitetura.</a:t>
            </a:r>
          </a:p>
          <a:p>
            <a:pPr lvl="1"/>
            <a:r>
              <a:rPr lang="pt-BR" b="1" noProof="0" dirty="0"/>
              <a:t>Crossover</a:t>
            </a:r>
            <a:r>
              <a:rPr lang="pt-BR" noProof="0" dirty="0"/>
              <a:t>: combina duas redes semelhantes usando instruções de um prompt fixo.</a:t>
            </a:r>
          </a:p>
          <a:p>
            <a:pPr lvl="1"/>
            <a:r>
              <a:rPr lang="pt-BR" noProof="0" dirty="0"/>
              <a:t>A temperatura do LLM é ajustada dinamicamente:</a:t>
            </a:r>
          </a:p>
          <a:p>
            <a:pPr lvl="2"/>
            <a:r>
              <a:rPr lang="pt-BR" noProof="0" dirty="0"/>
              <a:t>↑ se as novas redes superam as anteriores (exploração).</a:t>
            </a:r>
          </a:p>
          <a:p>
            <a:pPr lvl="2"/>
            <a:r>
              <a:rPr lang="pt-BR" noProof="0" dirty="0"/>
              <a:t>↓ se as redes pioram (exploração mais controlada).</a:t>
            </a:r>
          </a:p>
        </p:txBody>
      </p:sp>
    </p:spTree>
    <p:extLst>
      <p:ext uri="{BB962C8B-B14F-4D97-AF65-F5344CB8AC3E}">
        <p14:creationId xmlns:p14="http://schemas.microsoft.com/office/powerpoint/2010/main" val="120256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CDC1-D56D-E33E-798F-5DCD10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8EEA3-2352-15AA-546D-7840AD6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20A2F-4FF4-6A9E-BDB2-3C5B9937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noProof="0" dirty="0"/>
              <a:t>O processo segue uma dinâmica evolutiva guiada pelo LLM e pelo QD: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b="1" dirty="0"/>
              <a:t>Treino e Avaliação</a:t>
            </a:r>
          </a:p>
          <a:p>
            <a:pPr lvl="1"/>
            <a:r>
              <a:rPr lang="pt-BR" noProof="0" dirty="0"/>
              <a:t>Cada rede é treinada por algumas épocas no </a:t>
            </a:r>
            <a:r>
              <a:rPr lang="pt-BR" noProof="0" dirty="0" err="1"/>
              <a:t>dataset</a:t>
            </a:r>
            <a:r>
              <a:rPr lang="pt-BR" noProof="0" dirty="0"/>
              <a:t> alvo (inicialmente CIFAR-10 e, posteriormente </a:t>
            </a:r>
            <a:r>
              <a:rPr lang="pt-BR" noProof="0" dirty="0" err="1"/>
              <a:t>extendido</a:t>
            </a:r>
            <a:r>
              <a:rPr lang="pt-BR" noProof="0" dirty="0"/>
              <a:t> para </a:t>
            </a:r>
            <a:r>
              <a:rPr lang="en-US" dirty="0"/>
              <a:t>NAS-Bench-201</a:t>
            </a:r>
            <a:r>
              <a:rPr lang="pt-BR" noProof="0" dirty="0"/>
              <a:t>).</a:t>
            </a:r>
          </a:p>
          <a:p>
            <a:pPr lvl="1"/>
            <a:r>
              <a:rPr lang="pt-BR" noProof="0" dirty="0"/>
              <a:t>O desempenho (acurácia) determina se ela entra no </a:t>
            </a:r>
            <a:r>
              <a:rPr lang="pt-BR" b="1" noProof="0" dirty="0"/>
              <a:t>Network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O prompt responsável é avaliado e, se for útil, adicionado ao </a:t>
            </a:r>
            <a:r>
              <a:rPr lang="pt-BR" b="1" noProof="0" dirty="0"/>
              <a:t>Prompt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b="1" dirty="0" err="1"/>
              <a:t>Quality</a:t>
            </a:r>
            <a:r>
              <a:rPr lang="pt-BR" sz="2700" b="1" dirty="0"/>
              <a:t> </a:t>
            </a:r>
            <a:r>
              <a:rPr lang="pt-BR" sz="2700" b="1" dirty="0" err="1"/>
              <a:t>Diversity</a:t>
            </a:r>
            <a:r>
              <a:rPr lang="pt-BR" sz="2700" b="1" dirty="0"/>
              <a:t> (QD)</a:t>
            </a:r>
          </a:p>
          <a:p>
            <a:pPr lvl="1"/>
            <a:r>
              <a:rPr lang="pt-BR" noProof="0" dirty="0"/>
              <a:t>O algoritmo usado é o </a:t>
            </a:r>
            <a:r>
              <a:rPr lang="pt-BR" b="1" noProof="0" dirty="0"/>
              <a:t>CVT-MAP-Elites</a:t>
            </a:r>
            <a:r>
              <a:rPr lang="pt-BR" noProof="0" dirty="0"/>
              <a:t>, que organiza os indivíduos em nichos (células) no espaço de descritores.</a:t>
            </a:r>
          </a:p>
          <a:p>
            <a:pPr lvl="1"/>
            <a:r>
              <a:rPr lang="pt-BR" noProof="0" dirty="0"/>
              <a:t>Isso garante não só alta performance, mas também </a:t>
            </a:r>
            <a:r>
              <a:rPr lang="pt-BR" b="1" noProof="0" dirty="0"/>
              <a:t>diversidade</a:t>
            </a:r>
            <a:r>
              <a:rPr lang="pt-BR" noProof="0" dirty="0"/>
              <a:t> de arquiteturas (redes pequenas, médias e grandes, por exemplo).</a:t>
            </a:r>
          </a:p>
        </p:txBody>
      </p:sp>
    </p:spTree>
    <p:extLst>
      <p:ext uri="{BB962C8B-B14F-4D97-AF65-F5344CB8AC3E}">
        <p14:creationId xmlns:p14="http://schemas.microsoft.com/office/powerpoint/2010/main" val="229373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67D04-643A-1B45-5013-4A2CD6C77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45F20-85B0-2AEC-3A34-A790F167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6100" cy="1325563"/>
          </a:xfrm>
        </p:spPr>
        <p:txBody>
          <a:bodyPr/>
          <a:lstStyle/>
          <a:p>
            <a:r>
              <a:rPr lang="pt-BR" noProof="0" dirty="0"/>
              <a:t>Arquitetura e </a:t>
            </a:r>
            <a:br>
              <a:rPr lang="pt-BR" noProof="0" dirty="0"/>
            </a:br>
            <a:r>
              <a:rPr lang="pt-BR" noProof="0" dirty="0"/>
              <a:t>funcionamento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A1525-0E6F-C64A-D3CC-551F47CE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0" y="101300"/>
            <a:ext cx="3949700" cy="66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2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No caso do NAS, toda vez que um candidato é considerado promissor, o treinamento.</a:t>
            </a:r>
          </a:p>
          <a:p>
            <a:pPr marL="0" indent="0">
              <a:buNone/>
            </a:pPr>
            <a:r>
              <a:rPr lang="pt-BR" noProof="0" dirty="0"/>
              <a:t>Cada rede gerada pelo </a:t>
            </a:r>
            <a:r>
              <a:rPr lang="pt-BR" noProof="0" dirty="0" err="1"/>
              <a:t>LLMatic</a:t>
            </a:r>
            <a:r>
              <a:rPr lang="pt-BR" noProof="0" dirty="0"/>
              <a:t> passa por um </a:t>
            </a:r>
            <a:r>
              <a:rPr lang="pt-BR" b="1" noProof="0" dirty="0"/>
              <a:t>treinamento supervisionado padrão </a:t>
            </a:r>
            <a:r>
              <a:rPr lang="pt-BR" noProof="0" dirty="0"/>
              <a:t>(quando válida), mas com recursos controlados para eficiência:</a:t>
            </a:r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7343E-40DE-7560-6E6B-E281A0459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8DA1-EEEF-F464-095C-FBB8E82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D7CBB-3F87-602D-CDB0-2B4DB433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46088" indent="-446088">
              <a:buFont typeface="+mj-lt"/>
              <a:buAutoNum type="arabicPeriod"/>
            </a:pPr>
            <a:r>
              <a:rPr lang="pt-BR" b="1" noProof="0" dirty="0"/>
              <a:t>Configuração da rede inicial</a:t>
            </a:r>
            <a:endParaRPr lang="pt-BR" noProof="0" dirty="0"/>
          </a:p>
          <a:p>
            <a:pPr lvl="1"/>
            <a:r>
              <a:rPr lang="pt-BR" noProof="0" dirty="0"/>
              <a:t>Uma convolução (3 canais de entrada, kernel 1x1, 1 saída).</a:t>
            </a:r>
          </a:p>
          <a:p>
            <a:pPr lvl="1"/>
            <a:r>
              <a:rPr lang="pt-BR" noProof="0" dirty="0"/>
              <a:t>Uma camada densa com 1024 neurônios conectada a 10 saídas (classes).</a:t>
            </a:r>
          </a:p>
          <a:p>
            <a:pPr lvl="1"/>
            <a:r>
              <a:rPr lang="pt-BR" noProof="0" dirty="0"/>
              <a:t>Ativação: </a:t>
            </a:r>
            <a:r>
              <a:rPr lang="pt-BR" b="1" noProof="0" dirty="0" err="1"/>
              <a:t>ReLU</a:t>
            </a:r>
            <a:r>
              <a:rPr lang="pt-BR" noProof="0" dirty="0"/>
              <a:t> em todas as camadas.</a:t>
            </a:r>
          </a:p>
          <a:p>
            <a:pPr marL="446088" indent="-446088">
              <a:buFont typeface="+mj-lt"/>
              <a:buAutoNum type="arabicPeriod"/>
            </a:pPr>
            <a:r>
              <a:rPr lang="pt-BR" b="1" dirty="0"/>
              <a:t>Treinamento de cada candidato</a:t>
            </a:r>
          </a:p>
          <a:p>
            <a:pPr lvl="1"/>
            <a:r>
              <a:rPr lang="pt-BR" b="1" noProof="0" dirty="0"/>
              <a:t>Número de épocas</a:t>
            </a:r>
            <a:r>
              <a:rPr lang="pt-BR" noProof="0" dirty="0"/>
              <a:t>: 50.</a:t>
            </a:r>
          </a:p>
          <a:p>
            <a:pPr lvl="1"/>
            <a:r>
              <a:rPr lang="pt-BR" b="1" noProof="0" dirty="0"/>
              <a:t>Otimizador</a:t>
            </a:r>
            <a:r>
              <a:rPr lang="pt-BR" noProof="0" dirty="0"/>
              <a:t>: SGD (</a:t>
            </a:r>
            <a:r>
              <a:rPr lang="pt-BR" noProof="0" dirty="0" err="1"/>
              <a:t>Stochastic</a:t>
            </a:r>
            <a:r>
              <a:rPr lang="pt-BR" noProof="0" dirty="0"/>
              <a:t> </a:t>
            </a:r>
            <a:r>
              <a:rPr lang="pt-BR" noProof="0" dirty="0" err="1"/>
              <a:t>Gradient</a:t>
            </a:r>
            <a:r>
              <a:rPr lang="pt-BR" noProof="0" dirty="0"/>
              <a:t> </a:t>
            </a:r>
            <a:r>
              <a:rPr lang="pt-BR" noProof="0" dirty="0" err="1"/>
              <a:t>Descent</a:t>
            </a:r>
            <a:r>
              <a:rPr lang="pt-BR" noProof="0" dirty="0"/>
              <a:t>).</a:t>
            </a:r>
          </a:p>
          <a:p>
            <a:pPr lvl="2"/>
            <a:r>
              <a:rPr lang="pt-BR" b="1" noProof="0" dirty="0"/>
              <a:t>Taxa de aprendizado (</a:t>
            </a:r>
            <a:r>
              <a:rPr lang="pt-BR" b="1" noProof="0" dirty="0" err="1"/>
              <a:t>lr</a:t>
            </a:r>
            <a:r>
              <a:rPr lang="pt-BR" b="1" noProof="0" dirty="0"/>
              <a:t>)</a:t>
            </a:r>
            <a:r>
              <a:rPr lang="pt-BR" noProof="0" dirty="0"/>
              <a:t> = 0.001</a:t>
            </a:r>
          </a:p>
          <a:p>
            <a:pPr lvl="2"/>
            <a:r>
              <a:rPr lang="pt-BR" b="1" noProof="0" dirty="0"/>
              <a:t>Momentum</a:t>
            </a:r>
            <a:r>
              <a:rPr lang="pt-BR" noProof="0" dirty="0"/>
              <a:t> = 0.9</a:t>
            </a:r>
          </a:p>
          <a:p>
            <a:pPr lvl="1"/>
            <a:r>
              <a:rPr lang="pt-BR" b="1" noProof="0" dirty="0" err="1"/>
              <a:t>Loss</a:t>
            </a:r>
            <a:r>
              <a:rPr lang="pt-BR" b="1" noProof="0" dirty="0"/>
              <a:t> </a:t>
            </a:r>
            <a:r>
              <a:rPr lang="pt-BR" b="1" noProof="0" dirty="0" err="1"/>
              <a:t>function</a:t>
            </a:r>
            <a:r>
              <a:rPr lang="pt-BR" noProof="0" dirty="0"/>
              <a:t>: Cross-</a:t>
            </a:r>
            <a:r>
              <a:rPr lang="pt-BR" noProof="0" dirty="0" err="1"/>
              <a:t>Entropy</a:t>
            </a:r>
            <a:r>
              <a:rPr lang="pt-BR" noProof="0" dirty="0"/>
              <a:t> </a:t>
            </a:r>
            <a:r>
              <a:rPr lang="pt-BR" noProof="0" dirty="0" err="1"/>
              <a:t>Loss</a:t>
            </a:r>
            <a:r>
              <a:rPr lang="pt-B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64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467F-41CC-1416-DF5D-4E8929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3A22-E7D9-9164-7762-2B9B8266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2D896-EB98-E818-F60D-44192973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25462" indent="-514350">
              <a:buFont typeface="+mj-lt"/>
              <a:buAutoNum type="arabicPeriod" startAt="3"/>
            </a:pPr>
            <a:r>
              <a:rPr lang="pt-BR" sz="2900" b="1" noProof="0" dirty="0"/>
              <a:t>Avaliação (Fitness)</a:t>
            </a:r>
          </a:p>
          <a:p>
            <a:pPr lvl="1"/>
            <a:r>
              <a:rPr lang="pt-BR" noProof="0" dirty="0"/>
              <a:t>O desempenho é medido pela </a:t>
            </a:r>
            <a:r>
              <a:rPr lang="pt-BR" b="1" noProof="0" dirty="0"/>
              <a:t>acurácia no conjunto de teste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Esse valor é usado como </a:t>
            </a:r>
            <a:r>
              <a:rPr lang="pt-BR" b="1" noProof="0" dirty="0"/>
              <a:t>fitness</a:t>
            </a:r>
            <a:r>
              <a:rPr lang="pt-BR" noProof="0" dirty="0"/>
              <a:t> no </a:t>
            </a:r>
            <a:r>
              <a:rPr lang="pt-BR" b="1" noProof="0" dirty="0"/>
              <a:t>Network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marL="495300" indent="-484188">
              <a:buFont typeface="+mj-lt"/>
              <a:buAutoNum type="arabicPeriod" startAt="3"/>
            </a:pPr>
            <a:r>
              <a:rPr lang="pt-BR" sz="2900" b="1" dirty="0"/>
              <a:t>Atualização do Prompt </a:t>
            </a:r>
            <a:r>
              <a:rPr lang="pt-BR" sz="2900" b="1" dirty="0" err="1"/>
              <a:t>Archive</a:t>
            </a:r>
            <a:endParaRPr lang="pt-BR" sz="2900" b="1" dirty="0"/>
          </a:p>
          <a:p>
            <a:pPr lvl="1"/>
            <a:r>
              <a:rPr lang="pt-BR" noProof="0" dirty="0"/>
              <a:t>Se o prompt gerou uma rede que entrou no Network </a:t>
            </a:r>
            <a:r>
              <a:rPr lang="pt-BR" noProof="0" dirty="0" err="1"/>
              <a:t>Archive</a:t>
            </a:r>
            <a:r>
              <a:rPr lang="pt-BR" noProof="0" dirty="0"/>
              <a:t> ou superou a geração anterior, seu </a:t>
            </a:r>
            <a:r>
              <a:rPr lang="pt-BR" b="1" noProof="0" dirty="0"/>
              <a:t>fitness aumenta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Caso contrário, o fitness cai, e a curiosidade associada ao prompt também diminui.</a:t>
            </a:r>
          </a:p>
        </p:txBody>
      </p:sp>
    </p:spTree>
    <p:extLst>
      <p:ext uri="{BB962C8B-B14F-4D97-AF65-F5344CB8AC3E}">
        <p14:creationId xmlns:p14="http://schemas.microsoft.com/office/powerpoint/2010/main" val="334855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Um dos grandes desafios no </a:t>
            </a:r>
            <a:r>
              <a:rPr lang="pt-BR" noProof="0" dirty="0" err="1"/>
              <a:t>deep</a:t>
            </a:r>
            <a:r>
              <a:rPr lang="pt-BR" noProof="0" dirty="0"/>
              <a:t> learning é criar arquiteturas de redes neurais eficazes.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A Busca por Arquiteturas Neurais (Neural </a:t>
            </a:r>
            <a:r>
              <a:rPr lang="pt-BR" noProof="0" dirty="0" err="1"/>
              <a:t>Architecture</a:t>
            </a:r>
            <a:r>
              <a:rPr lang="pt-BR" noProof="0" dirty="0"/>
              <a:t> Search - NAS) é o termo genérico usado para esse atividade de automatizar o processo de busca da melhor </a:t>
            </a:r>
            <a:r>
              <a:rPr lang="pt-BR" dirty="0"/>
              <a:t>arquitetura de uma rede neural.</a:t>
            </a:r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8F385-84F9-0682-84DB-0BDDBF140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994D-17E2-26E9-86C1-4E073D5E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B4DBC-A835-69A1-FE11-748586445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8876" y="1825625"/>
            <a:ext cx="68342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8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Eficiência em número de avaliações</a:t>
            </a:r>
          </a:p>
          <a:p>
            <a:pPr marL="457200" lvl="1" indent="0">
              <a:buNone/>
            </a:pPr>
            <a:r>
              <a:rPr lang="pt-BR" noProof="0" dirty="0"/>
              <a:t>Encontra arquiteturas competitivas em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~2.000 avaliações</a:t>
            </a:r>
            <a:r>
              <a:rPr lang="pt-BR" noProof="0" dirty="0"/>
              <a:t>, enquanto métodos tradicionais (ex.: EfficientNet-B0) precisaram de </a:t>
            </a:r>
            <a:r>
              <a:rPr lang="pt-BR" b="1" noProof="0" dirty="0"/>
              <a:t>~8.000</a:t>
            </a:r>
            <a:r>
              <a:rPr lang="pt-BR" noProof="0" dirty="0"/>
              <a:t>.</a:t>
            </a:r>
          </a:p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Exploração guiada por conhecimento prévio</a:t>
            </a:r>
          </a:p>
          <a:p>
            <a:pPr marL="457200" lvl="1" indent="0">
              <a:buNone/>
            </a:pPr>
            <a:r>
              <a:rPr lang="pt-BR" noProof="0" dirty="0"/>
              <a:t>Ao usar </a:t>
            </a:r>
            <a:r>
              <a:rPr lang="pt-BR" noProof="0" dirty="0" err="1"/>
              <a:t>LLMs</a:t>
            </a:r>
            <a:r>
              <a:rPr lang="pt-BR" noProof="0" dirty="0"/>
              <a:t> treinados em código, o sistema aproveita o conhecimento prévio de arquiteturas de redes neurais já embutido nesses modelos.</a:t>
            </a:r>
          </a:p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Diversidade de soluções (</a:t>
            </a:r>
            <a:r>
              <a:rPr lang="pt-BR" b="1" noProof="0" dirty="0" err="1"/>
              <a:t>Quality</a:t>
            </a:r>
            <a:r>
              <a:rPr lang="pt-BR" b="1" noProof="0" dirty="0"/>
              <a:t> </a:t>
            </a:r>
            <a:r>
              <a:rPr lang="pt-BR" b="1" noProof="0" dirty="0" err="1"/>
              <a:t>Diversity</a:t>
            </a:r>
            <a:r>
              <a:rPr lang="pt-BR" b="1" noProof="0" dirty="0"/>
              <a:t>)</a:t>
            </a:r>
          </a:p>
          <a:p>
            <a:pPr lvl="1"/>
            <a:r>
              <a:rPr lang="pt-BR" noProof="0" dirty="0"/>
              <a:t>Em vez de encontrar apenas uma rede ótima, o </a:t>
            </a:r>
            <a:r>
              <a:rPr lang="pt-BR" noProof="0" dirty="0" err="1"/>
              <a:t>LLMatic</a:t>
            </a:r>
            <a:r>
              <a:rPr lang="pt-BR" noProof="0" dirty="0"/>
              <a:t> gera um conjunto de arquiteturas diversas e de qualidade (redes pequenas, médias e grandes).</a:t>
            </a:r>
          </a:p>
          <a:p>
            <a:pPr lvl="1"/>
            <a:r>
              <a:rPr lang="pt-BR" noProof="0" dirty="0"/>
              <a:t>Isso ajuda em cenários práticos, como escolher arquiteturas para dispositivos com diferentes restrições de hardware (RAM, FLOPS, etc.).</a:t>
            </a: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552A-A7DA-825C-E296-D933E40A9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52B33-D825-9A44-7F64-AFA10A5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16273-C819-8417-9A5E-692DE3B5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3700" indent="-393700">
              <a:lnSpc>
                <a:spcPct val="110000"/>
              </a:lnSpc>
              <a:buFont typeface="+mj-lt"/>
              <a:buAutoNum type="arabicPeriod" startAt="4"/>
            </a:pPr>
            <a:r>
              <a:rPr lang="pt-BR" sz="3000" b="1" noProof="0" dirty="0"/>
              <a:t>Combinação inovadora de dois arquivos cooperativos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Network </a:t>
            </a:r>
            <a:r>
              <a:rPr lang="pt-BR" sz="2600" noProof="0" dirty="0" err="1"/>
              <a:t>Archive</a:t>
            </a:r>
            <a:r>
              <a:rPr lang="pt-BR" sz="2600" noProof="0" dirty="0"/>
              <a:t> → avalia arquiteturas em termos de acurácia + descritores (largura/profundidade, FLOPS).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Prompt </a:t>
            </a:r>
            <a:r>
              <a:rPr lang="pt-BR" sz="2600" noProof="0" dirty="0" err="1"/>
              <a:t>Archive</a:t>
            </a:r>
            <a:r>
              <a:rPr lang="pt-BR" sz="2600" noProof="0" dirty="0"/>
              <a:t> → avalia a eficácia dos prompts e ajusta automaticamente a temperatura do LLM.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Essa cooperação gera um ciclo virtuoso: bons prompts → boas redes → melhora dos arquivos → melhores próximos prompts.</a:t>
            </a:r>
          </a:p>
          <a:p>
            <a:pPr marL="444500" indent="-444500">
              <a:lnSpc>
                <a:spcPct val="110000"/>
              </a:lnSpc>
              <a:buFont typeface="+mj-lt"/>
              <a:buAutoNum type="arabicPeriod" startAt="5"/>
            </a:pPr>
            <a:r>
              <a:rPr lang="pt-BR" sz="3000" b="1" noProof="0" dirty="0"/>
              <a:t>Resultados competitivos com SOTA (</a:t>
            </a:r>
            <a:r>
              <a:rPr lang="pt-BR" sz="3000" b="1" noProof="0" dirty="0" err="1"/>
              <a:t>state-of-the-art</a:t>
            </a:r>
            <a:r>
              <a:rPr lang="pt-BR" sz="3000" b="1" noProof="0" dirty="0"/>
              <a:t>)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Em CIFAR-10 e NAS-Bench-201, o </a:t>
            </a:r>
            <a:r>
              <a:rPr lang="pt-BR" sz="2600" noProof="0" dirty="0" err="1"/>
              <a:t>LLMatic</a:t>
            </a:r>
            <a:r>
              <a:rPr lang="pt-BR" sz="2600" noProof="0" dirty="0"/>
              <a:t> chegou muito próximo dos melhores resultados conhecidos, apesar de usar menos recursos.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Superou outros métodos baseados em LLM (como GENIUS, com GPT-4).</a:t>
            </a:r>
          </a:p>
        </p:txBody>
      </p:sp>
    </p:spTree>
    <p:extLst>
      <p:ext uri="{BB962C8B-B14F-4D97-AF65-F5344CB8AC3E}">
        <p14:creationId xmlns:p14="http://schemas.microsoft.com/office/powerpoint/2010/main" val="516898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20F5-FF80-7350-34EF-3AAD800D6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C1C02-351A-8144-3638-90E492A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84DEC-F5D4-B32F-4458-723211AB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Existem </a:t>
            </a:r>
            <a:r>
              <a:rPr lang="pt-BR" noProof="0" dirty="0" err="1"/>
              <a:t>LLMs</a:t>
            </a:r>
            <a:r>
              <a:rPr lang="pt-BR" noProof="0" dirty="0"/>
              <a:t> maiores que possibilitariam </a:t>
            </a:r>
            <a:r>
              <a:rPr lang="pt-BR" dirty="0"/>
              <a:t>melhorar a </a:t>
            </a:r>
            <a:r>
              <a:rPr lang="pt-BR" b="1" dirty="0"/>
              <a:t>qualidade e a criatividade das arquiteturas geradas;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CodeGen-6.1B é pago. Seria interessante o uso de um LLM gratuito;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Alto custo computacional.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637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Implantação em dispositivos com diferentes restrições de hardware (ex. </a:t>
            </a:r>
            <a:r>
              <a:rPr lang="pt-BR" noProof="0" dirty="0" err="1"/>
              <a:t>TinyML</a:t>
            </a:r>
            <a:r>
              <a:rPr lang="pt-BR" noProof="0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Cenários de trade-off entre desempenho e custo;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Uso em cenários em novos domínios precisam ser entrados rapidamente;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Cenários com risco de </a:t>
            </a:r>
            <a:r>
              <a:rPr lang="pt-BR" noProof="0" dirty="0" err="1"/>
              <a:t>overfitting</a:t>
            </a:r>
            <a:r>
              <a:rPr lang="pt-BR" noProof="0" dirty="0"/>
              <a:t> em soluções únicas;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Aplicações educacionais e de pesquisa em </a:t>
            </a:r>
            <a:r>
              <a:rPr lang="pt-BR" noProof="0" dirty="0" err="1"/>
              <a:t>AutoML</a:t>
            </a:r>
            <a:r>
              <a:rPr lang="pt-BR" noProof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noProof="0" dirty="0"/>
              <a:t>1. </a:t>
            </a:r>
            <a:r>
              <a:rPr lang="pt-BR" b="1" noProof="0" dirty="0" err="1"/>
              <a:t>Reinforcement</a:t>
            </a:r>
            <a:r>
              <a:rPr lang="pt-BR" b="1" noProof="0" dirty="0"/>
              <a:t> Learning (RL-NAS)</a:t>
            </a:r>
          </a:p>
          <a:p>
            <a:r>
              <a:rPr lang="pt-BR" b="1" noProof="0" dirty="0"/>
              <a:t>Como funciona</a:t>
            </a:r>
            <a:r>
              <a:rPr lang="pt-BR" noProof="0" dirty="0"/>
              <a:t>: um controlador (rede neural) gera arquiteturas, recebe como recompensa a acurácia das redes treinadas.</a:t>
            </a:r>
          </a:p>
          <a:p>
            <a:r>
              <a:rPr lang="pt-BR" b="1" noProof="0" dirty="0"/>
              <a:t>Limitação</a:t>
            </a:r>
            <a:r>
              <a:rPr lang="pt-BR" noProof="0" dirty="0"/>
              <a:t>: precisa de muitas avaliações (muito caro).</a:t>
            </a:r>
          </a:p>
          <a:p>
            <a:r>
              <a:rPr lang="pt-BR" b="1" noProof="0" dirty="0" err="1"/>
              <a:t>LLMatic</a:t>
            </a:r>
            <a:r>
              <a:rPr lang="pt-BR" b="1" noProof="0" dirty="0"/>
              <a:t> </a:t>
            </a:r>
            <a:r>
              <a:rPr lang="pt-BR" b="1" noProof="0" dirty="0" err="1"/>
              <a:t>vs</a:t>
            </a:r>
            <a:r>
              <a:rPr lang="pt-BR" b="1" noProof="0" dirty="0"/>
              <a:t> RL-NAS</a:t>
            </a:r>
            <a:r>
              <a:rPr lang="pt-BR" noProof="0" dirty="0"/>
              <a:t>:</a:t>
            </a:r>
          </a:p>
          <a:p>
            <a:pPr lvl="1"/>
            <a:r>
              <a:rPr lang="pt-BR" noProof="0" dirty="0" err="1"/>
              <a:t>LLMatic</a:t>
            </a:r>
            <a:r>
              <a:rPr lang="pt-BR" noProof="0" dirty="0"/>
              <a:t> usa </a:t>
            </a:r>
            <a:r>
              <a:rPr lang="pt-BR" b="1" noProof="0" dirty="0"/>
              <a:t>LLM + evolução/QD</a:t>
            </a:r>
            <a:r>
              <a:rPr lang="pt-BR" noProof="0" dirty="0"/>
              <a:t>, guiando a busca com conhecimento de código.</a:t>
            </a:r>
          </a:p>
          <a:p>
            <a:pPr lvl="1"/>
            <a:r>
              <a:rPr lang="pt-BR" noProof="0" dirty="0"/>
              <a:t>Encontra boas arquiteturas em </a:t>
            </a:r>
            <a:r>
              <a:rPr lang="pt-BR" b="1" noProof="0" dirty="0"/>
              <a:t>menos avaliações</a:t>
            </a:r>
            <a:r>
              <a:rPr lang="pt-BR" noProof="0" dirty="0"/>
              <a:t> e com mais </a:t>
            </a:r>
            <a:r>
              <a:rPr lang="pt-BR" b="1" noProof="0" dirty="0"/>
              <a:t>diversidade de soluções</a:t>
            </a:r>
            <a:r>
              <a:rPr lang="pt-B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E771F-4F99-C00F-CEC0-D502672E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8AA88-ACBF-D692-8004-1C4AB183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D56C6-CA60-7B62-DC8B-C303F13B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noProof="0" dirty="0"/>
              <a:t>2. Evolução pura (</a:t>
            </a:r>
            <a:r>
              <a:rPr lang="pt-BR" b="1" noProof="0" dirty="0" err="1"/>
              <a:t>Neuroevolution</a:t>
            </a:r>
            <a:r>
              <a:rPr lang="pt-BR" b="1" noProof="0" dirty="0"/>
              <a:t> / </a:t>
            </a:r>
            <a:r>
              <a:rPr lang="pt-BR" b="1" noProof="0" dirty="0" err="1"/>
              <a:t>Evolutionary</a:t>
            </a:r>
            <a:r>
              <a:rPr lang="pt-BR" b="1" noProof="0" dirty="0"/>
              <a:t> NAS)</a:t>
            </a:r>
          </a:p>
          <a:p>
            <a:r>
              <a:rPr lang="pt-BR" b="1" noProof="0" dirty="0"/>
              <a:t>Como funciona</a:t>
            </a:r>
            <a:r>
              <a:rPr lang="pt-BR" noProof="0" dirty="0"/>
              <a:t>: populações de redes evoluem por mutação e crossover.</a:t>
            </a:r>
          </a:p>
          <a:p>
            <a:r>
              <a:rPr lang="pt-BR" b="1" noProof="0" dirty="0"/>
              <a:t>Limitação</a:t>
            </a:r>
            <a:r>
              <a:rPr lang="pt-BR" noProof="0" dirty="0"/>
              <a:t>: busca é </a:t>
            </a:r>
            <a:r>
              <a:rPr lang="pt-BR" b="1" noProof="0" dirty="0"/>
              <a:t>“cega”</a:t>
            </a:r>
            <a:r>
              <a:rPr lang="pt-BR" noProof="0" dirty="0"/>
              <a:t> — as mutações não são guiadas por conhecimento prévio.</a:t>
            </a:r>
          </a:p>
          <a:p>
            <a:r>
              <a:rPr lang="pt-BR" b="1" noProof="0" dirty="0" err="1"/>
              <a:t>LLMatic</a:t>
            </a:r>
            <a:r>
              <a:rPr lang="pt-BR" b="1" noProof="0" dirty="0"/>
              <a:t> </a:t>
            </a:r>
            <a:r>
              <a:rPr lang="pt-BR" b="1" noProof="0" dirty="0" err="1"/>
              <a:t>vs</a:t>
            </a:r>
            <a:r>
              <a:rPr lang="pt-BR" b="1" noProof="0" dirty="0"/>
              <a:t> Evolução pura</a:t>
            </a:r>
            <a:r>
              <a:rPr lang="pt-BR" noProof="0" dirty="0"/>
              <a:t>:</a:t>
            </a:r>
          </a:p>
          <a:p>
            <a:pPr lvl="1"/>
            <a:r>
              <a:rPr lang="pt-BR" noProof="0" dirty="0"/>
              <a:t>O LLM gera arquiteturas mais </a:t>
            </a:r>
            <a:r>
              <a:rPr lang="pt-BR" b="1" noProof="0" dirty="0"/>
              <a:t>plausíveis e treináveis</a:t>
            </a:r>
            <a:r>
              <a:rPr lang="pt-BR" noProof="0" dirty="0"/>
              <a:t>, pois tem </a:t>
            </a:r>
            <a:r>
              <a:rPr lang="pt-BR" b="1" noProof="0" dirty="0"/>
              <a:t>conhecimento embutido</a:t>
            </a:r>
            <a:r>
              <a:rPr lang="pt-BR" noProof="0" dirty="0"/>
              <a:t> de boas práticas em código.</a:t>
            </a:r>
          </a:p>
          <a:p>
            <a:pPr lvl="1"/>
            <a:r>
              <a:rPr lang="pt-BR" noProof="0" dirty="0"/>
              <a:t>Menos arquiteturas inválidas → maior eficiência.</a:t>
            </a:r>
          </a:p>
        </p:txBody>
      </p:sp>
    </p:spTree>
    <p:extLst>
      <p:ext uri="{BB962C8B-B14F-4D97-AF65-F5344CB8AC3E}">
        <p14:creationId xmlns:p14="http://schemas.microsoft.com/office/powerpoint/2010/main" val="83620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LLMatic</a:t>
            </a:r>
            <a:r>
              <a:rPr lang="en-US" dirty="0"/>
              <a:t>: Neural Architecture Search via Large Language Models and Quality Diversity Optimization</a:t>
            </a:r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https://arxiv.org/pdf/2306.01102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Neural </a:t>
            </a:r>
            <a:r>
              <a:rPr lang="pt-BR" dirty="0" err="1"/>
              <a:t>Architecture</a:t>
            </a:r>
            <a:r>
              <a:rPr lang="pt-BR" dirty="0"/>
              <a:t> Search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Reinforcement</a:t>
            </a:r>
            <a:r>
              <a:rPr lang="pt-BR" dirty="0"/>
              <a:t> Learning</a:t>
            </a:r>
          </a:p>
          <a:p>
            <a:pPr marL="457200" lvl="1" indent="0">
              <a:buNone/>
            </a:pPr>
            <a:r>
              <a:rPr lang="pt-BR" dirty="0">
                <a:hlinkClick r:id="rId3"/>
              </a:rPr>
              <a:t>https://arxiv.org/pdf/1611.01578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en-US" dirty="0"/>
              <a:t>Evolution through Large Models</a:t>
            </a:r>
          </a:p>
          <a:p>
            <a:pPr marL="457200" lvl="1" indent="0">
              <a:buNone/>
            </a:pPr>
            <a:r>
              <a:rPr lang="pt-BR" dirty="0">
                <a:hlinkClick r:id="rId4"/>
              </a:rPr>
              <a:t>https://arxiv.org/pdf/2206.08896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5522-BDDB-2382-B1DF-90028DD4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D8229-5008-5B7D-42E6-BED96590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396F1-EF22-2CB9-E475-C8A90AF6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pt-BR" noProof="0" dirty="0"/>
              <a:t>Toda ANN (Artificial Neural Network) tem </a:t>
            </a:r>
            <a:r>
              <a:rPr lang="pt-BR" dirty="0"/>
              <a:t>um objetivo especifico, como por exemplo, no caso do artigo é a classificação de imagens utilizando CNN. </a:t>
            </a:r>
            <a:endParaRPr lang="pt-BR" noProof="0" dirty="0"/>
          </a:p>
          <a:p>
            <a:pPr marL="0" indent="0" algn="just">
              <a:buNone/>
            </a:pPr>
            <a:r>
              <a:rPr lang="pt-BR" dirty="0"/>
              <a:t>A definição do problema pode ser vista como 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estabelecimento de um objetivo</a:t>
            </a:r>
            <a:r>
              <a:rPr lang="pt-BR" dirty="0"/>
              <a:t> — por exemplo, alcançar a máxima acurácia em uma tarefa de classificação, respeitando restrições de parâmetros e número de ciclos de treinamento — e a formulação da busca pela arquitetura que otimize esse objetivo.</a:t>
            </a:r>
          </a:p>
          <a:p>
            <a:pPr marL="0" indent="0" algn="just">
              <a:buNone/>
            </a:pPr>
            <a:r>
              <a:rPr lang="pt-BR" dirty="0"/>
              <a:t>Cada avaliação consiste em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treinar a arquitetura candidata </a:t>
            </a:r>
            <a:r>
              <a:rPr lang="pt-BR" dirty="0"/>
              <a:t>utilizando métodos como Gradiente Descendente sobre um conjunto de dados de referência, de modo a aferir seu desempenho. Esse processo geralmente demanda a exploração e consequente descarte de milhares de arquiteturas distintas.</a:t>
            </a:r>
          </a:p>
        </p:txBody>
      </p:sp>
    </p:spTree>
    <p:extLst>
      <p:ext uri="{BB962C8B-B14F-4D97-AF65-F5344CB8AC3E}">
        <p14:creationId xmlns:p14="http://schemas.microsoft.com/office/powerpoint/2010/main" val="1032277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D693B-42A6-E373-6060-8E734194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E569908-35D5-867D-3DFF-7A26983CFDE7}"/>
              </a:ext>
            </a:extLst>
          </p:cNvPr>
          <p:cNvSpPr txBox="1">
            <a:spLocks/>
          </p:cNvSpPr>
          <p:nvPr/>
        </p:nvSpPr>
        <p:spPr>
          <a:xfrm>
            <a:off x="508000" y="2211163"/>
            <a:ext cx="11175999" cy="243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Quiz!</a:t>
            </a:r>
          </a:p>
          <a:p>
            <a:pPr algn="ctr"/>
            <a:endParaRPr lang="pt-BR" sz="6600" noProof="0" dirty="0"/>
          </a:p>
          <a:p>
            <a:pPr algn="ctr"/>
            <a:r>
              <a:rPr lang="pt-BR" sz="6600" b="1" i="1" dirty="0">
                <a:hlinkClick r:id="rId2"/>
              </a:rPr>
              <a:t>https://forms.gle/FRc6wmk1q6ioX7F48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73678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74D9F-FF1F-5AE9-932C-18C749FE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D8D94-F4A7-EE9A-E163-C10657B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DA02A-C119-9E86-C790-2CDC49A9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2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90FA2-CBAE-81C0-DF4E-8D3A0B3F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1AB5F-AC31-F624-2824-ABBFB5E0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75F06-B511-7279-7BE7-29B281D4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465E-DF6D-6035-BC86-93EED04E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FC98C-473A-C70B-528F-CF77C33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84D-2B0A-CC66-3971-3F181E2A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processo de procurar pelas melhores arquiteturas por meio de </a:t>
            </a:r>
            <a:r>
              <a:rPr lang="pt-BR" i="1" noProof="0" dirty="0" err="1"/>
              <a:t>Reinforcement</a:t>
            </a:r>
            <a:r>
              <a:rPr lang="pt-BR" i="1" noProof="0" dirty="0"/>
              <a:t> Learning </a:t>
            </a:r>
            <a:r>
              <a:rPr lang="pt-BR" noProof="0" dirty="0"/>
              <a:t>ou</a:t>
            </a:r>
            <a:r>
              <a:rPr lang="pt-BR" i="1" noProof="0" dirty="0"/>
              <a:t> </a:t>
            </a:r>
            <a:r>
              <a:rPr lang="pt-BR" i="1" noProof="0" dirty="0" err="1"/>
              <a:t>Evolutionary</a:t>
            </a:r>
            <a:r>
              <a:rPr lang="pt-BR" i="1" noProof="0" dirty="0"/>
              <a:t> </a:t>
            </a:r>
            <a:r>
              <a:rPr lang="pt-BR" i="1" noProof="0" dirty="0" err="1"/>
              <a:t>Computing</a:t>
            </a:r>
            <a:r>
              <a:rPr lang="pt-BR" i="1" noProof="0" dirty="0"/>
              <a:t>, </a:t>
            </a:r>
            <a:r>
              <a:rPr lang="pt-BR" noProof="0" dirty="0"/>
              <a:t>por mais que contribuam para uma solução, ainda são lentas e imprecisas.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Por que não explorar por conhecimentos já obtidos para melhores arquiteturas de ANN?</a:t>
            </a:r>
          </a:p>
        </p:txBody>
      </p:sp>
    </p:spTree>
    <p:extLst>
      <p:ext uri="{BB962C8B-B14F-4D97-AF65-F5344CB8AC3E}">
        <p14:creationId xmlns:p14="http://schemas.microsoft.com/office/powerpoint/2010/main" val="29178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D9AC-1398-3B64-8424-E1D733975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556A-D101-8CBD-A37B-404C2CF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E7ABF-309E-6760-AF71-6C9C24C0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artigo “</a:t>
            </a:r>
            <a:r>
              <a:rPr lang="pt-BR" i="1" noProof="0" dirty="0" err="1"/>
              <a:t>LLMatic</a:t>
            </a:r>
            <a:r>
              <a:rPr lang="pt-BR" i="1" noProof="0" dirty="0"/>
              <a:t>: Neural </a:t>
            </a:r>
            <a:r>
              <a:rPr lang="pt-BR" i="1" noProof="0" dirty="0" err="1"/>
              <a:t>Architecture</a:t>
            </a:r>
            <a:r>
              <a:rPr lang="pt-BR" i="1" noProof="0" dirty="0"/>
              <a:t> Search via Large </a:t>
            </a:r>
            <a:r>
              <a:rPr lang="pt-BR" i="1" noProof="0" dirty="0" err="1"/>
              <a:t>Language</a:t>
            </a:r>
            <a:r>
              <a:rPr lang="pt-BR" i="1" noProof="0" dirty="0"/>
              <a:t> Models </a:t>
            </a:r>
            <a:r>
              <a:rPr lang="pt-BR" i="1" noProof="0" dirty="0" err="1"/>
              <a:t>and</a:t>
            </a:r>
            <a:r>
              <a:rPr lang="pt-BR" i="1" noProof="0" dirty="0"/>
              <a:t> </a:t>
            </a:r>
            <a:r>
              <a:rPr lang="pt-BR" i="1" noProof="0" dirty="0" err="1"/>
              <a:t>Quality</a:t>
            </a:r>
            <a:r>
              <a:rPr lang="pt-BR" i="1" noProof="0" dirty="0"/>
              <a:t> </a:t>
            </a:r>
            <a:r>
              <a:rPr lang="pt-BR" i="1" noProof="0" dirty="0" err="1"/>
              <a:t>Diversity</a:t>
            </a:r>
            <a:r>
              <a:rPr lang="pt-BR" i="1" noProof="0" dirty="0"/>
              <a:t> </a:t>
            </a:r>
            <a:r>
              <a:rPr lang="pt-BR" i="1" noProof="0" dirty="0" err="1"/>
              <a:t>Optimization</a:t>
            </a:r>
            <a:r>
              <a:rPr lang="pt-BR" noProof="0" dirty="0"/>
              <a:t>” de Nasir et al. propõe combinar LLM com algoritmo evolucionário para gerar arquiteturas com performances no estado da arte na atividade de NAS.</a:t>
            </a:r>
          </a:p>
        </p:txBody>
      </p:sp>
    </p:spTree>
    <p:extLst>
      <p:ext uri="{BB962C8B-B14F-4D97-AF65-F5344CB8AC3E}">
        <p14:creationId xmlns:p14="http://schemas.microsoft.com/office/powerpoint/2010/main" val="27405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FCB0-63F1-0A2D-9631-2FD670A2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0A5-6BF2-77CF-35C2-CD3D538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FD461-D2DB-BF46-0782-0CEC1D44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Os </a:t>
            </a:r>
            <a:r>
              <a:rPr lang="pt-BR" b="1" noProof="0" dirty="0" err="1">
                <a:solidFill>
                  <a:schemeClr val="accent6">
                    <a:lumMod val="75000"/>
                  </a:schemeClr>
                </a:solidFill>
              </a:rPr>
              <a:t>LLMs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 são reconhecidos por sua capacidade de gerar código e pelo conhecimento do estado da arte por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ser treinado por diversas fontes</a:t>
            </a:r>
            <a:r>
              <a:rPr lang="pt-BR" noProof="0" dirty="0"/>
              <a:t>. O artigo propõe usar essa habilidade para introduzir variações significativas no código que define as redes neurais.</a:t>
            </a:r>
          </a:p>
          <a:p>
            <a:pPr marL="0" indent="0" algn="just">
              <a:buNone/>
            </a:pPr>
            <a:r>
              <a:rPr lang="pt-BR" noProof="0" dirty="0"/>
              <a:t>No entanto, um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LLM por si só não consegue encontrar uma arquitetura ideal</a:t>
            </a:r>
            <a:r>
              <a:rPr lang="pt-BR" noProof="0" dirty="0"/>
              <a:t>, pois não pode testar as arquiteturas e aprender com os resultados. Por isso, o artigo sugere combinar o conhecimento de domínio dos </a:t>
            </a:r>
            <a:r>
              <a:rPr lang="pt-BR" noProof="0" dirty="0" err="1"/>
              <a:t>LLMs</a:t>
            </a:r>
            <a:r>
              <a:rPr lang="pt-BR" noProof="0" dirty="0"/>
              <a:t> geradores de código com um mecanismo de busca robusto.</a:t>
            </a:r>
          </a:p>
        </p:txBody>
      </p:sp>
    </p:spTree>
    <p:extLst>
      <p:ext uri="{BB962C8B-B14F-4D97-AF65-F5344CB8AC3E}">
        <p14:creationId xmlns:p14="http://schemas.microsoft.com/office/powerpoint/2010/main" val="8609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AB6D4-5684-1E05-C626-782186E9E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60CB7-E055-4E2A-A14F-1D6DE895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31B6EF-EC4D-CFCF-B531-88675D364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3341" y="1825625"/>
            <a:ext cx="68853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1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15659</TotalTime>
  <Words>2475</Words>
  <Application>Microsoft Macintosh PowerPoint</Application>
  <PresentationFormat>Widescreen</PresentationFormat>
  <Paragraphs>211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TP558 - Tópicos avançados em Machine Learning: LLMatic: NAS via LLM e QD Optimization</vt:lpstr>
      <vt:lpstr>Introdução</vt:lpstr>
      <vt:lpstr>Introdução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Arquitetura e funcionamento</vt:lpstr>
      <vt:lpstr>Arquitetura e funcionamento</vt:lpstr>
      <vt:lpstr>Arquitetura e funcionamento</vt:lpstr>
      <vt:lpstr>Arquitetura e funcionamento</vt:lpstr>
      <vt:lpstr>Arquitetura e  funcionamento</vt:lpstr>
      <vt:lpstr>Treinamento e otimização</vt:lpstr>
      <vt:lpstr>Treinamento e otimização</vt:lpstr>
      <vt:lpstr>Treinamento e otimização</vt:lpstr>
      <vt:lpstr>Treinamento e otimização</vt:lpstr>
      <vt:lpstr>Vantagens</vt:lpstr>
      <vt:lpstr>Vantagens</vt:lpstr>
      <vt:lpstr>Desvantagens</vt:lpstr>
      <vt:lpstr>Exemplo(s) de aplicação</vt:lpstr>
      <vt:lpstr>Comparação com outros algoritmos</vt:lpstr>
      <vt:lpstr>Comparação com outros algoritmos</vt:lpstr>
      <vt:lpstr>PowerPoint Presentation</vt:lpstr>
      <vt:lpstr>Referências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Guerrato</cp:lastModifiedBy>
  <cp:revision>1738</cp:revision>
  <dcterms:created xsi:type="dcterms:W3CDTF">2020-01-20T13:50:05Z</dcterms:created>
  <dcterms:modified xsi:type="dcterms:W3CDTF">2025-09-11T13:03:52Z</dcterms:modified>
</cp:coreProperties>
</file>