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7" r:id="rId3"/>
    <p:sldId id="315" r:id="rId4"/>
    <p:sldId id="316" r:id="rId5"/>
    <p:sldId id="318" r:id="rId6"/>
    <p:sldId id="317" r:id="rId7"/>
    <p:sldId id="319" r:id="rId8"/>
    <p:sldId id="320" r:id="rId9"/>
    <p:sldId id="322" r:id="rId10"/>
    <p:sldId id="323" r:id="rId11"/>
    <p:sldId id="324" r:id="rId12"/>
    <p:sldId id="325" r:id="rId13"/>
    <p:sldId id="326" r:id="rId14"/>
    <p:sldId id="308" r:id="rId15"/>
    <p:sldId id="309" r:id="rId16"/>
    <p:sldId id="310" r:id="rId17"/>
    <p:sldId id="311" r:id="rId18"/>
    <p:sldId id="312" r:id="rId19"/>
    <p:sldId id="313" r:id="rId20"/>
    <p:sldId id="293" r:id="rId21"/>
    <p:sldId id="314" r:id="rId22"/>
    <p:sldId id="306" r:id="rId23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7" autoAdjust="0"/>
    <p:restoredTop sz="79531" autoAdjust="0"/>
  </p:normalViewPr>
  <p:slideViewPr>
    <p:cSldViewPr snapToGrid="0">
      <p:cViewPr>
        <p:scale>
          <a:sx n="105" d="100"/>
          <a:sy n="105" d="100"/>
        </p:scale>
        <p:origin x="1168" y="70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15/09/2025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i-uploads-pod15.dealerinspire.com/capecoralchryslerdodgejeepram/uploads/2024/02/Dodge-Barracuda.jpg" TargetMode="External"/><Relationship Id="rId2" Type="http://schemas.openxmlformats.org/officeDocument/2006/relationships/hyperlink" Target="https://www.fishi-pedia.com/wp-content/uploads/2019/06/baracuda.jp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noProof="0" dirty="0"/>
              <a:t>TP558 - Tópicos avançados em Machine Learning:</a:t>
            </a:r>
            <a:br>
              <a:rPr lang="pt-BR" noProof="0" dirty="0"/>
            </a:br>
            <a:r>
              <a:rPr lang="pt-BR" b="1" i="1" noProof="0" dirty="0" err="1"/>
              <a:t>LoRA</a:t>
            </a:r>
            <a:endParaRPr lang="pt-BR" b="1" i="1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0" dirty="0"/>
              <a:t>Adicione aqui seu nome</a:t>
            </a:r>
          </a:p>
          <a:p>
            <a:r>
              <a:rPr lang="pt-BR" noProof="0" dirty="0"/>
              <a:t>Adicione aqui seu </a:t>
            </a:r>
            <a:r>
              <a:rPr lang="pt-BR" noProof="0" dirty="0" err="1"/>
              <a:t>email</a:t>
            </a:r>
            <a:endParaRPr lang="pt-BR" noProof="0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6A2BF-980C-BB7A-5A87-75955284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A3F09FB-4D60-7679-217F-111972D44607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0A3FBB-2272-3914-C17E-C98D57F731D7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1990’s</a:t>
              </a:r>
              <a:endParaRPr lang="pt-BR" sz="1600" b="1" noProof="0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B6146B-3B99-A332-F82E-50BB56D2FA7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8B3BDCC-0CEE-AFA3-7D6D-26110147F6C7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D97936-DA3F-F3CA-D428-F5E88C432B5B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2013</a:t>
              </a:r>
              <a:r>
                <a:rPr lang="pt-BR" sz="2400" b="1" noProof="0" dirty="0">
                  <a:solidFill>
                    <a:schemeClr val="tx1"/>
                  </a:solidFill>
                </a:rPr>
                <a:t>’</a:t>
              </a:r>
              <a:r>
                <a:rPr lang="pt-BR" sz="2400" b="1" noProof="0" dirty="0" err="1">
                  <a:solidFill>
                    <a:schemeClr val="tx1"/>
                  </a:solidFill>
                </a:rPr>
                <a:t>s</a:t>
              </a:r>
              <a:endParaRPr lang="pt-BR" sz="1600" b="1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37FB60-C806-5257-A8E8-6B8682C415DE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06CA10C-ABD0-A1EF-87B3-036B3B83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DFEDF7-F04E-9F1E-EFA9-43CCF9517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5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i="1" noProof="0" dirty="0"/>
              <a:t>Neural NLP</a:t>
            </a:r>
            <a:endParaRPr lang="pt-BR" noProof="0" dirty="0"/>
          </a:p>
          <a:p>
            <a:r>
              <a:rPr lang="pt-BR" dirty="0"/>
              <a:t>Baseadas em similaridade semântica</a:t>
            </a:r>
          </a:p>
          <a:p>
            <a:r>
              <a:rPr lang="pt-BR" dirty="0"/>
              <a:t>Redes neurais introduziram representações de palavras distribuídas</a:t>
            </a:r>
          </a:p>
          <a:p>
            <a:r>
              <a:rPr lang="pt-BR" dirty="0"/>
              <a:t>Introduziram as </a:t>
            </a:r>
            <a:r>
              <a:rPr lang="pt-BR" b="1" i="1" dirty="0" err="1"/>
              <a:t>embeddings</a:t>
            </a:r>
            <a:endParaRPr lang="pt-BR" b="1" i="1" dirty="0"/>
          </a:p>
          <a:p>
            <a:r>
              <a:rPr lang="pt-BR" dirty="0"/>
              <a:t>Exemplo</a:t>
            </a:r>
            <a:r>
              <a:rPr lang="pt-BR" noProof="0" dirty="0"/>
              <a:t>: Word2Vec, </a:t>
            </a:r>
            <a:r>
              <a:rPr lang="en-US" dirty="0"/>
              <a:t>Seq2Seq, LSTMs</a:t>
            </a:r>
            <a:endParaRPr lang="pt-BR" noProof="0" dirty="0"/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9500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31623-63BF-D8E5-C810-AC6D03747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EB7C1-8A56-5763-4378-AB962179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61BFC3-D301-ECCD-58E2-0295004A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318504" cy="551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noProof="0" dirty="0"/>
              <a:t>Exemplo:</a:t>
            </a:r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8A3EF7-C18C-4A78-D618-E29304323CEA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F836344-13CD-B624-D18B-C08813143B52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1950’s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34FC914-ABF5-2AA9-9B39-28BF1222CD92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41F793-7997-A9AB-CB28-46482071C194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6C9593-487A-2E97-202C-9BD41F0C88D4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tx1"/>
                  </a:solidFill>
                </a:rPr>
                <a:t>2013’s</a:t>
              </a:r>
              <a:endParaRPr lang="pt-BR" sz="1600" b="1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E2268BC-679E-9FFC-F599-E93601C5688A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03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F621C7-70E1-5BCF-3D5F-81EE9D34AB58}"/>
              </a:ext>
            </a:extLst>
          </p:cNvPr>
          <p:cNvSpPr txBox="1"/>
          <p:nvPr/>
        </p:nvSpPr>
        <p:spPr>
          <a:xfrm>
            <a:off x="2576089" y="2972588"/>
            <a:ext cx="76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Rei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7820E5-EAFF-496A-2D69-714B3184692D}"/>
              </a:ext>
            </a:extLst>
          </p:cNvPr>
          <p:cNvSpPr txBox="1"/>
          <p:nvPr/>
        </p:nvSpPr>
        <p:spPr>
          <a:xfrm>
            <a:off x="3337708" y="2972587"/>
            <a:ext cx="1927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- Homem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4C8C3E-4237-E4BA-6056-B3FC1EE2318C}"/>
              </a:ext>
            </a:extLst>
          </p:cNvPr>
          <p:cNvSpPr txBox="1"/>
          <p:nvPr/>
        </p:nvSpPr>
        <p:spPr>
          <a:xfrm>
            <a:off x="5264839" y="2977562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+ Mulher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142F44-03FF-B4C5-B854-B83ED9311C18}"/>
                  </a:ext>
                </a:extLst>
              </p:cNvPr>
              <p:cNvSpPr txBox="1"/>
              <p:nvPr/>
            </p:nvSpPr>
            <p:spPr>
              <a:xfrm>
                <a:off x="7156704" y="2982537"/>
                <a:ext cx="19078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600" dirty="0"/>
                  <a:t>Rainha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142F44-03FF-B4C5-B854-B83ED9311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704" y="2982537"/>
                <a:ext cx="1907895" cy="646331"/>
              </a:xfrm>
              <a:prstGeom prst="rect">
                <a:avLst/>
              </a:prstGeom>
              <a:blipFill>
                <a:blip r:embed="rId2"/>
                <a:stretch>
                  <a:fillRect l="-662" t="-13462" r="-8609" b="-346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54A6ECE-237D-C24D-43A1-0DA75A4640CE}"/>
              </a:ext>
            </a:extLst>
          </p:cNvPr>
          <p:cNvSpPr txBox="1"/>
          <p:nvPr/>
        </p:nvSpPr>
        <p:spPr>
          <a:xfrm>
            <a:off x="7729728" y="4572000"/>
            <a:ext cx="353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[0.123,0.233, 0.452, 0.986]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777DEA-EF64-E03C-DB79-B945CF915EB8}"/>
              </a:ext>
            </a:extLst>
          </p:cNvPr>
          <p:cNvCxnSpPr/>
          <p:nvPr/>
        </p:nvCxnSpPr>
        <p:spPr>
          <a:xfrm>
            <a:off x="6498336" y="3628868"/>
            <a:ext cx="1987296" cy="8090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08897-5020-B8E1-B31D-74B3ADA23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CE742-1BE1-C6B7-1B0F-6DE43FF9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539152-3191-E122-06C5-87C4E474BB74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DE5DD9-28A5-39D2-4CD1-360830D519E9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tx1"/>
                  </a:solidFill>
                </a:rPr>
                <a:t>2013’s</a:t>
              </a:r>
              <a:endParaRPr lang="pt-BR" sz="1600" b="1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31DA1A6-22FC-2BF6-B23B-93915B72EBF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5F95337-32CE-5AB1-57EC-1D4EB8B94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6317"/>
            <a:ext cx="11026992" cy="539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Mas ainda havia limitações:</a:t>
            </a:r>
          </a:p>
        </p:txBody>
      </p:sp>
    </p:spTree>
    <p:extLst>
      <p:ext uri="{BB962C8B-B14F-4D97-AF65-F5344CB8AC3E}">
        <p14:creationId xmlns:p14="http://schemas.microsoft.com/office/powerpoint/2010/main" val="82555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B14AC-D185-F325-DF5F-C632B16FA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80153-E048-A98C-B3C2-278A9D89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D39F2C-CEC0-5FDE-F9D6-45D958B8981F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3AB45F1-EC8B-2E6C-E55F-EA5EF19E75E6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tx1"/>
                  </a:solidFill>
                </a:rPr>
                <a:t>2013’s</a:t>
              </a:r>
              <a:endParaRPr lang="pt-BR" sz="1600" b="1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72A43D-C3C7-7137-62C9-FAB1605A521C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82CFFA-AC77-D17C-E482-244E42C7B7D1}"/>
              </a:ext>
            </a:extLst>
          </p:cNvPr>
          <p:cNvSpPr txBox="1"/>
          <p:nvPr/>
        </p:nvSpPr>
        <p:spPr>
          <a:xfrm>
            <a:off x="4757669" y="1105912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Termo: Barracuda</a:t>
            </a:r>
          </a:p>
        </p:txBody>
      </p:sp>
      <p:pic>
        <p:nvPicPr>
          <p:cNvPr id="1026" name="Picture 2" descr="Great barracuda • Sphyraena barracuda • Fish sheet">
            <a:extLst>
              <a:ext uri="{FF2B5EF4-FFF2-40B4-BE49-F238E27FC236}">
                <a16:creationId xmlns:a16="http://schemas.microsoft.com/office/drawing/2014/main" id="{73DE6932-9F1A-F77D-3546-77D7B4A53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696" y="2187766"/>
            <a:ext cx="4276280" cy="285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re is Just Something About the Dodge 'Cuda | Cape Coral Chrysler Dodge  Jeep Ram">
            <a:extLst>
              <a:ext uri="{FF2B5EF4-FFF2-40B4-BE49-F238E27FC236}">
                <a16:creationId xmlns:a16="http://schemas.microsoft.com/office/drawing/2014/main" id="{74752738-BDCC-748E-AB40-FDF4B902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88" y="2187766"/>
            <a:ext cx="5444883" cy="241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5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2B09C-6D56-4C9F-A364-B904CCE2F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8707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5488AE-34B4-EF1D-F674-507FF2FC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4725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06980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5622-8E11-E5D7-8EAF-7AE2CCAA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2181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Exemplo(</a:t>
            </a:r>
            <a:r>
              <a:rPr lang="pt-BR" noProof="0" dirty="0" err="1"/>
              <a:t>s</a:t>
            </a:r>
            <a:r>
              <a:rPr lang="pt-BR" noProof="0" dirty="0"/>
              <a:t>)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32530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Comparação com outros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5BCE7-C19D-7DDA-016A-E3016C39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146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 noProof="0" dirty="0"/>
              <a:t>Neural </a:t>
            </a:r>
            <a:r>
              <a:rPr lang="pt-BR" i="1" noProof="0" dirty="0" err="1"/>
              <a:t>Processing</a:t>
            </a:r>
            <a:r>
              <a:rPr lang="pt-BR" i="1" noProof="0" dirty="0"/>
              <a:t> </a:t>
            </a:r>
            <a:r>
              <a:rPr lang="pt-BR" i="1" noProof="0" dirty="0" err="1"/>
              <a:t>Language</a:t>
            </a:r>
            <a:r>
              <a:rPr lang="pt-BR" i="1" noProof="0" dirty="0"/>
              <a:t> </a:t>
            </a:r>
            <a:r>
              <a:rPr lang="pt-BR" noProof="0" dirty="0"/>
              <a:t>(NLP) sempre foi um desafio para a computação e AI. </a:t>
            </a:r>
          </a:p>
          <a:p>
            <a:pPr marL="0" indent="0">
              <a:buNone/>
            </a:pPr>
            <a:endParaRPr lang="pt-BR" noProof="0" dirty="0"/>
          </a:p>
          <a:p>
            <a:pPr marL="0" indent="0">
              <a:buNone/>
            </a:pPr>
            <a:r>
              <a:rPr lang="pt-BR" noProof="0" dirty="0"/>
              <a:t>Mesmo assim, no decorrer dos anos muitos avanços foram conquistados, por isso antes de entender o </a:t>
            </a:r>
            <a:r>
              <a:rPr lang="pt-BR" noProof="0" dirty="0" err="1"/>
              <a:t>LoRA</a:t>
            </a:r>
            <a:r>
              <a:rPr lang="pt-BR" noProof="0" dirty="0"/>
              <a:t>, vamos falar revisitar alguns pontos da historia do NLP</a:t>
            </a:r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noProof="0" dirty="0"/>
              <a:t>Perguntas?</a:t>
            </a:r>
            <a:endParaRPr lang="pt-BR" sz="6600" b="1" i="1" noProof="0" dirty="0"/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https://www.fishi-pedia.com/wp-content/uploads/2019/06/baracuda.jpg</a:t>
            </a:r>
            <a:endParaRPr lang="pt-BR" dirty="0"/>
          </a:p>
          <a:p>
            <a:r>
              <a:rPr lang="pt-BR" dirty="0">
                <a:hlinkClick r:id="rId3"/>
              </a:rPr>
              <a:t>https://di-uploads-pod15.dealerinspire.com/capecoralchryslerdodgejeepram/uploads/2024/02/Dodge-Barracuda.jpg</a:t>
            </a:r>
            <a:endParaRPr lang="pt-BR" dirty="0"/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noProof="0" dirty="0"/>
              <a:t>Obrigado!</a:t>
            </a:r>
            <a:endParaRPr lang="pt-BR" sz="6600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9A2AF-6E8F-3CE2-83D8-7027CF075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451B8-87B4-AD68-DD6D-86B314CF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AB4F5-CC5A-F595-D25A-0A7F0FA9A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916424" cy="1550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noProof="0" dirty="0" err="1"/>
              <a:t>Symbolic</a:t>
            </a:r>
            <a:r>
              <a:rPr lang="pt-BR" b="1" i="1" noProof="0" dirty="0"/>
              <a:t> NLP</a:t>
            </a:r>
            <a:endParaRPr lang="pt-BR" noProof="0" dirty="0"/>
          </a:p>
          <a:p>
            <a:r>
              <a:rPr lang="pt-BR" noProof="0" dirty="0"/>
              <a:t>Sistema baseado em regras</a:t>
            </a:r>
          </a:p>
          <a:p>
            <a:r>
              <a:rPr lang="pt-BR" noProof="0" dirty="0"/>
              <a:t>Exemplo: Modelo ELIZA</a:t>
            </a:r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BB2512-276B-8F10-890F-ABE606193E71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347BCC9-DC80-6E69-6DC3-EC7D4C2C172C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1950’s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8C15B19-4705-9211-4BA6-4983F83A776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Espaço Reservado para Conteúdo 2">
                <a:extLst>
                  <a:ext uri="{FF2B5EF4-FFF2-40B4-BE49-F238E27FC236}">
                    <a16:creationId xmlns:a16="http://schemas.microsoft.com/office/drawing/2014/main" id="{90B2D5F9-8778-D632-CC13-D2497C150F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7378" y="1690687"/>
                <a:ext cx="4916424" cy="3503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b="1" noProof="0" dirty="0"/>
                  <a:t>Exemplo:</a:t>
                </a:r>
              </a:p>
              <a:p>
                <a:r>
                  <a:rPr lang="pt-BR" noProof="0" dirty="0"/>
                  <a:t>Lista de Regras de pronomes:</a:t>
                </a:r>
              </a:p>
              <a:p>
                <a:pPr lvl="1"/>
                <a:r>
                  <a:rPr lang="pt-BR" noProof="0" dirty="0"/>
                  <a:t>Eu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noProof="0" dirty="0"/>
                  <a:t>Você</a:t>
                </a:r>
              </a:p>
              <a:p>
                <a:r>
                  <a:rPr lang="pt-BR" noProof="0" dirty="0"/>
                  <a:t>Lista de Sentimentos:</a:t>
                </a:r>
              </a:p>
              <a:p>
                <a:pPr lvl="1"/>
                <a:r>
                  <a:rPr lang="pt-BR" noProof="0" dirty="0"/>
                  <a:t>Feliz</a:t>
                </a:r>
              </a:p>
              <a:p>
                <a:pPr lvl="1"/>
                <a:r>
                  <a:rPr lang="pt-BR" noProof="0" dirty="0"/>
                  <a:t>Triste</a:t>
                </a:r>
              </a:p>
              <a:p>
                <a:pPr lvl="1"/>
                <a:r>
                  <a:rPr lang="pt-BR" noProof="0" dirty="0"/>
                  <a:t>Alegre</a:t>
                </a:r>
              </a:p>
              <a:p>
                <a:pPr lvl="1"/>
                <a:r>
                  <a:rPr lang="pt-BR" noProof="0" dirty="0"/>
                  <a:t>Entediado</a:t>
                </a:r>
              </a:p>
              <a:p>
                <a:pPr lvl="1"/>
                <a:r>
                  <a:rPr lang="pt-BR" noProof="0" dirty="0"/>
                  <a:t>...</a:t>
                </a:r>
              </a:p>
              <a:p>
                <a:endParaRPr lang="pt-BR" noProof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noProof="0" dirty="0"/>
              </a:p>
            </p:txBody>
          </p:sp>
        </mc:Choice>
        <mc:Fallback>
          <p:sp>
            <p:nvSpPr>
              <p:cNvPr id="47" name="Espaço Reservado para Conteúdo 2">
                <a:extLst>
                  <a:ext uri="{FF2B5EF4-FFF2-40B4-BE49-F238E27FC236}">
                    <a16:creationId xmlns:a16="http://schemas.microsoft.com/office/drawing/2014/main" id="{90B2D5F9-8778-D632-CC13-D2497C150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78" y="1690687"/>
                <a:ext cx="4916424" cy="3503100"/>
              </a:xfrm>
              <a:prstGeom prst="rect">
                <a:avLst/>
              </a:prstGeom>
              <a:blipFill>
                <a:blip r:embed="rId2"/>
                <a:stretch>
                  <a:fillRect l="-2057" t="-32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83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45B8A-499F-DE63-6188-97C8F78A2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4B7C0-5504-4C80-6E71-5F442F6B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CBF9AC-2D9F-3227-E6C6-56AB092799CA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4C7CED6-EEE4-69AA-D8D8-0E60E6610ED2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1950’s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5579F6-42F8-0F8D-D913-5C25E9999AB4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9DF4AB04-F234-3B4C-C929-13D4D886C6C0}"/>
              </a:ext>
            </a:extLst>
          </p:cNvPr>
          <p:cNvSpPr txBox="1">
            <a:spLocks/>
          </p:cNvSpPr>
          <p:nvPr/>
        </p:nvSpPr>
        <p:spPr>
          <a:xfrm>
            <a:off x="838200" y="2960654"/>
            <a:ext cx="551688" cy="50513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Eu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5712A653-72FC-FFFB-3B8F-48513C3020D8}"/>
              </a:ext>
            </a:extLst>
          </p:cNvPr>
          <p:cNvSpPr txBox="1">
            <a:spLocks/>
          </p:cNvSpPr>
          <p:nvPr/>
        </p:nvSpPr>
        <p:spPr>
          <a:xfrm>
            <a:off x="1389888" y="2960653"/>
            <a:ext cx="998331" cy="505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estou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7E52278-4FC1-34CD-2AD9-14480737547E}"/>
              </a:ext>
            </a:extLst>
          </p:cNvPr>
          <p:cNvSpPr txBox="1">
            <a:spLocks/>
          </p:cNvSpPr>
          <p:nvPr/>
        </p:nvSpPr>
        <p:spPr>
          <a:xfrm>
            <a:off x="2388219" y="2960652"/>
            <a:ext cx="781701" cy="50513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feliz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6D7FEA48-1E73-3C5E-1328-F4BC0F3B39E2}"/>
              </a:ext>
            </a:extLst>
          </p:cNvPr>
          <p:cNvSpPr txBox="1">
            <a:spLocks/>
          </p:cNvSpPr>
          <p:nvPr/>
        </p:nvSpPr>
        <p:spPr>
          <a:xfrm>
            <a:off x="3169920" y="2984614"/>
            <a:ext cx="998331" cy="505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hoje.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139809D5-2043-5F7C-4F33-80A76DB86963}"/>
              </a:ext>
            </a:extLst>
          </p:cNvPr>
          <p:cNvSpPr txBox="1">
            <a:spLocks/>
          </p:cNvSpPr>
          <p:nvPr/>
        </p:nvSpPr>
        <p:spPr>
          <a:xfrm>
            <a:off x="7896216" y="3010430"/>
            <a:ext cx="867045" cy="50513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noProof="0" dirty="0"/>
              <a:t>você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F315EDAB-4E9E-5B9C-7415-FCDED945EBF7}"/>
              </a:ext>
            </a:extLst>
          </p:cNvPr>
          <p:cNvSpPr txBox="1">
            <a:spLocks/>
          </p:cNvSpPr>
          <p:nvPr/>
        </p:nvSpPr>
        <p:spPr>
          <a:xfrm>
            <a:off x="8763261" y="3010429"/>
            <a:ext cx="867045" cy="505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está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B0C7503E-CEFB-B164-C4F0-6C760F5375FE}"/>
              </a:ext>
            </a:extLst>
          </p:cNvPr>
          <p:cNvSpPr txBox="1">
            <a:spLocks/>
          </p:cNvSpPr>
          <p:nvPr/>
        </p:nvSpPr>
        <p:spPr>
          <a:xfrm>
            <a:off x="9488424" y="3010427"/>
            <a:ext cx="867045" cy="50513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noProof="0" dirty="0"/>
              <a:t>feliz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BBFC393D-2B5F-FC02-217A-8728AA0A4A04}"/>
              </a:ext>
            </a:extLst>
          </p:cNvPr>
          <p:cNvSpPr txBox="1">
            <a:spLocks/>
          </p:cNvSpPr>
          <p:nvPr/>
        </p:nvSpPr>
        <p:spPr>
          <a:xfrm>
            <a:off x="10355469" y="2984614"/>
            <a:ext cx="998331" cy="505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hoje?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F4E23568-BBA6-6D74-8E6E-79E15107C251}"/>
              </a:ext>
            </a:extLst>
          </p:cNvPr>
          <p:cNvSpPr txBox="1">
            <a:spLocks/>
          </p:cNvSpPr>
          <p:nvPr/>
        </p:nvSpPr>
        <p:spPr>
          <a:xfrm>
            <a:off x="6568700" y="3002252"/>
            <a:ext cx="1327516" cy="505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Por que</a:t>
            </a:r>
          </a:p>
        </p:txBody>
      </p:sp>
    </p:spTree>
    <p:extLst>
      <p:ext uri="{BB962C8B-B14F-4D97-AF65-F5344CB8AC3E}">
        <p14:creationId xmlns:p14="http://schemas.microsoft.com/office/powerpoint/2010/main" val="378105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28C7C-AEB4-2BAD-8868-9F8A50997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EC906-2193-CB30-E283-468B4E39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993DAC-F70A-A29E-F4CF-78ECB056901B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5496F76-16D2-9823-7D9A-70A7312DD158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1950’s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7D6AD7C-2B02-2ED3-567E-93F6D8626A6D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836DFE48-A971-4D14-63C6-BCD86794B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1026992" cy="1088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Mas ainda havia limitações:</a:t>
            </a:r>
          </a:p>
          <a:p>
            <a:pPr marL="0" indent="0">
              <a:buNone/>
            </a:pPr>
            <a:r>
              <a:rPr lang="pt-BR" noProof="0" dirty="0"/>
              <a:t>Não funcionam se não houver as regras explícitas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ED20D-9752-0B8F-35B8-F063E7295F8F}"/>
              </a:ext>
            </a:extLst>
          </p:cNvPr>
          <p:cNvSpPr txBox="1"/>
          <p:nvPr/>
        </p:nvSpPr>
        <p:spPr>
          <a:xfrm>
            <a:off x="838200" y="3188556"/>
            <a:ext cx="1102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noProof="0" dirty="0"/>
              <a:t>Usuário:</a:t>
            </a:r>
            <a:r>
              <a:rPr lang="pt-BR" sz="2800" noProof="0" dirty="0"/>
              <a:t> Nota baixa em TP558 me deixa triste.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B5394-0370-FC67-E25F-7BDC575DBDAB}"/>
              </a:ext>
            </a:extLst>
          </p:cNvPr>
          <p:cNvSpPr txBox="1"/>
          <p:nvPr/>
        </p:nvSpPr>
        <p:spPr>
          <a:xfrm>
            <a:off x="838200" y="3963565"/>
            <a:ext cx="1102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noProof="0" dirty="0"/>
              <a:t>ELIZA: </a:t>
            </a:r>
            <a:r>
              <a:rPr lang="pt-BR" sz="2800" noProof="0" dirty="0"/>
              <a:t>Por que você está triste?</a:t>
            </a:r>
          </a:p>
        </p:txBody>
      </p:sp>
    </p:spTree>
    <p:extLst>
      <p:ext uri="{BB962C8B-B14F-4D97-AF65-F5344CB8AC3E}">
        <p14:creationId xmlns:p14="http://schemas.microsoft.com/office/powerpoint/2010/main" val="156662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EAFF0-B1C2-CA93-1E1D-A8FF17D22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E0B57-CE20-C624-71E9-2E253324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D6A1D-1A7F-4C0D-A2E3-C1F6B0242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318504" cy="15500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i="1" noProof="0" dirty="0" err="1"/>
              <a:t>Statistical</a:t>
            </a:r>
            <a:r>
              <a:rPr lang="pt-BR" b="1" i="1" noProof="0" dirty="0"/>
              <a:t> NLP</a:t>
            </a:r>
            <a:endParaRPr lang="pt-BR" noProof="0" dirty="0"/>
          </a:p>
          <a:p>
            <a:r>
              <a:rPr lang="pt-BR" noProof="0" dirty="0"/>
              <a:t>Baseado em distribuições de probabilidade</a:t>
            </a:r>
          </a:p>
          <a:p>
            <a:r>
              <a:rPr lang="pt-BR" noProof="0" dirty="0"/>
              <a:t>Exemplo: Modelo N-</a:t>
            </a:r>
            <a:r>
              <a:rPr lang="pt-BR" noProof="0" dirty="0" err="1"/>
              <a:t>Grams</a:t>
            </a:r>
            <a:endParaRPr lang="pt-BR" noProof="0" dirty="0"/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CE8CA7-C6CE-5A5F-6FD1-EDE1836191F3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225716A-4B14-A6B0-7796-F23833D604C6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1950’s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84D381-E2F1-AB11-11A2-470611371CD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49D6BE5-00F0-DE0D-1710-7AD6058CA4E6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BEA48F6-37E9-5AC5-2BCB-DDE5717CC9BE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1990’s</a:t>
              </a:r>
              <a:endParaRPr lang="pt-BR" sz="1600" b="1" noProof="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717D291-8DC2-898F-A30A-5739C8A5875E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3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B7F58-C618-B64F-8E1E-AF19E2946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5338E-1C04-5AA6-3A83-1A7D63FA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06B851-B2B0-5510-0CA3-7DB91C837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318504" cy="551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noProof="0" dirty="0"/>
              <a:t>Exemplo:</a:t>
            </a:r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03CB86-0701-A7AB-F767-BF181A1674C1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5109B7-98B9-8CFE-3BBD-9D28BD4D8EA3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1950’s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3197A0E-F52D-F510-CAD5-1568FDA32344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8007CD1E-D7E9-F9C6-AD86-26B88E9CEB68}"/>
              </a:ext>
            </a:extLst>
          </p:cNvPr>
          <p:cNvSpPr txBox="1">
            <a:spLocks/>
          </p:cNvSpPr>
          <p:nvPr/>
        </p:nvSpPr>
        <p:spPr>
          <a:xfrm>
            <a:off x="7985760" y="1690687"/>
            <a:ext cx="3511296" cy="350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noProof="0" dirty="0"/>
              <a:t>Exemplo:</a:t>
            </a:r>
          </a:p>
          <a:p>
            <a:r>
              <a:rPr lang="pt-BR" noProof="0" dirty="0"/>
              <a:t>a cozinhar (0.8);</a:t>
            </a:r>
          </a:p>
          <a:p>
            <a:r>
              <a:rPr lang="pt-BR" noProof="0" dirty="0"/>
              <a:t>programação (0.7);</a:t>
            </a:r>
          </a:p>
          <a:p>
            <a:r>
              <a:rPr lang="pt-BR" noProof="0" dirty="0"/>
              <a:t>novas línguas (0.68);</a:t>
            </a:r>
          </a:p>
          <a:p>
            <a:r>
              <a:rPr lang="pt-BR" noProof="0" dirty="0"/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F85736-22BE-ABE8-96AC-C7D8531B2C55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A60871D-BA8D-C556-974D-C5C6A96044C9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1990’s</a:t>
              </a:r>
              <a:endParaRPr lang="pt-BR" sz="1600" b="1" noProof="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48517E-6B2C-4B04-166C-12B0A18040E3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908667-03AA-1808-F7D6-561E1A63C6AD}"/>
              </a:ext>
            </a:extLst>
          </p:cNvPr>
          <p:cNvGrpSpPr/>
          <p:nvPr/>
        </p:nvGrpSpPr>
        <p:grpSpPr>
          <a:xfrm>
            <a:off x="838198" y="2876541"/>
            <a:ext cx="6416042" cy="551814"/>
            <a:chOff x="838198" y="2876541"/>
            <a:chExt cx="6416042" cy="551814"/>
          </a:xfrm>
        </p:grpSpPr>
        <p:sp>
          <p:nvSpPr>
            <p:cNvPr id="10" name="Espaço Reservado para Conteúdo 2">
              <a:extLst>
                <a:ext uri="{FF2B5EF4-FFF2-40B4-BE49-F238E27FC236}">
                  <a16:creationId xmlns:a16="http://schemas.microsoft.com/office/drawing/2014/main" id="{8B7E2453-AE70-060E-07CA-41B7016BEF34}"/>
                </a:ext>
              </a:extLst>
            </p:cNvPr>
            <p:cNvSpPr txBox="1">
              <a:spLocks/>
            </p:cNvSpPr>
            <p:nvPr/>
          </p:nvSpPr>
          <p:spPr>
            <a:xfrm>
              <a:off x="838198" y="2876541"/>
              <a:ext cx="3258314" cy="5518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pt-BR" i="1" noProof="0" dirty="0"/>
                <a:t>Eu gosto de aprender</a:t>
              </a:r>
              <a:endParaRPr lang="pt-BR" noProof="0" dirty="0"/>
            </a:p>
            <a:p>
              <a:endParaRPr lang="pt-BR" noProof="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pt-BR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24FE40-2F1B-0387-D48E-E6C5D46BB09A}"/>
                </a:ext>
              </a:extLst>
            </p:cNvPr>
            <p:cNvCxnSpPr/>
            <p:nvPr/>
          </p:nvCxnSpPr>
          <p:spPr>
            <a:xfrm>
              <a:off x="4096512" y="3220320"/>
              <a:ext cx="31577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553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2CC91-0DFA-15E3-1E53-FFEF4F130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74176-4C1E-4DE8-0337-5A0B22A7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7B28A8-1BF1-822B-9600-7B7173699B82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E02040-C6D0-6790-951D-36932D2BE090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1990’s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EE45892-0DA0-BBE2-1FB0-89DC34DA3B6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ED9A197-5CAD-5058-AEF4-81D84EEA0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28438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Mas ainda havia limitações:</a:t>
            </a:r>
          </a:p>
          <a:p>
            <a:r>
              <a:rPr lang="pt-BR" noProof="0" dirty="0"/>
              <a:t>Não entendem contexto longo nem significado, somente </a:t>
            </a:r>
            <a:r>
              <a:rPr lang="pt-BR" dirty="0"/>
              <a:t>estatística;</a:t>
            </a:r>
          </a:p>
          <a:p>
            <a:r>
              <a:rPr lang="pt-BR" dirty="0"/>
              <a:t>O modelo desconhece o </a:t>
            </a:r>
            <a:r>
              <a:rPr lang="pt-BR" b="1" dirty="0"/>
              <a:t>sujeito</a:t>
            </a:r>
            <a:r>
              <a:rPr lang="pt-BR" dirty="0"/>
              <a:t>;</a:t>
            </a:r>
          </a:p>
          <a:p>
            <a:r>
              <a:rPr lang="pt-BR" dirty="0"/>
              <a:t>Se a algo não está no treino, a sua probabilidade é </a:t>
            </a:r>
            <a:r>
              <a:rPr lang="pt-BR" b="1" dirty="0"/>
              <a:t>zero</a:t>
            </a:r>
            <a:r>
              <a:rPr lang="pt-BR" dirty="0"/>
              <a:t>;</a:t>
            </a:r>
          </a:p>
          <a:p>
            <a:r>
              <a:rPr lang="pt-BR" b="1" dirty="0"/>
              <a:t>Semântica ausente;</a:t>
            </a:r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0215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28AD2-3141-08B4-4A03-CD0B05ED0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81827-2C90-A06B-8C8C-BC4D28EB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DBE684-D42B-40CE-89E0-797BDC4BCF4B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E748719-8AEE-6F3F-4112-AE1BD0AB9493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1990’s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C91662-F9F4-DEDD-A559-75B797F8363C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8982BD9-AB01-91EF-EE98-D1D90693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28438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noProof="0" dirty="0"/>
              <a:t>Exemplo: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noProof="0" dirty="0"/>
              <a:t>Esperado: </a:t>
            </a:r>
            <a:r>
              <a:rPr lang="pt-BR" noProof="0" dirty="0"/>
              <a:t>Encerramos o ciclo 2 de TP558.</a:t>
            </a:r>
          </a:p>
          <a:p>
            <a:pPr marL="0" indent="0">
              <a:buNone/>
            </a:pPr>
            <a:r>
              <a:rPr lang="pt-BR" b="1" noProof="0" dirty="0"/>
              <a:t>Saídas:</a:t>
            </a:r>
          </a:p>
          <a:p>
            <a:r>
              <a:rPr lang="pt-BR" dirty="0"/>
              <a:t>Encerramos o ciclo 2 de ciclo 2;</a:t>
            </a:r>
          </a:p>
          <a:p>
            <a:r>
              <a:rPr lang="pt-BR" noProof="0" dirty="0"/>
              <a:t>Encerramos a matéria de TP558;</a:t>
            </a:r>
            <a:endParaRPr lang="pt-BR" dirty="0"/>
          </a:p>
          <a:p>
            <a:r>
              <a:rPr lang="pt-BR" noProof="0" dirty="0"/>
              <a:t>Encerramos o ciclo 2 de bicicletas.</a:t>
            </a:r>
          </a:p>
        </p:txBody>
      </p:sp>
    </p:spTree>
    <p:extLst>
      <p:ext uri="{BB962C8B-B14F-4D97-AF65-F5344CB8AC3E}">
        <p14:creationId xmlns:p14="http://schemas.microsoft.com/office/powerpoint/2010/main" val="26288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9470</TotalTime>
  <Words>377</Words>
  <Application>Microsoft Macintosh PowerPoint</Application>
  <PresentationFormat>Widescreen</PresentationFormat>
  <Paragraphs>108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Tema do Office</vt:lpstr>
      <vt:lpstr>TP558 - Tópicos avançados em Machine Learning: LoRA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Fundamentação teórica</vt:lpstr>
      <vt:lpstr>Arquitetura e funcionamento</vt:lpstr>
      <vt:lpstr>Treinamento e otimização</vt:lpstr>
      <vt:lpstr>Vantagens e desvantagens</vt:lpstr>
      <vt:lpstr>Exemplo(s) de aplicação</vt:lpstr>
      <vt:lpstr>Comparação com outros algoritmos</vt:lpstr>
      <vt:lpstr>PowerPoint Presentation</vt:lpstr>
      <vt:lpstr>Referências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Pedro Afonso Guerrato</cp:lastModifiedBy>
  <cp:revision>1734</cp:revision>
  <dcterms:created xsi:type="dcterms:W3CDTF">2020-01-20T13:50:05Z</dcterms:created>
  <dcterms:modified xsi:type="dcterms:W3CDTF">2025-09-17T01:52:48Z</dcterms:modified>
</cp:coreProperties>
</file>