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307" r:id="rId3"/>
    <p:sldId id="315" r:id="rId4"/>
    <p:sldId id="316" r:id="rId5"/>
    <p:sldId id="317" r:id="rId6"/>
    <p:sldId id="318" r:id="rId7"/>
    <p:sldId id="319" r:id="rId8"/>
    <p:sldId id="308" r:id="rId9"/>
    <p:sldId id="309" r:id="rId10"/>
    <p:sldId id="310" r:id="rId11"/>
    <p:sldId id="311" r:id="rId12"/>
    <p:sldId id="312" r:id="rId13"/>
    <p:sldId id="313" r:id="rId14"/>
    <p:sldId id="293" r:id="rId15"/>
    <p:sldId id="314" r:id="rId16"/>
    <p:sldId id="306" r:id="rId17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2" autoAdjust="0"/>
    <p:restoredTop sz="79551" autoAdjust="0"/>
  </p:normalViewPr>
  <p:slideViewPr>
    <p:cSldViewPr snapToGrid="0">
      <p:cViewPr varScale="1">
        <p:scale>
          <a:sx n="109" d="100"/>
          <a:sy n="109" d="100"/>
        </p:scale>
        <p:origin x="2792" y="496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28/08/2025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524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6392AC-9A61-2F57-25D3-39D105752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A9323A-7C80-56CE-B3E7-3C0121E4B7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55C13-8EC5-A4FF-E2AB-4588D4D09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ideia</a:t>
            </a:r>
            <a:r>
              <a:rPr lang="en-US" dirty="0"/>
              <a:t> </a:t>
            </a:r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definir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meta —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obter</a:t>
            </a:r>
            <a:r>
              <a:rPr lang="en-US" dirty="0"/>
              <a:t> a </a:t>
            </a:r>
            <a:r>
              <a:rPr lang="en-US" dirty="0" err="1"/>
              <a:t>maior</a:t>
            </a:r>
            <a:r>
              <a:rPr lang="en-US" dirty="0"/>
              <a:t>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</a:t>
            </a:r>
            <a:r>
              <a:rPr lang="en-US" dirty="0" err="1"/>
              <a:t>problema</a:t>
            </a:r>
            <a:r>
              <a:rPr lang="en-US" dirty="0"/>
              <a:t> de </a:t>
            </a:r>
            <a:r>
              <a:rPr lang="en-US" dirty="0" err="1"/>
              <a:t>classificação</a:t>
            </a:r>
            <a:r>
              <a:rPr lang="en-US" dirty="0"/>
              <a:t>,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ultrapassar</a:t>
            </a:r>
            <a:r>
              <a:rPr lang="en-US" dirty="0"/>
              <a:t> </a:t>
            </a:r>
            <a:r>
              <a:rPr lang="en-US" dirty="0" err="1"/>
              <a:t>certos</a:t>
            </a:r>
            <a:r>
              <a:rPr lang="en-US" dirty="0"/>
              <a:t> </a:t>
            </a:r>
            <a:r>
              <a:rPr lang="en-US" dirty="0" err="1"/>
              <a:t>limites</a:t>
            </a:r>
            <a:r>
              <a:rPr lang="en-US" dirty="0"/>
              <a:t> de </a:t>
            </a:r>
            <a:r>
              <a:rPr lang="en-US" dirty="0" err="1"/>
              <a:t>parâmetros</a:t>
            </a:r>
            <a:r>
              <a:rPr lang="en-US" dirty="0"/>
              <a:t> e </a:t>
            </a:r>
            <a:r>
              <a:rPr lang="en-US" dirty="0" err="1"/>
              <a:t>rodadas</a:t>
            </a:r>
            <a:r>
              <a:rPr lang="en-US" dirty="0"/>
              <a:t> de </a:t>
            </a:r>
            <a:r>
              <a:rPr lang="en-US" dirty="0" err="1"/>
              <a:t>treino</a:t>
            </a:r>
            <a:r>
              <a:rPr lang="en-US" dirty="0"/>
              <a:t> — e </a:t>
            </a:r>
            <a:r>
              <a:rPr lang="en-US" dirty="0" err="1"/>
              <a:t>transformar</a:t>
            </a:r>
            <a:r>
              <a:rPr lang="en-US" dirty="0"/>
              <a:t> </a:t>
            </a:r>
            <a:r>
              <a:rPr lang="en-US" dirty="0" err="1"/>
              <a:t>isso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busca</a:t>
            </a:r>
            <a:r>
              <a:rPr lang="en-US" dirty="0"/>
              <a:t> pela rede neural que </a:t>
            </a:r>
            <a:r>
              <a:rPr lang="en-US" dirty="0" err="1"/>
              <a:t>atinja</a:t>
            </a:r>
            <a:r>
              <a:rPr lang="en-US" dirty="0"/>
              <a:t> </a:t>
            </a:r>
            <a:r>
              <a:rPr lang="en-US" dirty="0" err="1"/>
              <a:t>esse</a:t>
            </a:r>
            <a:r>
              <a:rPr lang="en-US" dirty="0"/>
              <a:t> </a:t>
            </a:r>
            <a:r>
              <a:rPr lang="en-US" dirty="0" err="1"/>
              <a:t>resultado</a:t>
            </a:r>
            <a:r>
              <a:rPr lang="en-US" dirty="0"/>
              <a:t> da </a:t>
            </a:r>
            <a:r>
              <a:rPr lang="en-US" dirty="0" err="1"/>
              <a:t>melhor</a:t>
            </a:r>
            <a:r>
              <a:rPr lang="en-US" dirty="0"/>
              <a:t> forma.</a:t>
            </a:r>
          </a:p>
          <a:p>
            <a:endParaRPr lang="en-US" dirty="0"/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</a:t>
            </a:r>
            <a:r>
              <a:rPr lang="en-US" dirty="0" err="1"/>
              <a:t>cada</a:t>
            </a:r>
            <a:r>
              <a:rPr lang="en-US" dirty="0"/>
              <a:t> teste </a:t>
            </a:r>
            <a:r>
              <a:rPr lang="en-US" dirty="0" err="1"/>
              <a:t>treina</a:t>
            </a:r>
            <a:r>
              <a:rPr lang="en-US" dirty="0"/>
              <a:t> a </a:t>
            </a:r>
            <a:r>
              <a:rPr lang="en-US" dirty="0" err="1"/>
              <a:t>arquitetura</a:t>
            </a:r>
            <a:r>
              <a:rPr lang="en-US" dirty="0"/>
              <a:t> </a:t>
            </a:r>
            <a:r>
              <a:rPr lang="en-US" dirty="0" err="1"/>
              <a:t>escolhida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en-US" dirty="0" err="1"/>
              <a:t>técnicas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descendenteem</a:t>
            </a:r>
            <a:r>
              <a:rPr lang="en-US" dirty="0"/>
              <a:t> um conjunto de dados de </a:t>
            </a:r>
            <a:r>
              <a:rPr lang="en-US" dirty="0" err="1"/>
              <a:t>referência</a:t>
            </a:r>
            <a:r>
              <a:rPr lang="en-US" dirty="0"/>
              <a:t> para </a:t>
            </a:r>
            <a:r>
              <a:rPr lang="en-US" dirty="0" err="1"/>
              <a:t>medir</a:t>
            </a:r>
            <a:r>
              <a:rPr lang="en-US" dirty="0"/>
              <a:t> </a:t>
            </a:r>
            <a:r>
              <a:rPr lang="en-US" dirty="0" err="1"/>
              <a:t>seu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. Como </a:t>
            </a:r>
            <a:r>
              <a:rPr lang="en-US" dirty="0" err="1"/>
              <a:t>consequência</a:t>
            </a:r>
            <a:r>
              <a:rPr lang="en-US" dirty="0"/>
              <a:t>, </a:t>
            </a:r>
            <a:r>
              <a:rPr lang="en-US" dirty="0" err="1"/>
              <a:t>milhares</a:t>
            </a:r>
            <a:r>
              <a:rPr lang="en-US" dirty="0"/>
              <a:t> de </a:t>
            </a:r>
            <a:r>
              <a:rPr lang="en-US" dirty="0" err="1"/>
              <a:t>arquiteturas</a:t>
            </a:r>
            <a:r>
              <a:rPr lang="en-US" dirty="0"/>
              <a:t> </a:t>
            </a:r>
            <a:r>
              <a:rPr lang="en-US" dirty="0" err="1"/>
              <a:t>acabam</a:t>
            </a:r>
            <a:r>
              <a:rPr lang="en-US" dirty="0"/>
              <a:t> </a:t>
            </a:r>
            <a:r>
              <a:rPr lang="en-US" dirty="0" err="1"/>
              <a:t>sendo</a:t>
            </a:r>
            <a:r>
              <a:rPr lang="en-US" dirty="0"/>
              <a:t> </a:t>
            </a:r>
            <a:r>
              <a:rPr lang="en-US" dirty="0" err="1"/>
              <a:t>testadas</a:t>
            </a:r>
            <a:r>
              <a:rPr lang="en-US" dirty="0"/>
              <a:t> e </a:t>
            </a:r>
            <a:r>
              <a:rPr lang="en-US" dirty="0" err="1"/>
              <a:t>descartadas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se </a:t>
            </a:r>
            <a:r>
              <a:rPr lang="en-US" dirty="0" err="1"/>
              <a:t>encontrar</a:t>
            </a:r>
            <a:r>
              <a:rPr lang="en-US" dirty="0"/>
              <a:t> as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promissoras</a:t>
            </a:r>
            <a:r>
              <a:rPr lang="en-US" dirty="0"/>
              <a:t>.</a:t>
            </a:r>
          </a:p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252B8D-ECEA-5299-14FB-814F26204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98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45C6-5A96-BF76-C8C3-03F4EF7F9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A63567-A1CF-D1E9-7471-C9AB869F59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364C6-A18D-59CB-C6A9-FACEAE53B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164571-0235-95C3-8814-C3623D91D7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00592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229A0-8389-49B8-5377-9FB167C01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CBF6BC-0350-6BA3-C035-4F5489B31F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E14561-4B72-7462-EDD6-29ADDC7027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1A62DB-EE3D-27FB-4B23-F9DEF3FA76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2631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4D75B-10C6-C3D1-36A9-F9CA1BA3B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14F606-E610-526A-4452-A3964F3FB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7B0A51-C3ED-85CD-B904-39BDA8DD1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91612E-5A2C-C008-965D-4F13FE98DC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03947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30D06-6C22-7180-5EDF-3AE7CA3D6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A13410-9C2B-1F31-CEB3-1625B1F38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36CC17-11AA-F64F-5F94-21549228E3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B1C862-21B1-7DB8-1DCE-6692E60BD5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629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28/08/2025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/>
              <a:t>Adicione aqui seu tema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</a:t>
            </a:r>
          </a:p>
          <a:p>
            <a:r>
              <a:rPr lang="pt-BR" noProof="0" dirty="0" err="1"/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pt-BR" noProof="0" dirty="0"/>
              <a:t>Um dos grandes desafios no </a:t>
            </a:r>
            <a:r>
              <a:rPr lang="pt-BR" noProof="0" dirty="0" err="1"/>
              <a:t>deep</a:t>
            </a:r>
            <a:r>
              <a:rPr lang="pt-BR" noProof="0" dirty="0"/>
              <a:t> learning é criar arquiteturas de redes neurais eficazes.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A Busca por Arquiteturas Neurais (Neural </a:t>
            </a:r>
            <a:r>
              <a:rPr lang="pt-BR" noProof="0" dirty="0" err="1"/>
              <a:t>Architecture</a:t>
            </a:r>
            <a:r>
              <a:rPr lang="pt-BR" noProof="0" dirty="0"/>
              <a:t> Search - NAS) é o termo genérico usado para esse atividade de automatizar o processo de busca da melhor </a:t>
            </a:r>
            <a:r>
              <a:rPr lang="pt-BR" dirty="0"/>
              <a:t>arquitetura de uma rede neural.</a:t>
            </a:r>
            <a:r>
              <a:rPr lang="pt-BR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A5522-BDDB-2382-B1DF-90028DD4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D8229-5008-5B7D-42E6-BED965902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8B396F1-EF22-2CB9-E475-C8A90AF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823"/>
            <a:ext cx="10515600" cy="4667140"/>
          </a:xfrm>
        </p:spPr>
        <p:txBody>
          <a:bodyPr anchor="ctr">
            <a:normAutofit fontScale="92500"/>
          </a:bodyPr>
          <a:lstStyle/>
          <a:p>
            <a:pPr marL="0" indent="0" algn="just">
              <a:buNone/>
            </a:pPr>
            <a:r>
              <a:rPr lang="pt-BR" noProof="0" dirty="0"/>
              <a:t>Toda ANN (Artificial Neural Network) tem </a:t>
            </a:r>
            <a:r>
              <a:rPr lang="pt-BR" dirty="0"/>
              <a:t>um objetivo especifico, como por exemplo, no caso do artigo é a classificação de imagens utilizando CNN. </a:t>
            </a:r>
            <a:endParaRPr lang="pt-BR" noProof="0" dirty="0"/>
          </a:p>
          <a:p>
            <a:pPr marL="0" indent="0" algn="just">
              <a:buNone/>
            </a:pPr>
            <a:r>
              <a:rPr lang="pt-BR" dirty="0"/>
              <a:t>A definição do problema pode ser vista como o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estabelecimento de um objetivo</a:t>
            </a:r>
            <a:r>
              <a:rPr lang="pt-BR" dirty="0"/>
              <a:t> — por exemplo, alcançar a máxima acurácia em uma tarefa de classificação, respeitando restrições de parâmetros e número de ciclos de treinamento — e a formulação da busca pela arquitetura que otimize esse objetivo.</a:t>
            </a:r>
          </a:p>
          <a:p>
            <a:pPr marL="0" indent="0" algn="just">
              <a:buNone/>
            </a:pPr>
            <a:r>
              <a:rPr lang="pt-BR" dirty="0"/>
              <a:t>Cada avaliação consiste em 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treinar a arquitetura candidata </a:t>
            </a:r>
            <a:r>
              <a:rPr lang="pt-BR" dirty="0"/>
              <a:t>utilizando métodos como Gradiente Descendente sobre um conjunto de dados de referência, de modo a aferir seu desempenho. Esse processo geralmente demanda a exploração e consequente descarte de milhares de arquiteturas distintas.</a:t>
            </a:r>
          </a:p>
        </p:txBody>
      </p:sp>
    </p:spTree>
    <p:extLst>
      <p:ext uri="{BB962C8B-B14F-4D97-AF65-F5344CB8AC3E}">
        <p14:creationId xmlns:p14="http://schemas.microsoft.com/office/powerpoint/2010/main" val="1032277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74D9F-FF1F-5AE9-932C-18C749FE9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8D8D94-F4A7-EE9A-E163-C10657BF3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7EDA02A-C119-9E86-C790-2CDC49A983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52275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90FA2-CBAE-81C0-DF4E-8D3A0B3F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1AB5F-AC31-F624-2824-ABBFB5E0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875F06-B511-7279-7BE7-29B281D4CB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dirty="0"/>
              <a:t>As duas abordagens mais comuns para criação de NAS são:</a:t>
            </a:r>
            <a:endParaRPr lang="pt-BR" noProof="0" dirty="0"/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Reinforcement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Learning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pt-BR" dirty="0"/>
              <a:t>Que geralmente é dado pelo treinamento de uma outra rede ”controladora” que sempre que consegue oferecer uma arquitetura melhor, é premiada; e quando o inverso, é penalizada.</a:t>
            </a:r>
          </a:p>
          <a:p>
            <a:pPr marL="0" indent="0" algn="just">
              <a:buNone/>
            </a:pP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Algoritmos de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Evolutionary</a:t>
            </a:r>
            <a:r>
              <a:rPr lang="pt-BR" b="1" i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b="1" i="1" dirty="0" err="1">
                <a:solidFill>
                  <a:schemeClr val="accent6">
                    <a:lumMod val="75000"/>
                  </a:schemeClr>
                </a:solidFill>
              </a:rPr>
              <a:t>Computation</a:t>
            </a:r>
            <a:r>
              <a:rPr lang="pt-BR" b="1" dirty="0">
                <a:solidFill>
                  <a:schemeClr val="accent6">
                    <a:lumMod val="75000"/>
                  </a:schemeClr>
                </a:solidFill>
              </a:rPr>
              <a:t>:</a:t>
            </a:r>
            <a:r>
              <a:rPr lang="en-US" dirty="0"/>
              <a:t> </a:t>
            </a:r>
            <a:r>
              <a:rPr lang="pt-BR" noProof="0" dirty="0"/>
              <a:t>Onde ocorre diretamente no espaço das arquiteturas neurais, mantendo-se uma população avaliada por métricas de desempenho. Essa abordagem se aproxima da </a:t>
            </a:r>
            <a:r>
              <a:rPr lang="pt-BR" noProof="0" dirty="0" err="1"/>
              <a:t>neuroevolução</a:t>
            </a:r>
            <a:r>
              <a:rPr lang="pt-BR" noProof="0" dirty="0"/>
              <a:t>, existente desde os anos 1980, mas adaptada para NAS.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389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A465E-DF6D-6035-BC86-93EED04E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FC98C-473A-C70B-528F-CF77C33E4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EF984D-2B0A-CC66-3971-3F181E2A0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processo de procurar pelas melhores arquiteturas por meio de </a:t>
            </a:r>
            <a:r>
              <a:rPr lang="pt-BR" i="1" noProof="0" dirty="0" err="1"/>
              <a:t>Reinforcement</a:t>
            </a:r>
            <a:r>
              <a:rPr lang="pt-BR" i="1" noProof="0" dirty="0"/>
              <a:t> Learning </a:t>
            </a:r>
            <a:r>
              <a:rPr lang="pt-BR" noProof="0" dirty="0"/>
              <a:t>ou</a:t>
            </a:r>
            <a:r>
              <a:rPr lang="pt-BR" i="1" noProof="0" dirty="0"/>
              <a:t> </a:t>
            </a:r>
            <a:r>
              <a:rPr lang="pt-BR" i="1" noProof="0" dirty="0" err="1"/>
              <a:t>Evolutionary</a:t>
            </a:r>
            <a:r>
              <a:rPr lang="pt-BR" i="1" noProof="0" dirty="0"/>
              <a:t> </a:t>
            </a:r>
            <a:r>
              <a:rPr lang="pt-BR" i="1" noProof="0" dirty="0" err="1"/>
              <a:t>Computing</a:t>
            </a:r>
            <a:r>
              <a:rPr lang="pt-BR" i="1" noProof="0" dirty="0"/>
              <a:t>, </a:t>
            </a:r>
            <a:r>
              <a:rPr lang="pt-BR" noProof="0" dirty="0"/>
              <a:t>por mais que contribuam para uma solução, ainda são lentas e imprecisas.</a:t>
            </a:r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endParaRPr lang="pt-BR" noProof="0" dirty="0"/>
          </a:p>
          <a:p>
            <a:pPr marL="0" indent="0" algn="just">
              <a:buNone/>
            </a:pPr>
            <a:r>
              <a:rPr lang="pt-BR" b="1" noProof="0" dirty="0">
                <a:solidFill>
                  <a:schemeClr val="accent6">
                    <a:lumMod val="75000"/>
                  </a:schemeClr>
                </a:solidFill>
              </a:rPr>
              <a:t>Por que não explorar por conhecimentos já obtidos para melhores arquiteturas de ANN?</a:t>
            </a:r>
          </a:p>
        </p:txBody>
      </p:sp>
    </p:spTree>
    <p:extLst>
      <p:ext uri="{BB962C8B-B14F-4D97-AF65-F5344CB8AC3E}">
        <p14:creationId xmlns:p14="http://schemas.microsoft.com/office/powerpoint/2010/main" val="2917880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0D9AC-1398-3B64-8424-E1D733975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6F556A-D101-8CBD-A37B-404C2CF4F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D6E7ABF-309E-6760-AF71-6C9C24C03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pt-BR" noProof="0" dirty="0"/>
              <a:t>O artigo “</a:t>
            </a:r>
            <a:r>
              <a:rPr lang="pt-BR" i="1" noProof="0" dirty="0" err="1"/>
              <a:t>LLMatic</a:t>
            </a:r>
            <a:r>
              <a:rPr lang="pt-BR" i="1" noProof="0" dirty="0"/>
              <a:t>: Neural </a:t>
            </a:r>
            <a:r>
              <a:rPr lang="pt-BR" i="1" noProof="0" dirty="0" err="1"/>
              <a:t>Architecture</a:t>
            </a:r>
            <a:r>
              <a:rPr lang="pt-BR" i="1" noProof="0" dirty="0"/>
              <a:t> Search via Large </a:t>
            </a:r>
            <a:r>
              <a:rPr lang="pt-BR" i="1" noProof="0" dirty="0" err="1"/>
              <a:t>Language</a:t>
            </a:r>
            <a:r>
              <a:rPr lang="pt-BR" i="1" noProof="0" dirty="0"/>
              <a:t> Models </a:t>
            </a:r>
            <a:r>
              <a:rPr lang="pt-BR" i="1" noProof="0" dirty="0" err="1"/>
              <a:t>and</a:t>
            </a:r>
            <a:r>
              <a:rPr lang="pt-BR" i="1" noProof="0" dirty="0"/>
              <a:t> </a:t>
            </a:r>
            <a:r>
              <a:rPr lang="pt-BR" i="1" noProof="0" dirty="0" err="1"/>
              <a:t>Quality</a:t>
            </a:r>
            <a:r>
              <a:rPr lang="pt-BR" i="1" noProof="0" dirty="0"/>
              <a:t> </a:t>
            </a:r>
            <a:r>
              <a:rPr lang="pt-BR" i="1" noProof="0" dirty="0" err="1"/>
              <a:t>Diversity</a:t>
            </a:r>
            <a:r>
              <a:rPr lang="pt-BR" i="1" noProof="0" dirty="0"/>
              <a:t> </a:t>
            </a:r>
            <a:r>
              <a:rPr lang="pt-BR" i="1" noProof="0" dirty="0" err="1"/>
              <a:t>Optimization</a:t>
            </a:r>
            <a:r>
              <a:rPr lang="pt-BR" noProof="0" dirty="0"/>
              <a:t>” de Nasir et al. propõe combinar LLM com algoritmo evolucionário para gerar arquiteturas com performances no estado da arte.</a:t>
            </a:r>
          </a:p>
        </p:txBody>
      </p:sp>
    </p:spTree>
    <p:extLst>
      <p:ext uri="{BB962C8B-B14F-4D97-AF65-F5344CB8AC3E}">
        <p14:creationId xmlns:p14="http://schemas.microsoft.com/office/powerpoint/2010/main" val="2740590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E2B09C-6D56-4C9F-A364-B904CCE2F1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5488AE-34B4-EF1D-F674-507FF2FCD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8656</TotalTime>
  <Words>581</Words>
  <Application>Microsoft Macintosh PowerPoint</Application>
  <PresentationFormat>Widescreen</PresentationFormat>
  <Paragraphs>45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TP558 - Tópicos avançados em Machine Learning: Adicione aqui seu tema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Arquitetura e funcionamento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Guerrato</cp:lastModifiedBy>
  <cp:revision>1727</cp:revision>
  <dcterms:created xsi:type="dcterms:W3CDTF">2020-01-20T13:50:05Z</dcterms:created>
  <dcterms:modified xsi:type="dcterms:W3CDTF">2025-08-29T12:42:21Z</dcterms:modified>
</cp:coreProperties>
</file>