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56" r:id="rId2"/>
    <p:sldId id="307" r:id="rId3"/>
    <p:sldId id="315" r:id="rId4"/>
    <p:sldId id="316" r:id="rId5"/>
    <p:sldId id="318" r:id="rId6"/>
    <p:sldId id="317" r:id="rId7"/>
    <p:sldId id="319" r:id="rId8"/>
    <p:sldId id="320" r:id="rId9"/>
    <p:sldId id="322" r:id="rId10"/>
    <p:sldId id="323" r:id="rId11"/>
    <p:sldId id="324" r:id="rId12"/>
    <p:sldId id="325" r:id="rId13"/>
    <p:sldId id="326" r:id="rId14"/>
    <p:sldId id="327" r:id="rId15"/>
    <p:sldId id="328" r:id="rId16"/>
    <p:sldId id="331" r:id="rId17"/>
    <p:sldId id="332" r:id="rId18"/>
    <p:sldId id="333" r:id="rId19"/>
    <p:sldId id="334" r:id="rId20"/>
    <p:sldId id="335" r:id="rId21"/>
    <p:sldId id="336" r:id="rId22"/>
    <p:sldId id="337" r:id="rId23"/>
    <p:sldId id="338" r:id="rId24"/>
    <p:sldId id="339" r:id="rId25"/>
    <p:sldId id="340" r:id="rId26"/>
    <p:sldId id="342" r:id="rId27"/>
    <p:sldId id="343" r:id="rId28"/>
    <p:sldId id="341" r:id="rId29"/>
    <p:sldId id="308" r:id="rId30"/>
    <p:sldId id="344" r:id="rId31"/>
    <p:sldId id="309" r:id="rId32"/>
    <p:sldId id="345" r:id="rId33"/>
    <p:sldId id="346" r:id="rId34"/>
    <p:sldId id="310" r:id="rId35"/>
    <p:sldId id="347" r:id="rId36"/>
    <p:sldId id="348" r:id="rId37"/>
    <p:sldId id="349" r:id="rId38"/>
    <p:sldId id="350" r:id="rId39"/>
    <p:sldId id="351" r:id="rId40"/>
    <p:sldId id="355" r:id="rId41"/>
    <p:sldId id="352" r:id="rId42"/>
    <p:sldId id="353" r:id="rId43"/>
    <p:sldId id="354" r:id="rId44"/>
    <p:sldId id="311" r:id="rId45"/>
    <p:sldId id="312" r:id="rId46"/>
    <p:sldId id="313" r:id="rId47"/>
    <p:sldId id="293" r:id="rId48"/>
    <p:sldId id="314" r:id="rId49"/>
    <p:sldId id="306" r:id="rId50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092"/>
    <a:srgbClr val="005493"/>
    <a:srgbClr val="DF1F56"/>
    <a:srgbClr val="FF2F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10" autoAdjust="0"/>
    <p:restoredTop sz="79551" autoAdjust="0"/>
  </p:normalViewPr>
  <p:slideViewPr>
    <p:cSldViewPr snapToGrid="0">
      <p:cViewPr varScale="1">
        <p:scale>
          <a:sx n="105" d="100"/>
          <a:sy n="105" d="100"/>
        </p:scale>
        <p:origin x="1400" y="488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18/09/2025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18/09/2025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76604F-1CB3-A0C2-791B-842E4F4E93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DD336C-812F-B6F0-FD88-7B9718691E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97963F-5DA3-8668-DBC9-56127E7581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799F0-432F-0697-A126-CA0706AC28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99985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1EF816-FAD1-7754-88EB-3F61FA9BD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6EF682-69D2-4146-2F40-F457BB3DCA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7B870B-9B79-97C2-3697-FD92D80AF5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DBB226-9A59-3C54-ADAE-014B68C5EE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20808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E8CBBA-2F12-0299-06CF-2CFF2BF48B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EFDAF8-16C2-EB02-6EF5-D613B3AE5B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243F9D-755E-4F98-70FE-067CE55761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E66D55-E59D-D0C4-80E5-0881E44CAF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9674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9647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C7700F-D4C0-7AF7-CBD7-0EB90477C8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1A1D94-891D-6392-391C-CB9B89D1B2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1AD79A-0C79-471A-C50E-C3E8F65D58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95AD0-609B-3E40-749A-B6BACCDDBB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964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88696F-D546-E9DD-175A-104BB63F7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C0A2A6-C55C-41FB-7F6E-D8757252EC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91984C-31DD-46C6-C9C8-944237A71D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459440-5EA8-5A4A-BF54-1A920FA6A0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9082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0561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8D01C1-EBAC-7896-E3CC-A4B552EB9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09FA62-AB2D-780E-1847-E8AB699BAD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2486C4-2905-96A0-9D9F-3731051D89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5FA7B3-D18C-5E77-43F1-EAE60B5DBF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547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277759-5E46-2781-9B9A-18A2A1D570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AD4069-27EC-3241-27AC-FAFA125ACB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B64C82-D32F-D549-FD1A-B1C7536533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A3495-A740-B9B3-BA85-61BE207F8B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4739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73F24F-3FA3-ED99-1142-6FA25277CF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B2DE49-E1D4-EAC2-370C-67A2EC4C47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4DC2B0-9D73-9869-181C-BEC62DC382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B95351-3DC7-278B-4D30-2EC6DB732B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15906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C6058E-5265-79F9-9491-069EB7DA5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F85BF1-D68A-3430-0DFE-15C5C045B8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98E386-B5A8-C406-077D-A1D25FF81C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9343C-8FB0-B794-4973-0FC2EBF1CF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6353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18/09/2025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18/09/2025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18/09/2025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18/09/2025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18/09/2025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18/09/2025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18/09/2025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18/09/2025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18/09/2025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18/09/2025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18/09/2025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18/09/2025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LPZh9BOjkQs?feature=oembed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github/peremartra/Large-Language-Model-Notebooks-Course/blob/main/5-Fine%20Tuning/LoRA_Tuning_PEFT.ipynb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di-uploads-pod15.dealerinspire.com/capecoralchryslerdodgejeepram/uploads/2024/02/Dodge-Barracuda.jpg" TargetMode="External"/><Relationship Id="rId2" Type="http://schemas.openxmlformats.org/officeDocument/2006/relationships/hyperlink" Target="https://www.fishi-pedia.com/wp-content/uploads/2019/06/baracuda.jp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KEv-F5UkhxU" TargetMode="External"/><Relationship Id="rId4" Type="http://schemas.openxmlformats.org/officeDocument/2006/relationships/hyperlink" Target="https://www.youtube.com/watch?v=LPZh9BOjkQs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noProof="0" dirty="0"/>
              <a:t>TP558 - Tópicos avançados em Machine Learning:</a:t>
            </a:r>
            <a:br>
              <a:rPr lang="pt-BR" noProof="0" dirty="0"/>
            </a:br>
            <a:r>
              <a:rPr lang="pt-BR" b="1" i="1" noProof="0" dirty="0" err="1"/>
              <a:t>LoRA</a:t>
            </a:r>
            <a:endParaRPr lang="pt-BR" b="1" i="1" noProof="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1" y="5780602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noProof="0" dirty="0"/>
              <a:t>Adicione aqui seu nome</a:t>
            </a:r>
          </a:p>
          <a:p>
            <a:r>
              <a:rPr lang="pt-BR" noProof="0" dirty="0"/>
              <a:t>Adicione aqui seu </a:t>
            </a:r>
            <a:r>
              <a:rPr lang="pt-BR" noProof="0" dirty="0" err="1"/>
              <a:t>email</a:t>
            </a:r>
            <a:endParaRPr lang="pt-BR" noProof="0" dirty="0"/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393306" y="5780602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439886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26A2BF-980C-BB7A-5A87-759552849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A3F09FB-4D60-7679-217F-111972D44607}"/>
              </a:ext>
            </a:extLst>
          </p:cNvPr>
          <p:cNvGrpSpPr/>
          <p:nvPr/>
        </p:nvGrpSpPr>
        <p:grpSpPr>
          <a:xfrm>
            <a:off x="838200" y="4761569"/>
            <a:ext cx="11353800" cy="1550019"/>
            <a:chOff x="838200" y="4761569"/>
            <a:chExt cx="11353800" cy="1550019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80A3FBB-2272-3914-C17E-C98D57F731D7}"/>
                </a:ext>
              </a:extLst>
            </p:cNvPr>
            <p:cNvSpPr/>
            <p:nvPr/>
          </p:nvSpPr>
          <p:spPr>
            <a:xfrm>
              <a:off x="838200" y="4761569"/>
              <a:ext cx="1550019" cy="15500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noProof="0" dirty="0"/>
                <a:t>1990’s</a:t>
              </a:r>
              <a:endParaRPr lang="pt-BR" sz="1600" b="1" noProof="0" dirty="0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8B6146B-3B99-A332-F82E-50BB56D2FA7B}"/>
                </a:ext>
              </a:extLst>
            </p:cNvPr>
            <p:cNvCxnSpPr>
              <a:cxnSpLocks/>
            </p:cNvCxnSpPr>
            <p:nvPr/>
          </p:nvCxnSpPr>
          <p:spPr>
            <a:xfrm>
              <a:off x="2094570" y="5536578"/>
              <a:ext cx="10097430" cy="0"/>
            </a:xfrm>
            <a:prstGeom prst="line">
              <a:avLst/>
            </a:prstGeom>
            <a:ln w="2032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8B3BDCC-0CEE-AFA3-7D6D-26110147F6C7}"/>
              </a:ext>
            </a:extLst>
          </p:cNvPr>
          <p:cNvGrpSpPr/>
          <p:nvPr/>
        </p:nvGrpSpPr>
        <p:grpSpPr>
          <a:xfrm>
            <a:off x="838198" y="4761568"/>
            <a:ext cx="11353800" cy="1550019"/>
            <a:chOff x="838200" y="4761569"/>
            <a:chExt cx="11353800" cy="1550019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BD97936-DA3F-F3CA-D428-F5E88C432B5B}"/>
                </a:ext>
              </a:extLst>
            </p:cNvPr>
            <p:cNvSpPr/>
            <p:nvPr/>
          </p:nvSpPr>
          <p:spPr>
            <a:xfrm>
              <a:off x="838200" y="4761569"/>
              <a:ext cx="1550019" cy="15500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solidFill>
                    <a:schemeClr val="tx1"/>
                  </a:solidFill>
                </a:rPr>
                <a:t>2013</a:t>
              </a:r>
              <a:endParaRPr lang="pt-BR" sz="1600" b="1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E37FB60-C806-5257-A8E8-6B8682C415DE}"/>
                </a:ext>
              </a:extLst>
            </p:cNvPr>
            <p:cNvCxnSpPr>
              <a:cxnSpLocks/>
            </p:cNvCxnSpPr>
            <p:nvPr/>
          </p:nvCxnSpPr>
          <p:spPr>
            <a:xfrm>
              <a:off x="2094570" y="5536578"/>
              <a:ext cx="10097430" cy="0"/>
            </a:xfrm>
            <a:prstGeom prst="line">
              <a:avLst/>
            </a:prstGeom>
            <a:ln w="203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06CA10C-ABD0-A1EF-87B3-036B3B83A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DFEDF7-F04E-9F1E-EFA9-43CCF9517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4650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b="1" i="1" noProof="0" dirty="0"/>
              <a:t>Neural</a:t>
            </a:r>
            <a:endParaRPr lang="pt-BR" noProof="0" dirty="0"/>
          </a:p>
          <a:p>
            <a:r>
              <a:rPr lang="pt-BR" dirty="0"/>
              <a:t>Baseadas em similaridade semântica</a:t>
            </a:r>
          </a:p>
          <a:p>
            <a:r>
              <a:rPr lang="pt-BR" dirty="0"/>
              <a:t>Redes neurais introduziram representações de palavras distribuídas</a:t>
            </a:r>
          </a:p>
          <a:p>
            <a:r>
              <a:rPr lang="pt-BR" dirty="0"/>
              <a:t>Introduziram as </a:t>
            </a:r>
            <a:r>
              <a:rPr lang="pt-BR" b="1" i="1" dirty="0" err="1"/>
              <a:t>embeddings</a:t>
            </a:r>
            <a:endParaRPr lang="pt-BR" b="1" i="1" dirty="0"/>
          </a:p>
          <a:p>
            <a:r>
              <a:rPr lang="pt-BR" dirty="0"/>
              <a:t>Exemplo</a:t>
            </a:r>
            <a:r>
              <a:rPr lang="pt-BR" noProof="0" dirty="0"/>
              <a:t>: Word2Vec, </a:t>
            </a:r>
            <a:r>
              <a:rPr lang="en-US" dirty="0"/>
              <a:t>Seq2Seq, LSTMs</a:t>
            </a:r>
            <a:endParaRPr lang="pt-BR" noProof="0" dirty="0"/>
          </a:p>
          <a:p>
            <a:endParaRPr lang="pt-BR" noProof="0" dirty="0"/>
          </a:p>
          <a:p>
            <a:endParaRPr lang="pt-BR" noProof="0" dirty="0"/>
          </a:p>
          <a:p>
            <a:pPr marL="0" indent="0">
              <a:buNone/>
            </a:pP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95000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431623-63BF-D8E5-C810-AC6D03747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341F793-7997-A9AB-CB28-46482071C194}"/>
              </a:ext>
            </a:extLst>
          </p:cNvPr>
          <p:cNvGrpSpPr/>
          <p:nvPr/>
        </p:nvGrpSpPr>
        <p:grpSpPr>
          <a:xfrm>
            <a:off x="838198" y="4761568"/>
            <a:ext cx="11353800" cy="1550019"/>
            <a:chOff x="838200" y="4761569"/>
            <a:chExt cx="11353800" cy="1550019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C6C9593-487A-2E97-202C-9BD41F0C88D4}"/>
                </a:ext>
              </a:extLst>
            </p:cNvPr>
            <p:cNvSpPr/>
            <p:nvPr/>
          </p:nvSpPr>
          <p:spPr>
            <a:xfrm>
              <a:off x="838200" y="4761569"/>
              <a:ext cx="1550019" cy="15500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noProof="0" dirty="0">
                  <a:solidFill>
                    <a:schemeClr val="tx1"/>
                  </a:solidFill>
                </a:rPr>
                <a:t>2013</a:t>
              </a:r>
              <a:endParaRPr lang="pt-BR" sz="1600" b="1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E2268BC-679E-9FFC-F599-E93601C5688A}"/>
                </a:ext>
              </a:extLst>
            </p:cNvPr>
            <p:cNvCxnSpPr>
              <a:cxnSpLocks/>
            </p:cNvCxnSpPr>
            <p:nvPr/>
          </p:nvCxnSpPr>
          <p:spPr>
            <a:xfrm>
              <a:off x="2094570" y="5536578"/>
              <a:ext cx="10097430" cy="0"/>
            </a:xfrm>
            <a:prstGeom prst="line">
              <a:avLst/>
            </a:prstGeom>
            <a:solidFill>
              <a:schemeClr val="accent6">
                <a:lumMod val="75000"/>
              </a:schemeClr>
            </a:solidFill>
            <a:ln w="203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74EB7C1-8A56-5763-4378-AB9621792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61BFC3-D301-ECCD-58E2-0295004A3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6318504" cy="5518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i="1" noProof="0" dirty="0"/>
              <a:t>Exemplo:</a:t>
            </a:r>
            <a:endParaRPr lang="pt-BR" noProof="0" dirty="0"/>
          </a:p>
          <a:p>
            <a:endParaRPr lang="pt-BR" noProof="0" dirty="0"/>
          </a:p>
          <a:p>
            <a:pPr marL="0" indent="0">
              <a:buNone/>
            </a:pPr>
            <a:endParaRPr lang="pt-BR" noProof="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F621C7-70E1-5BCF-3D5F-81EE9D34AB58}"/>
              </a:ext>
            </a:extLst>
          </p:cNvPr>
          <p:cNvSpPr txBox="1"/>
          <p:nvPr/>
        </p:nvSpPr>
        <p:spPr>
          <a:xfrm>
            <a:off x="2576089" y="2972588"/>
            <a:ext cx="761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Rei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7820E5-EAFF-496A-2D69-714B3184692D}"/>
              </a:ext>
            </a:extLst>
          </p:cNvPr>
          <p:cNvSpPr txBox="1"/>
          <p:nvPr/>
        </p:nvSpPr>
        <p:spPr>
          <a:xfrm>
            <a:off x="3337708" y="2972587"/>
            <a:ext cx="1927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- Homem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4C8C3E-4237-E4BA-6056-B3FC1EE2318C}"/>
              </a:ext>
            </a:extLst>
          </p:cNvPr>
          <p:cNvSpPr txBox="1"/>
          <p:nvPr/>
        </p:nvSpPr>
        <p:spPr>
          <a:xfrm>
            <a:off x="5264839" y="2977562"/>
            <a:ext cx="1891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+ Mulher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7142F44-03FF-B4C5-B854-B83ED9311C18}"/>
                  </a:ext>
                </a:extLst>
              </p:cNvPr>
              <p:cNvSpPr txBox="1"/>
              <p:nvPr/>
            </p:nvSpPr>
            <p:spPr>
              <a:xfrm>
                <a:off x="7156704" y="2982537"/>
                <a:ext cx="190789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3600" dirty="0"/>
                  <a:t>Rainha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7142F44-03FF-B4C5-B854-B83ED9311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6704" y="2982537"/>
                <a:ext cx="1907895" cy="646331"/>
              </a:xfrm>
              <a:prstGeom prst="rect">
                <a:avLst/>
              </a:prstGeom>
              <a:blipFill>
                <a:blip r:embed="rId2"/>
                <a:stretch>
                  <a:fillRect l="-662" t="-13462" r="-8609" b="-346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954A6ECE-237D-C24D-43A1-0DA75A4640CE}"/>
              </a:ext>
            </a:extLst>
          </p:cNvPr>
          <p:cNvSpPr txBox="1"/>
          <p:nvPr/>
        </p:nvSpPr>
        <p:spPr>
          <a:xfrm>
            <a:off x="7729728" y="4572000"/>
            <a:ext cx="3538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[0.123,0.233, 0.452, 0.986]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E777DEA-EF64-E03C-DB79-B945CF915EB8}"/>
              </a:ext>
            </a:extLst>
          </p:cNvPr>
          <p:cNvCxnSpPr/>
          <p:nvPr/>
        </p:nvCxnSpPr>
        <p:spPr>
          <a:xfrm>
            <a:off x="6498336" y="3628868"/>
            <a:ext cx="1987296" cy="8090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08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208897-5020-B8E1-B31D-74B3ADA237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0CE742-1BE1-C6B7-1B0F-6DE43FF9C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Introdução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4539152-3191-E122-06C5-87C4E474BB74}"/>
              </a:ext>
            </a:extLst>
          </p:cNvPr>
          <p:cNvGrpSpPr/>
          <p:nvPr/>
        </p:nvGrpSpPr>
        <p:grpSpPr>
          <a:xfrm>
            <a:off x="838200" y="4761569"/>
            <a:ext cx="11353800" cy="1550019"/>
            <a:chOff x="838200" y="4761569"/>
            <a:chExt cx="11353800" cy="155001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2DE5DD9-28A5-39D2-4CD1-360830D519E9}"/>
                </a:ext>
              </a:extLst>
            </p:cNvPr>
            <p:cNvSpPr/>
            <p:nvPr/>
          </p:nvSpPr>
          <p:spPr>
            <a:xfrm>
              <a:off x="838200" y="4761569"/>
              <a:ext cx="1550019" cy="15500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noProof="0" dirty="0">
                  <a:solidFill>
                    <a:schemeClr val="tx1"/>
                  </a:solidFill>
                </a:rPr>
                <a:t>2013</a:t>
              </a:r>
              <a:endParaRPr lang="pt-BR" sz="1600" b="1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31DA1A6-22FC-2BF6-B23B-93915B72EBFB}"/>
                </a:ext>
              </a:extLst>
            </p:cNvPr>
            <p:cNvCxnSpPr>
              <a:cxnSpLocks/>
            </p:cNvCxnSpPr>
            <p:nvPr/>
          </p:nvCxnSpPr>
          <p:spPr>
            <a:xfrm>
              <a:off x="2094570" y="5536578"/>
              <a:ext cx="10097430" cy="0"/>
            </a:xfrm>
            <a:prstGeom prst="line">
              <a:avLst/>
            </a:prstGeom>
            <a:ln w="203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C5F95337-32CE-5AB1-57EC-1D4EB8B94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56317"/>
            <a:ext cx="11026992" cy="5396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b="1" i="1" noProof="0" dirty="0"/>
              <a:t>Mas ainda havia limitações:</a:t>
            </a:r>
          </a:p>
        </p:txBody>
      </p:sp>
    </p:spTree>
    <p:extLst>
      <p:ext uri="{BB962C8B-B14F-4D97-AF65-F5344CB8AC3E}">
        <p14:creationId xmlns:p14="http://schemas.microsoft.com/office/powerpoint/2010/main" val="825552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9B14AC-D185-F325-DF5F-C632B16FA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480153-E048-A98C-B3C2-278A9D894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Introdução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D39F2C-CEC0-5FDE-F9D6-45D958B8981F}"/>
              </a:ext>
            </a:extLst>
          </p:cNvPr>
          <p:cNvGrpSpPr/>
          <p:nvPr/>
        </p:nvGrpSpPr>
        <p:grpSpPr>
          <a:xfrm>
            <a:off x="838200" y="4761569"/>
            <a:ext cx="11353800" cy="1550019"/>
            <a:chOff x="838200" y="4761569"/>
            <a:chExt cx="11353800" cy="155001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3AB45F1-EC8B-2E6C-E55F-EA5EF19E75E6}"/>
                </a:ext>
              </a:extLst>
            </p:cNvPr>
            <p:cNvSpPr/>
            <p:nvPr/>
          </p:nvSpPr>
          <p:spPr>
            <a:xfrm>
              <a:off x="838200" y="4761569"/>
              <a:ext cx="1550019" cy="15500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noProof="0" dirty="0">
                  <a:solidFill>
                    <a:schemeClr val="tx1"/>
                  </a:solidFill>
                </a:rPr>
                <a:t>2013</a:t>
              </a:r>
              <a:endParaRPr lang="pt-BR" sz="1600" b="1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C72A43D-C3C7-7137-62C9-FAB1605A521C}"/>
                </a:ext>
              </a:extLst>
            </p:cNvPr>
            <p:cNvCxnSpPr>
              <a:cxnSpLocks/>
            </p:cNvCxnSpPr>
            <p:nvPr/>
          </p:nvCxnSpPr>
          <p:spPr>
            <a:xfrm>
              <a:off x="2094570" y="5536578"/>
              <a:ext cx="10097430" cy="0"/>
            </a:xfrm>
            <a:prstGeom prst="line">
              <a:avLst/>
            </a:prstGeom>
            <a:ln w="203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382CFFA-AC77-D17C-E482-244E42C7B7D1}"/>
              </a:ext>
            </a:extLst>
          </p:cNvPr>
          <p:cNvSpPr txBox="1"/>
          <p:nvPr/>
        </p:nvSpPr>
        <p:spPr>
          <a:xfrm>
            <a:off x="4757669" y="1105912"/>
            <a:ext cx="31406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Termo: Barracuda</a:t>
            </a:r>
          </a:p>
        </p:txBody>
      </p:sp>
      <p:pic>
        <p:nvPicPr>
          <p:cNvPr id="1026" name="Picture 2" descr="Great barracuda • Sphyraena barracuda • Fish sheet">
            <a:extLst>
              <a:ext uri="{FF2B5EF4-FFF2-40B4-BE49-F238E27FC236}">
                <a16:creationId xmlns:a16="http://schemas.microsoft.com/office/drawing/2014/main" id="{73DE6932-9F1A-F77D-3546-77D7B4A53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696" y="2187766"/>
            <a:ext cx="4276280" cy="285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here is Just Something About the Dodge 'Cuda | Cape Coral Chrysler Dodge  Jeep Ram">
            <a:extLst>
              <a:ext uri="{FF2B5EF4-FFF2-40B4-BE49-F238E27FC236}">
                <a16:creationId xmlns:a16="http://schemas.microsoft.com/office/drawing/2014/main" id="{74752738-BDCC-748E-AB40-FDF4B9028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088" y="2187766"/>
            <a:ext cx="5444883" cy="2411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99BB48-06A8-7AB1-3001-A42B41076EDD}"/>
              </a:ext>
            </a:extLst>
          </p:cNvPr>
          <p:cNvSpPr txBox="1"/>
          <p:nvPr/>
        </p:nvSpPr>
        <p:spPr>
          <a:xfrm>
            <a:off x="6888480" y="3072384"/>
            <a:ext cx="519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51552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63F16A-E832-B3D8-5E55-59BD49BB7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EDBEA91-3AA3-5AE8-36E0-B49A2A16D9F0}"/>
              </a:ext>
            </a:extLst>
          </p:cNvPr>
          <p:cNvGrpSpPr/>
          <p:nvPr/>
        </p:nvGrpSpPr>
        <p:grpSpPr>
          <a:xfrm>
            <a:off x="838200" y="4761569"/>
            <a:ext cx="11353800" cy="1550019"/>
            <a:chOff x="838200" y="4761569"/>
            <a:chExt cx="11353800" cy="1550019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A2F3B1C-7FBE-EAEC-3DF4-FBC0C178218E}"/>
                </a:ext>
              </a:extLst>
            </p:cNvPr>
            <p:cNvCxnSpPr>
              <a:cxnSpLocks/>
            </p:cNvCxnSpPr>
            <p:nvPr/>
          </p:nvCxnSpPr>
          <p:spPr>
            <a:xfrm>
              <a:off x="2094570" y="5536578"/>
              <a:ext cx="10097430" cy="0"/>
            </a:xfrm>
            <a:prstGeom prst="line">
              <a:avLst/>
            </a:prstGeom>
            <a:ln w="203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81F4994-AA87-241D-EF8E-7782608F4CA4}"/>
                </a:ext>
              </a:extLst>
            </p:cNvPr>
            <p:cNvSpPr/>
            <p:nvPr/>
          </p:nvSpPr>
          <p:spPr>
            <a:xfrm>
              <a:off x="838200" y="4761569"/>
              <a:ext cx="1550019" cy="15500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noProof="0" dirty="0">
                  <a:solidFill>
                    <a:schemeClr val="tx1"/>
                  </a:solidFill>
                </a:rPr>
                <a:t>2013</a:t>
              </a:r>
              <a:endParaRPr lang="pt-BR" sz="1600" b="1" noProof="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6CAC7E8-ED31-33AB-589F-DC4A08DD6A0E}"/>
              </a:ext>
            </a:extLst>
          </p:cNvPr>
          <p:cNvGrpSpPr/>
          <p:nvPr/>
        </p:nvGrpSpPr>
        <p:grpSpPr>
          <a:xfrm>
            <a:off x="838198" y="4761568"/>
            <a:ext cx="11353800" cy="1550019"/>
            <a:chOff x="838200" y="4761569"/>
            <a:chExt cx="11353800" cy="1550019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38CE4F9-D28D-FE94-BC79-21DADB1B12AD}"/>
                </a:ext>
              </a:extLst>
            </p:cNvPr>
            <p:cNvSpPr/>
            <p:nvPr/>
          </p:nvSpPr>
          <p:spPr>
            <a:xfrm>
              <a:off x="838200" y="4761569"/>
              <a:ext cx="1550019" cy="1550019"/>
            </a:xfrm>
            <a:prstGeom prst="ellipse">
              <a:avLst/>
            </a:prstGeom>
            <a:solidFill>
              <a:srgbClr val="DF1F5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solidFill>
                    <a:schemeClr val="bg1"/>
                  </a:solidFill>
                </a:rPr>
                <a:t>2014</a:t>
              </a:r>
              <a:endParaRPr lang="pt-BR" sz="1600" b="1" noProof="0" dirty="0">
                <a:solidFill>
                  <a:schemeClr val="bg1"/>
                </a:solidFill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1561320-D9A3-9A28-7069-36AAD2B919EB}"/>
                </a:ext>
              </a:extLst>
            </p:cNvPr>
            <p:cNvCxnSpPr>
              <a:cxnSpLocks/>
            </p:cNvCxnSpPr>
            <p:nvPr/>
          </p:nvCxnSpPr>
          <p:spPr>
            <a:xfrm>
              <a:off x="2094570" y="5536578"/>
              <a:ext cx="10097430" cy="0"/>
            </a:xfrm>
            <a:prstGeom prst="line">
              <a:avLst/>
            </a:prstGeom>
            <a:ln w="203200">
              <a:solidFill>
                <a:srgbClr val="DF1F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E52BC51-93C3-690B-7F07-E783DF48D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5798F0-1271-7341-7BFD-D20B7C9AC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465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i="1" noProof="0" dirty="0" err="1"/>
              <a:t>Attention</a:t>
            </a:r>
            <a:endParaRPr lang="pt-BR" noProof="0" dirty="0"/>
          </a:p>
          <a:p>
            <a:r>
              <a:rPr lang="en-US" dirty="0" err="1"/>
              <a:t>Modelos</a:t>
            </a:r>
            <a:r>
              <a:rPr lang="en-US" dirty="0"/>
              <a:t> que “</a:t>
            </a:r>
            <a:r>
              <a:rPr lang="en-US" dirty="0" err="1"/>
              <a:t>focam</a:t>
            </a:r>
            <a:r>
              <a:rPr lang="en-US" dirty="0"/>
              <a:t>” </a:t>
            </a:r>
            <a:r>
              <a:rPr lang="en-US" dirty="0" err="1"/>
              <a:t>em</a:t>
            </a:r>
            <a:r>
              <a:rPr lang="en-US" dirty="0"/>
              <a:t> partes </a:t>
            </a:r>
            <a:r>
              <a:rPr lang="en-US" dirty="0" err="1"/>
              <a:t>relevantes</a:t>
            </a:r>
            <a:r>
              <a:rPr lang="en-US" dirty="0"/>
              <a:t> das </a:t>
            </a:r>
            <a:r>
              <a:rPr lang="en-US" dirty="0" err="1"/>
              <a:t>sequências</a:t>
            </a:r>
            <a:r>
              <a:rPr lang="en-US" dirty="0"/>
              <a:t> de entrada</a:t>
            </a:r>
          </a:p>
          <a:p>
            <a:r>
              <a:rPr lang="pt-BR" dirty="0"/>
              <a:t>Exemplo</a:t>
            </a:r>
            <a:r>
              <a:rPr lang="pt-BR" noProof="0" dirty="0"/>
              <a:t>: </a:t>
            </a:r>
            <a:r>
              <a:rPr lang="en-US" dirty="0" err="1"/>
              <a:t>Bahdanau</a:t>
            </a:r>
            <a:r>
              <a:rPr lang="pt-BR" noProof="0" dirty="0"/>
              <a:t>, </a:t>
            </a:r>
            <a:r>
              <a:rPr lang="en-US" dirty="0"/>
              <a:t>Luong e </a:t>
            </a:r>
            <a:r>
              <a:rPr lang="en-US" b="1" dirty="0"/>
              <a:t>Transformers</a:t>
            </a:r>
            <a:endParaRPr lang="pt-BR" b="1" noProof="0" dirty="0"/>
          </a:p>
          <a:p>
            <a:endParaRPr lang="pt-BR" noProof="0" dirty="0"/>
          </a:p>
          <a:p>
            <a:endParaRPr lang="pt-BR" noProof="0" dirty="0"/>
          </a:p>
          <a:p>
            <a:pPr marL="0" indent="0">
              <a:buNone/>
            </a:pP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925886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FAB058-1C36-AC50-3395-8C1482FD59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43C132-DFEC-91FC-61D5-D84AF4B4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Introdução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C7E3DD5-9693-886A-D223-417A84E8834F}"/>
              </a:ext>
            </a:extLst>
          </p:cNvPr>
          <p:cNvGrpSpPr/>
          <p:nvPr/>
        </p:nvGrpSpPr>
        <p:grpSpPr>
          <a:xfrm>
            <a:off x="838200" y="4761569"/>
            <a:ext cx="11353800" cy="1550019"/>
            <a:chOff x="838200" y="4761569"/>
            <a:chExt cx="11353800" cy="155001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8FBC1C9-3BBF-581C-8F1A-D0721D8033DC}"/>
                </a:ext>
              </a:extLst>
            </p:cNvPr>
            <p:cNvSpPr/>
            <p:nvPr/>
          </p:nvSpPr>
          <p:spPr>
            <a:xfrm>
              <a:off x="838200" y="4761569"/>
              <a:ext cx="1550019" cy="1550019"/>
            </a:xfrm>
            <a:prstGeom prst="ellipse">
              <a:avLst/>
            </a:prstGeom>
            <a:solidFill>
              <a:srgbClr val="DF1F5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noProof="0" dirty="0"/>
                <a:t>2014</a:t>
              </a:r>
              <a:endParaRPr lang="pt-BR" sz="1600" b="1" noProof="0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3D99AD7-BEBF-F8A8-B5AE-E77E92A89AE8}"/>
                </a:ext>
              </a:extLst>
            </p:cNvPr>
            <p:cNvCxnSpPr>
              <a:cxnSpLocks/>
            </p:cNvCxnSpPr>
            <p:nvPr/>
          </p:nvCxnSpPr>
          <p:spPr>
            <a:xfrm>
              <a:off x="2094570" y="5536578"/>
              <a:ext cx="10097430" cy="0"/>
            </a:xfrm>
            <a:prstGeom prst="line">
              <a:avLst/>
            </a:prstGeom>
            <a:ln w="203200">
              <a:solidFill>
                <a:srgbClr val="DF1F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203D88C6-A344-9168-0EEB-E3373A05F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1026992" cy="11897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b="1" i="1" noProof="0" dirty="0"/>
              <a:t>Exemplo</a:t>
            </a:r>
            <a:r>
              <a:rPr lang="pt-BR" b="1" i="1" dirty="0"/>
              <a:t>:</a:t>
            </a:r>
            <a:endParaRPr lang="pt-BR" b="1" i="1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2B05A7-6AD8-E16D-C266-CFE739E082FD}"/>
              </a:ext>
            </a:extLst>
          </p:cNvPr>
          <p:cNvSpPr txBox="1"/>
          <p:nvPr/>
        </p:nvSpPr>
        <p:spPr>
          <a:xfrm>
            <a:off x="838200" y="2775271"/>
            <a:ext cx="7185557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sz="2800" b="1" i="1" dirty="0">
                <a:solidFill>
                  <a:prstClr val="black"/>
                </a:solidFill>
                <a:latin typeface="Calibri" panose="020F0502020204030204"/>
              </a:rPr>
              <a:t>Tiramos</a:t>
            </a:r>
            <a:r>
              <a:rPr kumimoji="0" lang="pt-BR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nota máxima</a:t>
            </a:r>
            <a:r>
              <a:rPr kumimoji="0" lang="pt-BR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em TP558. </a:t>
            </a:r>
            <a:r>
              <a:rPr kumimoji="0" lang="pt-BR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Isso</a:t>
            </a:r>
            <a:r>
              <a:rPr kumimoji="0" lang="pt-BR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é incrível!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744B646-E4A6-919A-B1F8-CFCE4C97030A}"/>
              </a:ext>
            </a:extLst>
          </p:cNvPr>
          <p:cNvGrpSpPr/>
          <p:nvPr/>
        </p:nvGrpSpPr>
        <p:grpSpPr>
          <a:xfrm>
            <a:off x="2993571" y="3255402"/>
            <a:ext cx="6612735" cy="1402198"/>
            <a:chOff x="2993571" y="3255402"/>
            <a:chExt cx="6612735" cy="1402198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06CEB10-14A8-80ED-823F-0EA6666ADE7B}"/>
                </a:ext>
              </a:extLst>
            </p:cNvPr>
            <p:cNvCxnSpPr/>
            <p:nvPr/>
          </p:nvCxnSpPr>
          <p:spPr>
            <a:xfrm>
              <a:off x="6096000" y="3255402"/>
              <a:ext cx="1047285" cy="95736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CB51882-92EF-8542-5589-9D64C6EA7548}"/>
                </a:ext>
              </a:extLst>
            </p:cNvPr>
            <p:cNvSpPr txBox="1"/>
            <p:nvPr/>
          </p:nvSpPr>
          <p:spPr>
            <a:xfrm>
              <a:off x="6770914" y="4134380"/>
              <a:ext cx="28353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800" dirty="0"/>
                <a:t>Tirar nota máxima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EB15A49-5DDB-511B-D922-CCA0E6044B12}"/>
                </a:ext>
              </a:extLst>
            </p:cNvPr>
            <p:cNvCxnSpPr>
              <a:cxnSpLocks/>
              <a:stCxn id="39" idx="1"/>
            </p:cNvCxnSpPr>
            <p:nvPr/>
          </p:nvCxnSpPr>
          <p:spPr>
            <a:xfrm flipH="1" flipV="1">
              <a:off x="2993571" y="3255402"/>
              <a:ext cx="3777343" cy="114058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5800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34E24C-3FBD-EB7B-5206-2FC780FB0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1FCFB4-0532-43EF-0D85-37DF0EF99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Introdução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728F84C-B294-BA53-3A54-D03B3EB11F5C}"/>
              </a:ext>
            </a:extLst>
          </p:cNvPr>
          <p:cNvGrpSpPr/>
          <p:nvPr/>
        </p:nvGrpSpPr>
        <p:grpSpPr>
          <a:xfrm>
            <a:off x="838200" y="4761569"/>
            <a:ext cx="11353800" cy="1550019"/>
            <a:chOff x="838200" y="4761569"/>
            <a:chExt cx="11353800" cy="155001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FD0DD03-36A0-E30B-C1CF-D51C16934945}"/>
                </a:ext>
              </a:extLst>
            </p:cNvPr>
            <p:cNvSpPr/>
            <p:nvPr/>
          </p:nvSpPr>
          <p:spPr>
            <a:xfrm>
              <a:off x="838200" y="4761569"/>
              <a:ext cx="1550019" cy="1550019"/>
            </a:xfrm>
            <a:prstGeom prst="ellipse">
              <a:avLst/>
            </a:prstGeom>
            <a:solidFill>
              <a:srgbClr val="DF1F5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noProof="0" dirty="0"/>
                <a:t>2014</a:t>
              </a:r>
              <a:endParaRPr lang="pt-BR" sz="1600" b="1" noProof="0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083F411-8DED-650D-83A3-55D891053931}"/>
                </a:ext>
              </a:extLst>
            </p:cNvPr>
            <p:cNvCxnSpPr>
              <a:cxnSpLocks/>
            </p:cNvCxnSpPr>
            <p:nvPr/>
          </p:nvCxnSpPr>
          <p:spPr>
            <a:xfrm>
              <a:off x="2094570" y="5536578"/>
              <a:ext cx="10097430" cy="0"/>
            </a:xfrm>
            <a:prstGeom prst="line">
              <a:avLst/>
            </a:prstGeom>
            <a:ln w="203200">
              <a:solidFill>
                <a:srgbClr val="DF1F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0FC28ABD-361E-EEE5-F5C4-B0A7B515D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1026992" cy="24851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b="1" i="1" noProof="0" dirty="0"/>
              <a:t>Mas ainda havia limitações:</a:t>
            </a:r>
            <a:endParaRPr lang="pt-BR" dirty="0"/>
          </a:p>
          <a:p>
            <a:r>
              <a:rPr lang="pt-BR" noProof="0" dirty="0"/>
              <a:t>Mesmo resolvendo os problemas clássicos, introduziu problemas de performance</a:t>
            </a:r>
          </a:p>
          <a:p>
            <a:r>
              <a:rPr lang="pt-BR" dirty="0"/>
              <a:t>Poucos dados para treinamento;</a:t>
            </a:r>
          </a:p>
          <a:p>
            <a:r>
              <a:rPr lang="pt-BR" dirty="0"/>
              <a:t>Modelos em geral unidirecional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48951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77A7D9-4D41-CA46-9B35-6326F72C5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92A9AA1-EF06-ABFD-E203-9D9789F43E14}"/>
              </a:ext>
            </a:extLst>
          </p:cNvPr>
          <p:cNvGrpSpPr/>
          <p:nvPr/>
        </p:nvGrpSpPr>
        <p:grpSpPr>
          <a:xfrm>
            <a:off x="838200" y="4761569"/>
            <a:ext cx="11353800" cy="1550019"/>
            <a:chOff x="838200" y="4761569"/>
            <a:chExt cx="11353800" cy="1550019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DBF62B1-1D80-DD59-C26A-5F96D975725E}"/>
                </a:ext>
              </a:extLst>
            </p:cNvPr>
            <p:cNvCxnSpPr>
              <a:cxnSpLocks/>
            </p:cNvCxnSpPr>
            <p:nvPr/>
          </p:nvCxnSpPr>
          <p:spPr>
            <a:xfrm>
              <a:off x="2094570" y="5536578"/>
              <a:ext cx="10097430" cy="0"/>
            </a:xfrm>
            <a:prstGeom prst="line">
              <a:avLst/>
            </a:prstGeom>
            <a:ln w="203200">
              <a:solidFill>
                <a:srgbClr val="DF1F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1A6C37A-B4B4-BD0F-B919-040DF92B68B7}"/>
                </a:ext>
              </a:extLst>
            </p:cNvPr>
            <p:cNvSpPr/>
            <p:nvPr/>
          </p:nvSpPr>
          <p:spPr>
            <a:xfrm>
              <a:off x="838200" y="4761569"/>
              <a:ext cx="1550019" cy="1550019"/>
            </a:xfrm>
            <a:prstGeom prst="ellipse">
              <a:avLst/>
            </a:prstGeom>
            <a:solidFill>
              <a:srgbClr val="DF1F5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noProof="0" dirty="0">
                  <a:solidFill>
                    <a:schemeClr val="bg1"/>
                  </a:solidFill>
                </a:rPr>
                <a:t>2014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CC10795-C28B-7D9F-0F3A-08F7361B809C}"/>
              </a:ext>
            </a:extLst>
          </p:cNvPr>
          <p:cNvGrpSpPr/>
          <p:nvPr/>
        </p:nvGrpSpPr>
        <p:grpSpPr>
          <a:xfrm>
            <a:off x="838198" y="4761568"/>
            <a:ext cx="11353800" cy="1550019"/>
            <a:chOff x="838200" y="4761569"/>
            <a:chExt cx="11353800" cy="1550019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C93BA01-31CD-97F9-9FFF-E851936BB81A}"/>
                </a:ext>
              </a:extLst>
            </p:cNvPr>
            <p:cNvSpPr/>
            <p:nvPr/>
          </p:nvSpPr>
          <p:spPr>
            <a:xfrm>
              <a:off x="838200" y="4761569"/>
              <a:ext cx="1550019" cy="1550019"/>
            </a:xfrm>
            <a:prstGeom prst="ellipse">
              <a:avLst/>
            </a:prstGeom>
            <a:solidFill>
              <a:srgbClr val="94209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solidFill>
                    <a:schemeClr val="bg1"/>
                  </a:solidFill>
                </a:rPr>
                <a:t>2018</a:t>
              </a:r>
              <a:endParaRPr lang="pt-BR" sz="1600" b="1" noProof="0" dirty="0">
                <a:solidFill>
                  <a:schemeClr val="bg1"/>
                </a:solidFill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BDC47EF-040D-6A07-2328-2F7897D2FF9F}"/>
                </a:ext>
              </a:extLst>
            </p:cNvPr>
            <p:cNvCxnSpPr>
              <a:cxnSpLocks/>
            </p:cNvCxnSpPr>
            <p:nvPr/>
          </p:nvCxnSpPr>
          <p:spPr>
            <a:xfrm>
              <a:off x="2094570" y="5536578"/>
              <a:ext cx="10097430" cy="0"/>
            </a:xfrm>
            <a:prstGeom prst="line">
              <a:avLst/>
            </a:prstGeom>
            <a:ln w="203200">
              <a:solidFill>
                <a:srgbClr val="9420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9CB4306-B60D-6885-3D27-4E493367F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E438BF-56D7-4D65-A724-796A284BA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6033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i="1" noProof="0" dirty="0" err="1"/>
              <a:t>Transfer</a:t>
            </a:r>
            <a:r>
              <a:rPr lang="pt-BR" b="1" i="1" noProof="0" dirty="0"/>
              <a:t> Learning</a:t>
            </a:r>
            <a:endParaRPr lang="pt-BR" noProof="0" dirty="0"/>
          </a:p>
          <a:p>
            <a:r>
              <a:rPr lang="en-US" dirty="0"/>
              <a:t>Uso de </a:t>
            </a:r>
            <a:r>
              <a:rPr lang="en-US" dirty="0" err="1"/>
              <a:t>pré-treinamento</a:t>
            </a:r>
            <a:r>
              <a:rPr lang="en-US" dirty="0"/>
              <a:t> + </a:t>
            </a:r>
            <a:r>
              <a:rPr lang="en-US" i="1" dirty="0"/>
              <a:t>fine-tunning </a:t>
            </a:r>
            <a:r>
              <a:rPr lang="en-US" dirty="0"/>
              <a:t>context </a:t>
            </a:r>
            <a:r>
              <a:rPr lang="en-US" dirty="0" err="1"/>
              <a:t>bidirecional</a:t>
            </a:r>
            <a:endParaRPr lang="en-US" dirty="0"/>
          </a:p>
          <a:p>
            <a:r>
              <a:rPr lang="pt-BR" dirty="0"/>
              <a:t>Exemplo</a:t>
            </a:r>
            <a:r>
              <a:rPr lang="pt-BR" noProof="0" dirty="0"/>
              <a:t>: </a:t>
            </a:r>
            <a:r>
              <a:rPr lang="en-US" noProof="0" dirty="0"/>
              <a:t>BERT</a:t>
            </a:r>
            <a:endParaRPr lang="pt-BR" b="1" noProof="0" dirty="0"/>
          </a:p>
          <a:p>
            <a:endParaRPr lang="pt-BR" noProof="0" dirty="0"/>
          </a:p>
          <a:p>
            <a:endParaRPr lang="pt-BR" noProof="0" dirty="0"/>
          </a:p>
          <a:p>
            <a:pPr marL="0" indent="0">
              <a:buNone/>
            </a:pP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0333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5FF49E-EDDE-D781-5426-2944CB9CDA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F54B40-E718-5805-30D9-3652E66FA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Introdução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F7D37A0-9998-41C7-6EE8-C86F21CF88E2}"/>
              </a:ext>
            </a:extLst>
          </p:cNvPr>
          <p:cNvGrpSpPr/>
          <p:nvPr/>
        </p:nvGrpSpPr>
        <p:grpSpPr>
          <a:xfrm>
            <a:off x="838200" y="4761569"/>
            <a:ext cx="11353800" cy="1550019"/>
            <a:chOff x="838200" y="4761569"/>
            <a:chExt cx="11353800" cy="155001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F066B6B-2DFB-9A59-095A-C2513BC5EE3B}"/>
                </a:ext>
              </a:extLst>
            </p:cNvPr>
            <p:cNvSpPr/>
            <p:nvPr/>
          </p:nvSpPr>
          <p:spPr>
            <a:xfrm>
              <a:off x="838200" y="4761569"/>
              <a:ext cx="1550019" cy="1550019"/>
            </a:xfrm>
            <a:prstGeom prst="ellipse">
              <a:avLst/>
            </a:prstGeom>
            <a:solidFill>
              <a:srgbClr val="94209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noProof="0" dirty="0"/>
                <a:t>2018</a:t>
              </a:r>
              <a:endParaRPr lang="pt-BR" sz="1600" b="1" noProof="0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9BAF32C-71EB-F71A-0425-2D260D155C5B}"/>
                </a:ext>
              </a:extLst>
            </p:cNvPr>
            <p:cNvCxnSpPr>
              <a:cxnSpLocks/>
            </p:cNvCxnSpPr>
            <p:nvPr/>
          </p:nvCxnSpPr>
          <p:spPr>
            <a:xfrm>
              <a:off x="2094570" y="5536578"/>
              <a:ext cx="10097430" cy="0"/>
            </a:xfrm>
            <a:prstGeom prst="line">
              <a:avLst/>
            </a:prstGeom>
            <a:ln w="203200">
              <a:solidFill>
                <a:srgbClr val="9420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AD182A57-7368-29FC-055E-42581A91B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1026992" cy="11897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b="1" i="1" noProof="0" dirty="0"/>
              <a:t>Exemplo</a:t>
            </a:r>
            <a:r>
              <a:rPr lang="pt-BR" b="1" i="1" dirty="0"/>
              <a:t>:</a:t>
            </a:r>
            <a:endParaRPr lang="pt-BR" b="1" i="1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F67A28-5EF3-9DB9-ECE6-641AC9BC3FC4}"/>
              </a:ext>
            </a:extLst>
          </p:cNvPr>
          <p:cNvSpPr txBox="1"/>
          <p:nvPr/>
        </p:nvSpPr>
        <p:spPr>
          <a:xfrm>
            <a:off x="838200" y="2775271"/>
            <a:ext cx="407246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sz="2800" i="1" dirty="0">
                <a:solidFill>
                  <a:prstClr val="black"/>
                </a:solidFill>
                <a:latin typeface="Calibri" panose="020F0502020204030204"/>
              </a:rPr>
              <a:t>Roma é a [MASK] da Itália.</a:t>
            </a:r>
            <a:endParaRPr kumimoji="0" lang="pt-BR" sz="280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B1C8B4-95FD-2C6B-AC5D-6EA58C11B39C}"/>
              </a:ext>
            </a:extLst>
          </p:cNvPr>
          <p:cNvSpPr txBox="1"/>
          <p:nvPr/>
        </p:nvSpPr>
        <p:spPr>
          <a:xfrm>
            <a:off x="5018314" y="3592286"/>
            <a:ext cx="11869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Capital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34155F9-E221-C33C-A1C6-13563CDEEA21}"/>
              </a:ext>
            </a:extLst>
          </p:cNvPr>
          <p:cNvCxnSpPr>
            <a:stCxn id="3" idx="1"/>
          </p:cNvCxnSpPr>
          <p:nvPr/>
        </p:nvCxnSpPr>
        <p:spPr>
          <a:xfrm flipH="1" flipV="1">
            <a:off x="3331029" y="3255402"/>
            <a:ext cx="1687285" cy="59849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37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81CACB-30F9-F4B2-305C-44A3031743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457BA8-3D78-FF7C-4438-AD1ADA011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Introdução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75DF94E-C32B-4A5E-31DA-2ACFD1284B54}"/>
              </a:ext>
            </a:extLst>
          </p:cNvPr>
          <p:cNvGrpSpPr/>
          <p:nvPr/>
        </p:nvGrpSpPr>
        <p:grpSpPr>
          <a:xfrm>
            <a:off x="838200" y="4761569"/>
            <a:ext cx="11353800" cy="1550019"/>
            <a:chOff x="838200" y="4761569"/>
            <a:chExt cx="11353800" cy="155001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864CE09-4E2E-9A21-260C-4631F1E94AF9}"/>
                </a:ext>
              </a:extLst>
            </p:cNvPr>
            <p:cNvSpPr/>
            <p:nvPr/>
          </p:nvSpPr>
          <p:spPr>
            <a:xfrm>
              <a:off x="838200" y="4761569"/>
              <a:ext cx="1550019" cy="1550019"/>
            </a:xfrm>
            <a:prstGeom prst="ellipse">
              <a:avLst/>
            </a:prstGeom>
            <a:solidFill>
              <a:srgbClr val="94209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noProof="0" dirty="0"/>
                <a:t>2018</a:t>
              </a:r>
              <a:endParaRPr lang="pt-BR" sz="1600" b="1" noProof="0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54B884E-B6F3-95DE-1071-329E70E7F9EB}"/>
                </a:ext>
              </a:extLst>
            </p:cNvPr>
            <p:cNvCxnSpPr>
              <a:cxnSpLocks/>
            </p:cNvCxnSpPr>
            <p:nvPr/>
          </p:nvCxnSpPr>
          <p:spPr>
            <a:xfrm>
              <a:off x="2094570" y="5536578"/>
              <a:ext cx="10097430" cy="0"/>
            </a:xfrm>
            <a:prstGeom prst="line">
              <a:avLst/>
            </a:prstGeom>
            <a:ln w="203200">
              <a:solidFill>
                <a:srgbClr val="9420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9B4554DA-B44E-57BB-A9ED-94F938250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3220"/>
            <a:ext cx="11026992" cy="29359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b="1" i="1" noProof="0" dirty="0"/>
              <a:t>Mas ainda havia limitações:</a:t>
            </a:r>
            <a:endParaRPr lang="pt-BR" dirty="0"/>
          </a:p>
          <a:p>
            <a:r>
              <a:rPr lang="pt-BR" noProof="0" dirty="0"/>
              <a:t>Não é generativo;</a:t>
            </a:r>
          </a:p>
          <a:p>
            <a:r>
              <a:rPr lang="pt-BR" i="1" dirty="0"/>
              <a:t>Fine-</a:t>
            </a:r>
            <a:r>
              <a:rPr lang="pt-BR" i="1" dirty="0" err="1"/>
              <a:t>tuning</a:t>
            </a:r>
            <a:r>
              <a:rPr lang="pt-BR" i="1" dirty="0"/>
              <a:t> </a:t>
            </a:r>
            <a:r>
              <a:rPr lang="pt-BR" dirty="0"/>
              <a:t>em </a:t>
            </a:r>
            <a:r>
              <a:rPr lang="pt-BR" dirty="0" err="1"/>
              <a:t>datasets</a:t>
            </a:r>
            <a:r>
              <a:rPr lang="pt-BR" dirty="0"/>
              <a:t> pequenos pode ser catastrófico;</a:t>
            </a:r>
          </a:p>
          <a:p>
            <a:r>
              <a:rPr lang="pt-BR" dirty="0"/>
              <a:t>Original BERT suporta </a:t>
            </a:r>
            <a:r>
              <a:rPr lang="pt-BR" b="1" dirty="0"/>
              <a:t>512 tokens </a:t>
            </a:r>
            <a:r>
              <a:rPr lang="pt-BR" b="1" dirty="0" err="1"/>
              <a:t>max</a:t>
            </a:r>
            <a:r>
              <a:rPr lang="pt-BR" dirty="0"/>
              <a:t>;</a:t>
            </a:r>
          </a:p>
          <a:p>
            <a:r>
              <a:rPr lang="pt-BR" noProof="0" dirty="0"/>
              <a:t>Não se adapta facilmente a vocabulários específicos (ex.: medicina, engenharia</a:t>
            </a:r>
            <a:r>
              <a:rPr lang="pt-BR" dirty="0"/>
              <a:t>…)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93374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FF925-67DE-CC62-E869-C6E3C1D77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A84068-671A-9D40-4F76-2C57E4F72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i="1" noProof="0" dirty="0"/>
              <a:t>Neural </a:t>
            </a:r>
            <a:r>
              <a:rPr lang="pt-BR" i="1" noProof="0" dirty="0" err="1"/>
              <a:t>Processing</a:t>
            </a:r>
            <a:r>
              <a:rPr lang="pt-BR" i="1" noProof="0" dirty="0"/>
              <a:t> </a:t>
            </a:r>
            <a:r>
              <a:rPr lang="pt-BR" i="1" noProof="0" dirty="0" err="1"/>
              <a:t>Language</a:t>
            </a:r>
            <a:r>
              <a:rPr lang="pt-BR" i="1" noProof="0" dirty="0"/>
              <a:t> </a:t>
            </a:r>
            <a:r>
              <a:rPr lang="pt-BR" noProof="0" dirty="0"/>
              <a:t>(NLP) sempre foi um desafio para a computação e AI. </a:t>
            </a:r>
          </a:p>
          <a:p>
            <a:pPr marL="0" indent="0">
              <a:buNone/>
            </a:pPr>
            <a:endParaRPr lang="pt-BR" noProof="0" dirty="0"/>
          </a:p>
          <a:p>
            <a:pPr marL="0" indent="0">
              <a:buNone/>
            </a:pPr>
            <a:r>
              <a:rPr lang="pt-BR" noProof="0" dirty="0"/>
              <a:t>Mesmo assim, no decorrer dos anos muitos avanços foram conquistados, por isso antes de entender o </a:t>
            </a:r>
            <a:r>
              <a:rPr lang="pt-BR" noProof="0" dirty="0" err="1"/>
              <a:t>LoRA</a:t>
            </a:r>
            <a:r>
              <a:rPr lang="pt-BR" noProof="0" dirty="0"/>
              <a:t>, vamos falar revisitar alguns pontos da historia do NLP</a:t>
            </a:r>
          </a:p>
        </p:txBody>
      </p:sp>
    </p:spTree>
    <p:extLst>
      <p:ext uri="{BB962C8B-B14F-4D97-AF65-F5344CB8AC3E}">
        <p14:creationId xmlns:p14="http://schemas.microsoft.com/office/powerpoint/2010/main" val="3641182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CBC13F-85A1-550F-4C45-587997954F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E7BD3F8-7206-5E65-489F-7E13F903E086}"/>
              </a:ext>
            </a:extLst>
          </p:cNvPr>
          <p:cNvGrpSpPr/>
          <p:nvPr/>
        </p:nvGrpSpPr>
        <p:grpSpPr>
          <a:xfrm>
            <a:off x="838200" y="4761569"/>
            <a:ext cx="11353800" cy="1550019"/>
            <a:chOff x="838200" y="4761569"/>
            <a:chExt cx="11353800" cy="1550019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1316F23-F15A-2088-9192-50B5FB82CA51}"/>
                </a:ext>
              </a:extLst>
            </p:cNvPr>
            <p:cNvCxnSpPr>
              <a:cxnSpLocks/>
            </p:cNvCxnSpPr>
            <p:nvPr/>
          </p:nvCxnSpPr>
          <p:spPr>
            <a:xfrm>
              <a:off x="2094570" y="5536578"/>
              <a:ext cx="10097430" cy="0"/>
            </a:xfrm>
            <a:prstGeom prst="line">
              <a:avLst/>
            </a:prstGeom>
            <a:ln w="203200">
              <a:solidFill>
                <a:srgbClr val="9420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58416A0-E381-F7EE-1042-A4B3CD45268C}"/>
                </a:ext>
              </a:extLst>
            </p:cNvPr>
            <p:cNvSpPr/>
            <p:nvPr/>
          </p:nvSpPr>
          <p:spPr>
            <a:xfrm>
              <a:off x="838200" y="4761569"/>
              <a:ext cx="1550019" cy="1550019"/>
            </a:xfrm>
            <a:prstGeom prst="ellipse">
              <a:avLst/>
            </a:prstGeom>
            <a:solidFill>
              <a:srgbClr val="94209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noProof="0" dirty="0">
                  <a:solidFill>
                    <a:schemeClr val="bg1"/>
                  </a:solidFill>
                </a:rPr>
                <a:t>2018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06AE9CD-B7EE-AD93-A395-B14DE1B21D45}"/>
              </a:ext>
            </a:extLst>
          </p:cNvPr>
          <p:cNvGrpSpPr/>
          <p:nvPr/>
        </p:nvGrpSpPr>
        <p:grpSpPr>
          <a:xfrm>
            <a:off x="838198" y="4761568"/>
            <a:ext cx="11353800" cy="1550019"/>
            <a:chOff x="838200" y="4761569"/>
            <a:chExt cx="11353800" cy="1550019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47E54F6-7707-DAF1-9CB2-D1A83C1B4D5D}"/>
                </a:ext>
              </a:extLst>
            </p:cNvPr>
            <p:cNvSpPr/>
            <p:nvPr/>
          </p:nvSpPr>
          <p:spPr>
            <a:xfrm>
              <a:off x="838200" y="4761569"/>
              <a:ext cx="1550019" cy="155001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solidFill>
                    <a:schemeClr val="bg1"/>
                  </a:solidFill>
                </a:rPr>
                <a:t>Hoje</a:t>
              </a:r>
              <a:endParaRPr lang="pt-BR" sz="1600" b="1" noProof="0" dirty="0">
                <a:solidFill>
                  <a:schemeClr val="bg1"/>
                </a:solidFill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D4298E7-7CB0-10B9-A5B2-B9F792E89F12}"/>
                </a:ext>
              </a:extLst>
            </p:cNvPr>
            <p:cNvCxnSpPr>
              <a:cxnSpLocks/>
            </p:cNvCxnSpPr>
            <p:nvPr/>
          </p:nvCxnSpPr>
          <p:spPr>
            <a:xfrm>
              <a:off x="2094570" y="5536578"/>
              <a:ext cx="10097430" cy="0"/>
            </a:xfrm>
            <a:prstGeom prst="line">
              <a:avLst/>
            </a:prstGeom>
            <a:ln w="2032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663F97D-88E3-63C0-B967-39237E87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5EE66D-2A45-555A-0C71-1743ABDFC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6033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i="1" dirty="0" err="1"/>
              <a:t>LLMs</a:t>
            </a:r>
            <a:endParaRPr lang="pt-BR" noProof="0" dirty="0"/>
          </a:p>
          <a:p>
            <a:r>
              <a:rPr lang="en-US" dirty="0"/>
              <a:t>Uso do massive autoregressive Transformers</a:t>
            </a:r>
          </a:p>
          <a:p>
            <a:r>
              <a:rPr lang="pt-BR" dirty="0"/>
              <a:t>Exemplo</a:t>
            </a:r>
            <a:r>
              <a:rPr lang="pt-BR" noProof="0" dirty="0"/>
              <a:t>: </a:t>
            </a:r>
            <a:r>
              <a:rPr lang="en-US" noProof="0" dirty="0"/>
              <a:t>GPT-3</a:t>
            </a:r>
            <a:endParaRPr lang="pt-BR" b="1" noProof="0" dirty="0"/>
          </a:p>
          <a:p>
            <a:endParaRPr lang="pt-BR" noProof="0" dirty="0"/>
          </a:p>
          <a:p>
            <a:endParaRPr lang="pt-BR" noProof="0" dirty="0"/>
          </a:p>
          <a:p>
            <a:pPr marL="0" indent="0">
              <a:buNone/>
            </a:pP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81428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4A8989-D6CD-272D-991D-06B6A1C81F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24BAC2-C0AD-9CEC-7AD4-4BDBC03A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Introdução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8AE2F37-FE2D-94A0-4E01-457A4EF0B551}"/>
              </a:ext>
            </a:extLst>
          </p:cNvPr>
          <p:cNvGrpSpPr/>
          <p:nvPr/>
        </p:nvGrpSpPr>
        <p:grpSpPr>
          <a:xfrm>
            <a:off x="838200" y="4761569"/>
            <a:ext cx="11353800" cy="1550019"/>
            <a:chOff x="838200" y="4761569"/>
            <a:chExt cx="11353800" cy="155001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94EB2E4-0DEB-D638-7F79-C127217860FA}"/>
                </a:ext>
              </a:extLst>
            </p:cNvPr>
            <p:cNvSpPr/>
            <p:nvPr/>
          </p:nvSpPr>
          <p:spPr>
            <a:xfrm>
              <a:off x="838200" y="4761569"/>
              <a:ext cx="1550019" cy="155001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noProof="0" dirty="0"/>
                <a:t>2020</a:t>
              </a:r>
              <a:endParaRPr lang="pt-BR" sz="1600" b="1" noProof="0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24E0CA0-6972-9F39-BC9D-7974F52829B8}"/>
                </a:ext>
              </a:extLst>
            </p:cNvPr>
            <p:cNvCxnSpPr>
              <a:cxnSpLocks/>
            </p:cNvCxnSpPr>
            <p:nvPr/>
          </p:nvCxnSpPr>
          <p:spPr>
            <a:xfrm>
              <a:off x="2094570" y="5536578"/>
              <a:ext cx="10097430" cy="0"/>
            </a:xfrm>
            <a:prstGeom prst="line">
              <a:avLst/>
            </a:prstGeom>
            <a:ln w="2032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Online Media 11" descr="Large Language Models explained briefly">
            <a:hlinkClick r:id="" action="ppaction://media"/>
            <a:extLst>
              <a:ext uri="{FF2B5EF4-FFF2-40B4-BE49-F238E27FC236}">
                <a16:creationId xmlns:a16="http://schemas.microsoft.com/office/drawing/2014/main" id="{1ADEC45B-0A71-D519-A3DF-40A57B2A78D4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8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476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34D8EC-A249-3B6D-1A59-CC4BFE9796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16E339-5749-058B-7351-09E048919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Introdução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BFABDE1-C8B9-F929-00B6-BBCAE826EC6E}"/>
              </a:ext>
            </a:extLst>
          </p:cNvPr>
          <p:cNvGrpSpPr/>
          <p:nvPr/>
        </p:nvGrpSpPr>
        <p:grpSpPr>
          <a:xfrm>
            <a:off x="838200" y="4761569"/>
            <a:ext cx="11353800" cy="1550019"/>
            <a:chOff x="838200" y="4761569"/>
            <a:chExt cx="11353800" cy="155001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92DEE81-B676-43AC-3859-9F1D6840570E}"/>
                </a:ext>
              </a:extLst>
            </p:cNvPr>
            <p:cNvSpPr/>
            <p:nvPr/>
          </p:nvSpPr>
          <p:spPr>
            <a:xfrm>
              <a:off x="838200" y="4761569"/>
              <a:ext cx="1550019" cy="155001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noProof="0" dirty="0"/>
                <a:t>Hoje</a:t>
              </a:r>
              <a:endParaRPr lang="pt-BR" sz="1600" b="1" noProof="0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41E0CC5-3B7F-E9A9-2DEE-F3E44FBC6349}"/>
                </a:ext>
              </a:extLst>
            </p:cNvPr>
            <p:cNvCxnSpPr>
              <a:cxnSpLocks/>
            </p:cNvCxnSpPr>
            <p:nvPr/>
          </p:nvCxnSpPr>
          <p:spPr>
            <a:xfrm>
              <a:off x="2094570" y="5536578"/>
              <a:ext cx="10097430" cy="0"/>
            </a:xfrm>
            <a:prstGeom prst="line">
              <a:avLst/>
            </a:prstGeom>
            <a:ln w="2032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EB8D0C79-A706-1946-2084-62A4FCD9C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7"/>
            <a:ext cx="11026992" cy="22830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b="1" i="1" dirty="0"/>
              <a:t>Mas ainda há limitações:</a:t>
            </a:r>
          </a:p>
          <a:p>
            <a:r>
              <a:rPr lang="pt-BR" noProof="0" dirty="0"/>
              <a:t>Proibitivamente pesado em vários ambientes;</a:t>
            </a:r>
          </a:p>
          <a:p>
            <a:r>
              <a:rPr lang="pt-BR" noProof="0" dirty="0"/>
              <a:t>Alto custo computacional e treinamento</a:t>
            </a:r>
            <a:r>
              <a:rPr lang="pt-BR" dirty="0"/>
              <a:t> lento</a:t>
            </a:r>
            <a:r>
              <a:rPr lang="pt-BR" noProof="0" dirty="0"/>
              <a:t>;</a:t>
            </a:r>
          </a:p>
          <a:p>
            <a:r>
              <a:rPr lang="pt-BR" b="1" dirty="0"/>
              <a:t>Quando em domínios (vocabulários) específicos, ainda há muitos erros (alucinações);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76739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A30403-F7F3-50C4-6DB8-42AD2006B9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869797-8088-E52D-3E8A-D4AFC38C3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Introdução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617E7E29-C5AA-3C0D-A21A-57A285D29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1026992" cy="43801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dirty="0"/>
              <a:t>Usando </a:t>
            </a:r>
            <a:r>
              <a:rPr lang="en-US" i="1" noProof="0" dirty="0"/>
              <a:t>fine-tuning</a:t>
            </a:r>
            <a:r>
              <a:rPr lang="pt-BR" dirty="0"/>
              <a:t> aplicados ao LLM, é possível:</a:t>
            </a:r>
          </a:p>
          <a:p>
            <a:r>
              <a:rPr lang="pt-BR" dirty="0"/>
              <a:t>Ajustar tons de resposta;</a:t>
            </a:r>
            <a:endParaRPr lang="pt-BR" noProof="0" dirty="0"/>
          </a:p>
          <a:p>
            <a:r>
              <a:rPr lang="pt-BR" b="1" noProof="0" dirty="0"/>
              <a:t>Especializar o modelo para aplicações específicas (jurídico, médico, financeiro, técnico, etc.);</a:t>
            </a:r>
          </a:p>
          <a:p>
            <a:r>
              <a:rPr lang="pt-BR" b="1" noProof="0" dirty="0"/>
              <a:t>Melhorar em tarefas específicas (refinado para classificação de texto, sumarização, geração de código, extração de entidades, tradução técnica, etc.);</a:t>
            </a:r>
          </a:p>
          <a:p>
            <a:r>
              <a:rPr lang="pt-BR" b="1" dirty="0"/>
              <a:t>Redução de Alucinação.</a:t>
            </a:r>
          </a:p>
        </p:txBody>
      </p:sp>
    </p:spTree>
    <p:extLst>
      <p:ext uri="{BB962C8B-B14F-4D97-AF65-F5344CB8AC3E}">
        <p14:creationId xmlns:p14="http://schemas.microsoft.com/office/powerpoint/2010/main" val="24896694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9303A3-06E6-34F7-B874-005DDEA5E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2A60F8-EF74-A809-4F5A-40F681134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Introdução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0EC89793-6B58-9F99-9DEE-ED8DEAF85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1026992" cy="43801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dirty="0"/>
              <a:t>Usando </a:t>
            </a:r>
            <a:r>
              <a:rPr lang="en-US" i="1" noProof="0" dirty="0"/>
              <a:t>fine-tuning</a:t>
            </a:r>
            <a:r>
              <a:rPr lang="pt-BR" dirty="0"/>
              <a:t> tradicional aplicados ao LLM, é possível:</a:t>
            </a:r>
          </a:p>
          <a:p>
            <a:r>
              <a:rPr lang="pt-BR" dirty="0"/>
              <a:t>Ajustar tons de resposta;</a:t>
            </a:r>
            <a:endParaRPr lang="pt-BR" noProof="0" dirty="0"/>
          </a:p>
          <a:p>
            <a:r>
              <a:rPr lang="pt-BR" b="1" noProof="0" dirty="0"/>
              <a:t>Especializar o modelo para aplicações específicas (jurídico, médico, financeiro, técnico, etc.);</a:t>
            </a:r>
          </a:p>
          <a:p>
            <a:r>
              <a:rPr lang="pt-BR" b="1" noProof="0" dirty="0"/>
              <a:t>Melhorar em tarefas específicas (refinado para classificação de texto, sumarização, geração de código, extração de entidades, tradução técnica, etc.);</a:t>
            </a:r>
          </a:p>
          <a:p>
            <a:r>
              <a:rPr lang="pt-BR" b="1" dirty="0"/>
              <a:t>Redução de Alucinação.</a:t>
            </a:r>
          </a:p>
        </p:txBody>
      </p:sp>
    </p:spTree>
    <p:extLst>
      <p:ext uri="{BB962C8B-B14F-4D97-AF65-F5344CB8AC3E}">
        <p14:creationId xmlns:p14="http://schemas.microsoft.com/office/powerpoint/2010/main" val="39074194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8F05F8-E0F4-B694-89AF-25CEBC3E9E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B8657F-0472-84AE-2E0B-0CA821220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Introdução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2B2EC955-EADB-ABD6-90C3-EC6DBB017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1026992" cy="4380102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dirty="0"/>
              <a:t>Só </a:t>
            </a:r>
            <a:r>
              <a:rPr lang="en-US" dirty="0" err="1"/>
              <a:t>que</a:t>
            </a:r>
            <a:r>
              <a:rPr lang="en-US" dirty="0"/>
              <a:t>…</a:t>
            </a:r>
          </a:p>
          <a:p>
            <a:pPr marL="0" indent="0" algn="ctr">
              <a:buNone/>
            </a:pPr>
            <a:r>
              <a:rPr lang="pt-BR" b="1" i="1" dirty="0"/>
              <a:t>Ainda há limitações!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78532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03AB94-BAD5-1674-6C72-D01461D8F8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5CC4CF-2333-C949-5C8D-D437ED4DB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Introdução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31D02892-EA90-EAC3-FF34-601DDA318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1026992" cy="43801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No </a:t>
            </a:r>
            <a:r>
              <a:rPr lang="en-US" b="1" i="1" dirty="0"/>
              <a:t>fine-tuning</a:t>
            </a:r>
            <a:r>
              <a:rPr lang="en-US" b="1" dirty="0"/>
              <a:t> </a:t>
            </a:r>
            <a:r>
              <a:rPr lang="en-US" b="1" dirty="0" err="1"/>
              <a:t>tradicional</a:t>
            </a:r>
            <a:r>
              <a:rPr lang="en-US" b="1" dirty="0"/>
              <a:t>:</a:t>
            </a:r>
          </a:p>
          <a:p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preciso</a:t>
            </a:r>
            <a:r>
              <a:rPr lang="en-US" dirty="0"/>
              <a:t> </a:t>
            </a:r>
            <a:r>
              <a:rPr lang="en-US" dirty="0" err="1"/>
              <a:t>atualizar</a:t>
            </a:r>
            <a:r>
              <a:rPr lang="en-US" dirty="0"/>
              <a:t> </a:t>
            </a:r>
            <a:r>
              <a:rPr lang="en-US" dirty="0" err="1"/>
              <a:t>quase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esses </a:t>
            </a:r>
            <a:r>
              <a:rPr lang="en-US" dirty="0" err="1"/>
              <a:t>parâmetros</a:t>
            </a:r>
            <a:endParaRPr lang="en-US" dirty="0"/>
          </a:p>
          <a:p>
            <a:pPr marL="457200" lvl="1" indent="0">
              <a:buNone/>
            </a:pPr>
            <a:r>
              <a:rPr lang="en-US" dirty="0" err="1"/>
              <a:t>Requer</a:t>
            </a:r>
            <a:r>
              <a:rPr lang="en-US" dirty="0"/>
              <a:t> </a:t>
            </a:r>
            <a:r>
              <a:rPr lang="en-US" b="1" dirty="0"/>
              <a:t>re-</a:t>
            </a:r>
            <a:r>
              <a:rPr lang="en-US" b="1" dirty="0" err="1"/>
              <a:t>treinar</a:t>
            </a:r>
            <a:r>
              <a:rPr lang="en-US" b="1" dirty="0"/>
              <a:t> </a:t>
            </a:r>
            <a:r>
              <a:rPr lang="en-US" b="1" dirty="0" err="1"/>
              <a:t>todos</a:t>
            </a:r>
            <a:r>
              <a:rPr lang="en-US" b="1" dirty="0"/>
              <a:t> </a:t>
            </a:r>
            <a:r>
              <a:rPr lang="en-US" b="1" dirty="0" err="1"/>
              <a:t>os</a:t>
            </a:r>
            <a:r>
              <a:rPr lang="en-US" b="1" dirty="0"/>
              <a:t> </a:t>
            </a:r>
            <a:r>
              <a:rPr lang="en-US" b="1" dirty="0" err="1"/>
              <a:t>parâmetros</a:t>
            </a:r>
            <a:r>
              <a:rPr lang="en-US" dirty="0"/>
              <a:t> do </a:t>
            </a:r>
            <a:r>
              <a:rPr lang="en-US" dirty="0" err="1"/>
              <a:t>modelo</a:t>
            </a:r>
            <a:r>
              <a:rPr lang="en-US" dirty="0"/>
              <a:t> (</a:t>
            </a:r>
            <a:r>
              <a:rPr lang="en-US" dirty="0" err="1"/>
              <a:t>milhões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bilhões</a:t>
            </a:r>
            <a:r>
              <a:rPr lang="en-US" dirty="0"/>
              <a:t>).</a:t>
            </a:r>
          </a:p>
          <a:p>
            <a:r>
              <a:rPr lang="en-US" dirty="0"/>
              <a:t>Risco de </a:t>
            </a:r>
            <a:r>
              <a:rPr lang="en-US" i="1" dirty="0"/>
              <a:t>Overfitting</a:t>
            </a:r>
          </a:p>
          <a:p>
            <a:pPr marL="457200" lvl="1" indent="0">
              <a:buNone/>
            </a:pPr>
            <a:r>
              <a:rPr lang="en-US" dirty="0"/>
              <a:t>Como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pesos </a:t>
            </a:r>
            <a:r>
              <a:rPr lang="en-US" dirty="0" err="1"/>
              <a:t>mudam</a:t>
            </a:r>
            <a:r>
              <a:rPr lang="en-US" dirty="0"/>
              <a:t>, o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perder</a:t>
            </a:r>
            <a:r>
              <a:rPr lang="en-US" dirty="0"/>
              <a:t> </a:t>
            </a:r>
            <a:r>
              <a:rPr lang="en-US" dirty="0" err="1"/>
              <a:t>parte</a:t>
            </a:r>
            <a:r>
              <a:rPr lang="en-US" dirty="0"/>
              <a:t> do </a:t>
            </a:r>
            <a:r>
              <a:rPr lang="en-US" dirty="0" err="1"/>
              <a:t>conhecimento</a:t>
            </a:r>
            <a:r>
              <a:rPr lang="en-US" dirty="0"/>
              <a:t> </a:t>
            </a:r>
            <a:r>
              <a:rPr lang="en-US" dirty="0" err="1"/>
              <a:t>geral</a:t>
            </a:r>
            <a:r>
              <a:rPr lang="en-US" dirty="0"/>
              <a:t> </a:t>
            </a:r>
            <a:r>
              <a:rPr lang="en-US" dirty="0" err="1"/>
              <a:t>aprendido</a:t>
            </a:r>
            <a:r>
              <a:rPr lang="en-US" dirty="0"/>
              <a:t> no </a:t>
            </a:r>
            <a:r>
              <a:rPr lang="en-US" dirty="0" err="1"/>
              <a:t>pré-treinamento</a:t>
            </a:r>
            <a:r>
              <a:rPr lang="en-US" dirty="0"/>
              <a:t> (catastrophic forgetting).</a:t>
            </a:r>
            <a:endParaRPr lang="en-US" i="1" dirty="0"/>
          </a:p>
          <a:p>
            <a:endParaRPr lang="en-US" i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22905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3C8E64-9726-81F7-1C6F-4B5DA02F53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880DF8-A183-7209-6090-C269EFFD4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Introdução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69A58AF7-3AA8-D640-2B3C-EACCA40F9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1026992" cy="43801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No </a:t>
            </a:r>
            <a:r>
              <a:rPr lang="en-US" b="1" i="1" dirty="0"/>
              <a:t>fine-tuning</a:t>
            </a:r>
            <a:r>
              <a:rPr lang="en-US" b="1" dirty="0"/>
              <a:t> </a:t>
            </a:r>
            <a:r>
              <a:rPr lang="en-US" b="1" dirty="0" err="1"/>
              <a:t>tradicional</a:t>
            </a:r>
            <a:r>
              <a:rPr lang="en-US" b="1" dirty="0"/>
              <a:t>:</a:t>
            </a:r>
          </a:p>
          <a:p>
            <a:r>
              <a:rPr lang="en-US" dirty="0"/>
              <a:t>Baixa </a:t>
            </a:r>
            <a:r>
              <a:rPr lang="en-US" dirty="0" err="1"/>
              <a:t>Reusabilidade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Se </a:t>
            </a:r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fizer</a:t>
            </a:r>
            <a:r>
              <a:rPr lang="en-US" dirty="0"/>
              <a:t> </a:t>
            </a:r>
            <a:r>
              <a:rPr lang="en-US" i="1" dirty="0"/>
              <a:t>fine-tuning</a:t>
            </a:r>
            <a:r>
              <a:rPr lang="en-US" dirty="0"/>
              <a:t> para </a:t>
            </a:r>
            <a:r>
              <a:rPr lang="en-US" dirty="0" err="1"/>
              <a:t>jurídico</a:t>
            </a:r>
            <a:r>
              <a:rPr lang="en-US" dirty="0"/>
              <a:t> e </a:t>
            </a:r>
            <a:r>
              <a:rPr lang="en-US" dirty="0" err="1"/>
              <a:t>depois</a:t>
            </a:r>
            <a:r>
              <a:rPr lang="en-US" dirty="0"/>
              <a:t> </a:t>
            </a:r>
            <a:r>
              <a:rPr lang="en-US" dirty="0" err="1"/>
              <a:t>quiser</a:t>
            </a:r>
            <a:r>
              <a:rPr lang="en-US" dirty="0"/>
              <a:t> um para </a:t>
            </a:r>
            <a:r>
              <a:rPr lang="en-US" dirty="0" err="1"/>
              <a:t>saúde</a:t>
            </a:r>
            <a:r>
              <a:rPr lang="en-US" dirty="0"/>
              <a:t>, </a:t>
            </a:r>
            <a:r>
              <a:rPr lang="en-US" dirty="0" err="1"/>
              <a:t>precisa</a:t>
            </a:r>
            <a:r>
              <a:rPr lang="en-US" dirty="0"/>
              <a:t> </a:t>
            </a:r>
            <a:r>
              <a:rPr lang="en-US" dirty="0" err="1"/>
              <a:t>guardar</a:t>
            </a:r>
            <a:r>
              <a:rPr lang="en-US" dirty="0"/>
              <a:t> </a:t>
            </a:r>
            <a:r>
              <a:rPr lang="en-US" dirty="0" err="1"/>
              <a:t>dois</a:t>
            </a:r>
            <a:r>
              <a:rPr lang="en-US" dirty="0"/>
              <a:t> </a:t>
            </a:r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inteiros</a:t>
            </a:r>
            <a:r>
              <a:rPr lang="en-US" dirty="0"/>
              <a:t> (</a:t>
            </a:r>
            <a:r>
              <a:rPr lang="en-US" dirty="0" err="1"/>
              <a:t>vários</a:t>
            </a:r>
            <a:r>
              <a:rPr lang="en-US" dirty="0"/>
              <a:t> GB </a:t>
            </a:r>
            <a:r>
              <a:rPr lang="en-US" dirty="0" err="1"/>
              <a:t>cada</a:t>
            </a:r>
            <a:r>
              <a:rPr lang="en-US" dirty="0"/>
              <a:t>) e </a:t>
            </a:r>
            <a:r>
              <a:rPr lang="en-US" b="1" dirty="0" err="1"/>
              <a:t>não</a:t>
            </a:r>
            <a:r>
              <a:rPr lang="en-US" b="1" dirty="0"/>
              <a:t> </a:t>
            </a:r>
            <a:r>
              <a:rPr lang="en-US" b="1" dirty="0" err="1"/>
              <a:t>dá</a:t>
            </a:r>
            <a:r>
              <a:rPr lang="en-US" b="1" dirty="0"/>
              <a:t> para </a:t>
            </a:r>
            <a:r>
              <a:rPr lang="en-US" b="1" dirty="0" err="1"/>
              <a:t>compartilhar</a:t>
            </a:r>
            <a:r>
              <a:rPr lang="en-US" b="1" dirty="0"/>
              <a:t> </a:t>
            </a:r>
            <a:r>
              <a:rPr lang="en-US" b="1" dirty="0" err="1"/>
              <a:t>só</a:t>
            </a:r>
            <a:r>
              <a:rPr lang="en-US" b="1" dirty="0"/>
              <a:t> o “</a:t>
            </a:r>
            <a:r>
              <a:rPr lang="en-US" b="1" dirty="0" err="1"/>
              <a:t>ajuste</a:t>
            </a:r>
            <a:r>
              <a:rPr lang="en-US" b="1" dirty="0"/>
              <a:t>”, </a:t>
            </a:r>
            <a:r>
              <a:rPr lang="en-US" b="1" dirty="0" err="1"/>
              <a:t>você</a:t>
            </a:r>
            <a:r>
              <a:rPr lang="en-US" b="1" dirty="0"/>
              <a:t> </a:t>
            </a:r>
            <a:r>
              <a:rPr lang="en-US" b="1" dirty="0" err="1"/>
              <a:t>precisa</a:t>
            </a:r>
            <a:r>
              <a:rPr lang="en-US" b="1" dirty="0"/>
              <a:t> </a:t>
            </a:r>
            <a:r>
              <a:rPr lang="en-US" b="1" dirty="0" err="1"/>
              <a:t>compartilhar</a:t>
            </a:r>
            <a:r>
              <a:rPr lang="en-US" b="1" dirty="0"/>
              <a:t> </a:t>
            </a:r>
            <a:r>
              <a:rPr lang="en-US" b="1" dirty="0" err="1"/>
              <a:t>tudo</a:t>
            </a:r>
            <a:r>
              <a:rPr lang="en-US" dirty="0"/>
              <a:t>.</a:t>
            </a:r>
            <a:endParaRPr lang="en-US" sz="2400" dirty="0"/>
          </a:p>
          <a:p>
            <a:r>
              <a:rPr lang="en-US" dirty="0" err="1"/>
              <a:t>Escalabilidade</a:t>
            </a:r>
            <a:r>
              <a:rPr lang="en-US" dirty="0"/>
              <a:t> </a:t>
            </a:r>
            <a:r>
              <a:rPr lang="en-US" dirty="0" err="1"/>
              <a:t>Ruim</a:t>
            </a:r>
            <a:endParaRPr lang="en-US" dirty="0"/>
          </a:p>
          <a:p>
            <a:pPr marL="457200" lvl="1" indent="0">
              <a:buNone/>
            </a:pPr>
            <a:r>
              <a:rPr lang="en-US" dirty="0" err="1"/>
              <a:t>Domínio</a:t>
            </a:r>
            <a:r>
              <a:rPr lang="en-US" dirty="0"/>
              <a:t> </a:t>
            </a:r>
            <a:r>
              <a:rPr lang="en-US" dirty="0" err="1"/>
              <a:t>jurídico</a:t>
            </a:r>
            <a:r>
              <a:rPr lang="en-US" dirty="0"/>
              <a:t> → 1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completo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 err="1"/>
              <a:t>Domínio</a:t>
            </a:r>
            <a:r>
              <a:rPr lang="en-US" dirty="0"/>
              <a:t> </a:t>
            </a:r>
            <a:r>
              <a:rPr lang="en-US" dirty="0" err="1"/>
              <a:t>médico</a:t>
            </a:r>
            <a:r>
              <a:rPr lang="en-US" dirty="0"/>
              <a:t> → outro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completo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 err="1"/>
              <a:t>Domínio</a:t>
            </a:r>
            <a:r>
              <a:rPr lang="en-US" dirty="0"/>
              <a:t> </a:t>
            </a:r>
            <a:r>
              <a:rPr lang="en-US" dirty="0" err="1"/>
              <a:t>financeiro</a:t>
            </a:r>
            <a:r>
              <a:rPr lang="en-US" dirty="0"/>
              <a:t> → outro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completo</a:t>
            </a:r>
            <a:r>
              <a:rPr lang="en-US" dirty="0"/>
              <a:t>.</a:t>
            </a:r>
          </a:p>
          <a:p>
            <a:pPr lvl="1"/>
            <a:endParaRPr lang="en-US" i="1" dirty="0"/>
          </a:p>
          <a:p>
            <a:endParaRPr lang="en-US" i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74553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DE57CD-1436-A300-A0A4-548A0F0A46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D50217-F013-E38F-CEE5-38DF6D722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Introdução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61883EDB-19F5-D796-E345-703430853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0528"/>
            <a:ext cx="5867400" cy="4642104"/>
          </a:xfrm>
        </p:spPr>
        <p:txBody>
          <a:bodyPr anchor="ctr">
            <a:noAutofit/>
          </a:bodyPr>
          <a:lstStyle/>
          <a:p>
            <a:pPr marL="0" indent="0" algn="just">
              <a:buNone/>
            </a:pPr>
            <a:r>
              <a:rPr lang="pt-BR" noProof="0" dirty="0"/>
              <a:t>Então Hu et al. propuseram </a:t>
            </a:r>
            <a:r>
              <a:rPr lang="pt-BR" dirty="0"/>
              <a:t>uma nova abordagem de </a:t>
            </a:r>
            <a:r>
              <a:rPr lang="pt-BR" i="1" dirty="0"/>
              <a:t>fine-</a:t>
            </a:r>
            <a:r>
              <a:rPr lang="pt-BR" i="1" dirty="0" err="1"/>
              <a:t>tuning</a:t>
            </a:r>
            <a:r>
              <a:rPr lang="pt-BR" i="1" dirty="0"/>
              <a:t> </a:t>
            </a:r>
            <a:r>
              <a:rPr lang="pt-BR" dirty="0"/>
              <a:t>chamado </a:t>
            </a:r>
            <a:r>
              <a:rPr lang="pt-BR" dirty="0" err="1"/>
              <a:t>Low</a:t>
            </a:r>
            <a:r>
              <a:rPr lang="pt-BR" dirty="0"/>
              <a:t>-Rank (</a:t>
            </a:r>
            <a:r>
              <a:rPr lang="pt-BR" dirty="0" err="1"/>
              <a:t>LoRA</a:t>
            </a:r>
            <a:r>
              <a:rPr lang="pt-BR" dirty="0"/>
              <a:t>).</a:t>
            </a:r>
          </a:p>
          <a:p>
            <a:pPr marL="0" indent="0" algn="just">
              <a:buNone/>
            </a:pPr>
            <a:r>
              <a:rPr lang="pt-BR" dirty="0"/>
              <a:t>A partir do congelamento de modelos </a:t>
            </a:r>
            <a:r>
              <a:rPr lang="pt-BR" dirty="0" err="1"/>
              <a:t>pré</a:t>
            </a:r>
            <a:r>
              <a:rPr lang="pt-BR" dirty="0"/>
              <a:t>-treinados e injeção de </a:t>
            </a:r>
            <a:r>
              <a:rPr lang="pt-BR" i="1" dirty="0"/>
              <a:t>ranks</a:t>
            </a:r>
            <a:r>
              <a:rPr lang="pt-BR" dirty="0"/>
              <a:t> em cada camada da arquitetura </a:t>
            </a:r>
            <a:r>
              <a:rPr lang="pt-BR" i="1" dirty="0" err="1"/>
              <a:t>Transformer</a:t>
            </a:r>
            <a:r>
              <a:rPr lang="pt-BR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6CEDA4-3665-31BC-B462-5126CDB94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238" y="1430528"/>
            <a:ext cx="5160637" cy="464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0378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B8438-E56E-2412-517C-8456E4CA7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Fundamentação teórica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07CE1B-B161-E252-D22F-34538CD839C0}"/>
              </a:ext>
            </a:extLst>
          </p:cNvPr>
          <p:cNvSpPr/>
          <p:nvPr/>
        </p:nvSpPr>
        <p:spPr>
          <a:xfrm>
            <a:off x="2245091" y="1975690"/>
            <a:ext cx="1743456" cy="6751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>
                  <a:noFill/>
                </a:ln>
                <a:solidFill>
                  <a:schemeClr val="accent1"/>
                </a:solidFill>
                <a:effectLst>
                  <a:outerShdw dist="19050" sx="1000" sy="1000" algn="tl" rotWithShape="0">
                    <a:schemeClr val="dk1"/>
                  </a:outerShdw>
                </a:effectLst>
              </a:rPr>
              <a:t>Embedding</a:t>
            </a:r>
            <a:r>
              <a:rPr lang="pt-BR" dirty="0">
                <a:ln w="0">
                  <a:noFill/>
                </a:ln>
                <a:solidFill>
                  <a:schemeClr val="accent1"/>
                </a:solidFill>
                <a:effectLst>
                  <a:outerShdw dist="19050" sx="1000" sy="1000" algn="tl" rotWithShape="0">
                    <a:schemeClr val="dk1"/>
                  </a:outerShdw>
                </a:effectLst>
              </a:rPr>
              <a:t> (</a:t>
            </a:r>
            <a:r>
              <a:rPr lang="pt-BR" dirty="0" err="1">
                <a:ln w="0">
                  <a:noFill/>
                </a:ln>
                <a:solidFill>
                  <a:schemeClr val="accent1"/>
                </a:solidFill>
                <a:effectLst>
                  <a:outerShdw dist="19050" sx="1000" sy="1000" algn="tl" rotWithShape="0">
                    <a:schemeClr val="dk1"/>
                  </a:outerShdw>
                </a:effectLst>
              </a:rPr>
              <a:t>h</a:t>
            </a:r>
            <a:r>
              <a:rPr lang="pt-BR" dirty="0">
                <a:ln w="0">
                  <a:noFill/>
                </a:ln>
                <a:solidFill>
                  <a:schemeClr val="accent1"/>
                </a:solidFill>
                <a:effectLst>
                  <a:outerShdw dist="19050" sx="1000" sy="1000" algn="tl" rotWithShape="0">
                    <a:schemeClr val="dk1"/>
                  </a:outerShdw>
                </a:effectLst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B39D87-F153-883A-20AA-2B21D66B0227}"/>
              </a:ext>
            </a:extLst>
          </p:cNvPr>
          <p:cNvSpPr/>
          <p:nvPr/>
        </p:nvSpPr>
        <p:spPr>
          <a:xfrm>
            <a:off x="1541645" y="3321445"/>
            <a:ext cx="1283208" cy="14874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Pretrained</a:t>
            </a:r>
            <a:r>
              <a:rPr lang="pt-BR" dirty="0"/>
              <a:t> </a:t>
            </a:r>
            <a:r>
              <a:rPr lang="pt-BR" dirty="0" err="1"/>
              <a:t>Weights</a:t>
            </a:r>
            <a:r>
              <a:rPr lang="pt-BR" dirty="0"/>
              <a:t> (W)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6D36F4-0B41-9387-DAEB-BC40F7BEEA78}"/>
              </a:ext>
            </a:extLst>
          </p:cNvPr>
          <p:cNvSpPr/>
          <p:nvPr/>
        </p:nvSpPr>
        <p:spPr>
          <a:xfrm>
            <a:off x="2245091" y="5647798"/>
            <a:ext cx="1743456" cy="6751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ln w="0">
                  <a:noFill/>
                </a:ln>
                <a:solidFill>
                  <a:schemeClr val="accent1"/>
                </a:solidFill>
                <a:effectLst>
                  <a:outerShdw dist="19050" sx="1000" sy="1000" algn="tl" rotWithShape="0">
                    <a:schemeClr val="dk1"/>
                  </a:outerShdw>
                </a:effectLst>
              </a:rPr>
              <a:t>Inputs (x)</a:t>
            </a:r>
            <a:endParaRPr lang="pt-BR" dirty="0">
              <a:ln w="0">
                <a:noFill/>
              </a:ln>
              <a:solidFill>
                <a:schemeClr val="accent1"/>
              </a:solidFill>
              <a:effectLst>
                <a:outerShdw dist="19050" sx="1000" sy="1000" algn="tl" rotWithShape="0">
                  <a:schemeClr val="dk1"/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34DA68E-BA06-3072-A1B2-6E7090078E57}"/>
                  </a:ext>
                </a:extLst>
              </p:cNvPr>
              <p:cNvSpPr/>
              <p:nvPr/>
            </p:nvSpPr>
            <p:spPr>
              <a:xfrm>
                <a:off x="3595997" y="3321445"/>
                <a:ext cx="1283208" cy="148742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/>
                  <a:t>Weight</a:t>
                </a:r>
                <a:endParaRPr lang="pt-BR" dirty="0"/>
              </a:p>
              <a:p>
                <a:pPr algn="ctr"/>
                <a:r>
                  <a:rPr lang="pt-BR" dirty="0"/>
                  <a:t>Update</a:t>
                </a:r>
              </a:p>
              <a:p>
                <a:pPr algn="ctr"/>
                <a:r>
                  <a:rPr lang="pt-BR" dirty="0"/>
                  <a:t>(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pt-BR" dirty="0"/>
                  <a:t>W)</a:t>
                </a: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34DA68E-BA06-3072-A1B2-6E7090078E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997" y="3321445"/>
                <a:ext cx="1283208" cy="14874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16D4E78-63DA-56B5-C613-1C6BDED76421}"/>
              </a:ext>
            </a:extLst>
          </p:cNvPr>
          <p:cNvCxnSpPr>
            <a:stCxn id="8" idx="0"/>
            <a:endCxn id="5" idx="2"/>
          </p:cNvCxnSpPr>
          <p:nvPr/>
        </p:nvCxnSpPr>
        <p:spPr>
          <a:xfrm flipH="1" flipV="1">
            <a:off x="2183249" y="4808869"/>
            <a:ext cx="933570" cy="838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71A24AF-19AA-6781-8A5B-A22807EBBC28}"/>
              </a:ext>
            </a:extLst>
          </p:cNvPr>
          <p:cNvCxnSpPr>
            <a:stCxn id="8" idx="0"/>
            <a:endCxn id="9" idx="2"/>
          </p:cNvCxnSpPr>
          <p:nvPr/>
        </p:nvCxnSpPr>
        <p:spPr>
          <a:xfrm flipV="1">
            <a:off x="3116819" y="4808869"/>
            <a:ext cx="1120782" cy="838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A56E3C-ED43-D160-71C4-9CB744B65DF2}"/>
              </a:ext>
            </a:extLst>
          </p:cNvPr>
          <p:cNvCxnSpPr>
            <a:stCxn id="9" idx="0"/>
            <a:endCxn id="4" idx="2"/>
          </p:cNvCxnSpPr>
          <p:nvPr/>
        </p:nvCxnSpPr>
        <p:spPr>
          <a:xfrm flipH="1" flipV="1">
            <a:off x="3116819" y="2650885"/>
            <a:ext cx="1120782" cy="670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B2866CB-4080-AE48-AB80-62BBC7FE3328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2183249" y="2650885"/>
            <a:ext cx="933570" cy="670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1FD61E66-290A-9668-276E-A079D22AE508}"/>
              </a:ext>
            </a:extLst>
          </p:cNvPr>
          <p:cNvSpPr/>
          <p:nvPr/>
        </p:nvSpPr>
        <p:spPr>
          <a:xfrm>
            <a:off x="8563999" y="2104357"/>
            <a:ext cx="1743456" cy="6751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>
                  <a:noFill/>
                </a:ln>
                <a:solidFill>
                  <a:schemeClr val="accent1"/>
                </a:solidFill>
                <a:effectLst>
                  <a:outerShdw dist="19050" sx="1000" sy="1000" algn="tl" rotWithShape="0">
                    <a:schemeClr val="dk1"/>
                  </a:outerShdw>
                </a:effectLst>
              </a:rPr>
              <a:t>Embedding</a:t>
            </a:r>
            <a:r>
              <a:rPr lang="pt-BR" dirty="0">
                <a:ln w="0">
                  <a:noFill/>
                </a:ln>
                <a:solidFill>
                  <a:schemeClr val="accent1"/>
                </a:solidFill>
                <a:effectLst>
                  <a:outerShdw dist="19050" sx="1000" sy="1000" algn="tl" rotWithShape="0">
                    <a:schemeClr val="dk1"/>
                  </a:outerShdw>
                </a:effectLst>
              </a:rPr>
              <a:t> (</a:t>
            </a:r>
            <a:r>
              <a:rPr lang="pt-BR" dirty="0" err="1">
                <a:ln w="0">
                  <a:noFill/>
                </a:ln>
                <a:solidFill>
                  <a:schemeClr val="accent1"/>
                </a:solidFill>
                <a:effectLst>
                  <a:outerShdw dist="19050" sx="1000" sy="1000" algn="tl" rotWithShape="0">
                    <a:schemeClr val="dk1"/>
                  </a:outerShdw>
                </a:effectLst>
              </a:rPr>
              <a:t>h</a:t>
            </a:r>
            <a:r>
              <a:rPr lang="pt-BR" dirty="0">
                <a:ln w="0">
                  <a:noFill/>
                </a:ln>
                <a:solidFill>
                  <a:schemeClr val="accent1"/>
                </a:solidFill>
                <a:effectLst>
                  <a:outerShdw dist="19050" sx="1000" sy="1000" algn="tl" rotWithShape="0">
                    <a:schemeClr val="dk1"/>
                  </a:outerShdw>
                </a:effectLst>
              </a:rPr>
              <a:t>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F07F950-30A3-6AB2-2A5A-75F6AB017859}"/>
              </a:ext>
            </a:extLst>
          </p:cNvPr>
          <p:cNvSpPr/>
          <p:nvPr/>
        </p:nvSpPr>
        <p:spPr>
          <a:xfrm>
            <a:off x="7727323" y="3450112"/>
            <a:ext cx="1283208" cy="14874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Pretrained</a:t>
            </a:r>
            <a:r>
              <a:rPr lang="pt-BR" dirty="0"/>
              <a:t> </a:t>
            </a:r>
            <a:r>
              <a:rPr lang="pt-BR" dirty="0" err="1"/>
              <a:t>Weights</a:t>
            </a:r>
            <a:r>
              <a:rPr lang="pt-BR" dirty="0"/>
              <a:t> (W)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B39C4A-34D0-88F1-B05C-13EA4E3E1987}"/>
              </a:ext>
            </a:extLst>
          </p:cNvPr>
          <p:cNvSpPr/>
          <p:nvPr/>
        </p:nvSpPr>
        <p:spPr>
          <a:xfrm>
            <a:off x="8563999" y="5776466"/>
            <a:ext cx="1743456" cy="6751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ln w="0">
                  <a:noFill/>
                </a:ln>
                <a:solidFill>
                  <a:schemeClr val="accent1"/>
                </a:solidFill>
                <a:effectLst>
                  <a:outerShdw dist="19050" sx="1000" sy="1000" algn="tl" rotWithShape="0">
                    <a:schemeClr val="dk1"/>
                  </a:outerShdw>
                </a:effectLst>
              </a:rPr>
              <a:t>Inputs (x)</a:t>
            </a:r>
            <a:endParaRPr lang="pt-BR" dirty="0">
              <a:ln w="0">
                <a:noFill/>
              </a:ln>
              <a:solidFill>
                <a:schemeClr val="accent1"/>
              </a:solidFill>
              <a:effectLst>
                <a:outerShdw dist="19050" sx="1000" sy="1000" algn="tl" rotWithShape="0">
                  <a:schemeClr val="dk1"/>
                </a:outerShdw>
              </a:effectLst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057E610-5F46-DBE0-86E1-DFBCD59122AC}"/>
              </a:ext>
            </a:extLst>
          </p:cNvPr>
          <p:cNvCxnSpPr>
            <a:cxnSpLocks/>
            <a:stCxn id="36" idx="0"/>
            <a:endCxn id="35" idx="2"/>
          </p:cNvCxnSpPr>
          <p:nvPr/>
        </p:nvCxnSpPr>
        <p:spPr>
          <a:xfrm flipH="1" flipV="1">
            <a:off x="8368927" y="4937536"/>
            <a:ext cx="1066800" cy="838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16EC508-E37C-A587-77A6-27014DD0D485}"/>
              </a:ext>
            </a:extLst>
          </p:cNvPr>
          <p:cNvCxnSpPr>
            <a:cxnSpLocks/>
            <a:stCxn id="36" idx="0"/>
            <a:endCxn id="52" idx="2"/>
          </p:cNvCxnSpPr>
          <p:nvPr/>
        </p:nvCxnSpPr>
        <p:spPr>
          <a:xfrm flipV="1">
            <a:off x="9435727" y="4937536"/>
            <a:ext cx="987552" cy="838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D78ACF9-4743-D1B8-D90F-2FF90D15B80B}"/>
              </a:ext>
            </a:extLst>
          </p:cNvPr>
          <p:cNvCxnSpPr>
            <a:cxnSpLocks/>
            <a:stCxn id="56" idx="2"/>
            <a:endCxn id="34" idx="2"/>
          </p:cNvCxnSpPr>
          <p:nvPr/>
        </p:nvCxnSpPr>
        <p:spPr>
          <a:xfrm flipH="1" flipV="1">
            <a:off x="9435727" y="2779552"/>
            <a:ext cx="987552" cy="648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DE3A6E6-AF88-CB30-6F74-A2F2989080A5}"/>
              </a:ext>
            </a:extLst>
          </p:cNvPr>
          <p:cNvCxnSpPr>
            <a:cxnSpLocks/>
            <a:stCxn id="35" idx="0"/>
            <a:endCxn id="34" idx="2"/>
          </p:cNvCxnSpPr>
          <p:nvPr/>
        </p:nvCxnSpPr>
        <p:spPr>
          <a:xfrm flipV="1">
            <a:off x="8368927" y="2779552"/>
            <a:ext cx="1066800" cy="670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rapezoid 51">
            <a:extLst>
              <a:ext uri="{FF2B5EF4-FFF2-40B4-BE49-F238E27FC236}">
                <a16:creationId xmlns:a16="http://schemas.microsoft.com/office/drawing/2014/main" id="{A2539869-5671-5C01-373E-6FDE9B92F9BA}"/>
              </a:ext>
            </a:extLst>
          </p:cNvPr>
          <p:cNvSpPr/>
          <p:nvPr/>
        </p:nvSpPr>
        <p:spPr>
          <a:xfrm>
            <a:off x="9853998" y="4333603"/>
            <a:ext cx="1138562" cy="603933"/>
          </a:xfrm>
          <a:prstGeom prst="trapezoi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W</a:t>
            </a:r>
            <a:r>
              <a:rPr lang="pt-BR" baseline="-25000" dirty="0"/>
              <a:t>A</a:t>
            </a:r>
          </a:p>
        </p:txBody>
      </p:sp>
      <p:sp>
        <p:nvSpPr>
          <p:cNvPr id="56" name="Trapezoid 55">
            <a:extLst>
              <a:ext uri="{FF2B5EF4-FFF2-40B4-BE49-F238E27FC236}">
                <a16:creationId xmlns:a16="http://schemas.microsoft.com/office/drawing/2014/main" id="{3205A891-F64E-84D2-AF71-B85B6CEB271D}"/>
              </a:ext>
            </a:extLst>
          </p:cNvPr>
          <p:cNvSpPr/>
          <p:nvPr/>
        </p:nvSpPr>
        <p:spPr>
          <a:xfrm rot="10800000">
            <a:off x="9853998" y="3427703"/>
            <a:ext cx="1138562" cy="603933"/>
          </a:xfrm>
          <a:prstGeom prst="trapezoi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799999"/>
              </a:camera>
              <a:lightRig rig="threePt" dir="t"/>
            </a:scene3d>
          </a:bodyPr>
          <a:lstStyle/>
          <a:p>
            <a:pPr algn="ctr"/>
            <a:r>
              <a:rPr lang="pt-BR" dirty="0">
                <a:effectLst>
                  <a:outerShdw dist="50800" sx="1000" sy="1000" algn="ctr" rotWithShape="0">
                    <a:srgbClr val="000000"/>
                  </a:outerShdw>
                </a:effectLst>
              </a:rPr>
              <a:t>W</a:t>
            </a:r>
            <a:r>
              <a:rPr lang="pt-BR" baseline="-25000" dirty="0">
                <a:effectLst>
                  <a:outerShdw dist="50800" sx="1000" sy="1000" algn="ctr" rotWithShape="0">
                    <a:srgbClr val="000000"/>
                  </a:outerShdw>
                </a:effectLst>
              </a:rPr>
              <a:t>B</a:t>
            </a:r>
            <a:endParaRPr lang="pt-BR" baseline="-250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42B9A90-7AC5-9CF3-D346-0D99B230EC76}"/>
              </a:ext>
            </a:extLst>
          </p:cNvPr>
          <p:cNvSpPr txBox="1"/>
          <p:nvPr/>
        </p:nvSpPr>
        <p:spPr>
          <a:xfrm>
            <a:off x="10286062" y="3949102"/>
            <a:ext cx="2744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 err="1"/>
              <a:t>r</a:t>
            </a:r>
            <a:endParaRPr lang="pt-BR" sz="2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0ADE60D-02B8-D328-725B-1A2433D36FCC}"/>
              </a:ext>
            </a:extLst>
          </p:cNvPr>
          <p:cNvSpPr txBox="1"/>
          <p:nvPr/>
        </p:nvSpPr>
        <p:spPr>
          <a:xfrm>
            <a:off x="5937504" y="3206495"/>
            <a:ext cx="731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/>
              <a:t>X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787CF99-EC5C-A1AE-F229-A097CDBCE20F}"/>
              </a:ext>
            </a:extLst>
          </p:cNvPr>
          <p:cNvSpPr txBox="1"/>
          <p:nvPr/>
        </p:nvSpPr>
        <p:spPr>
          <a:xfrm>
            <a:off x="10502527" y="2720037"/>
            <a:ext cx="928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err="1"/>
              <a:t>LoRA</a:t>
            </a:r>
            <a:endParaRPr lang="pt-BR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81FB27C-3CF3-1870-E6C5-798CA0EC6465}"/>
              </a:ext>
            </a:extLst>
          </p:cNvPr>
          <p:cNvSpPr txBox="1"/>
          <p:nvPr/>
        </p:nvSpPr>
        <p:spPr>
          <a:xfrm>
            <a:off x="181039" y="2683275"/>
            <a:ext cx="1762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Tradicional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7071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A9A2AF-6E8F-3CE2-83D8-7027CF075E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5451B8-87B4-AD68-DD6D-86B314CF1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AAB4F5-CC5A-F595-D25A-0A7F0FA9A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4916424" cy="15500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i="1" noProof="0" dirty="0" err="1"/>
              <a:t>Symbolic</a:t>
            </a:r>
            <a:endParaRPr lang="pt-BR" noProof="0" dirty="0"/>
          </a:p>
          <a:p>
            <a:r>
              <a:rPr lang="pt-BR" noProof="0" dirty="0"/>
              <a:t>Sistema baseado em regras</a:t>
            </a:r>
          </a:p>
          <a:p>
            <a:r>
              <a:rPr lang="pt-BR" noProof="0" dirty="0"/>
              <a:t>Exemplo: Modelo ELIZA</a:t>
            </a:r>
          </a:p>
          <a:p>
            <a:endParaRPr lang="pt-BR" noProof="0" dirty="0"/>
          </a:p>
          <a:p>
            <a:endParaRPr lang="pt-BR" noProof="0" dirty="0"/>
          </a:p>
          <a:p>
            <a:pPr marL="0" indent="0">
              <a:buNone/>
            </a:pPr>
            <a:endParaRPr lang="pt-BR" noProof="0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BBB2512-276B-8F10-890F-ABE606193E71}"/>
              </a:ext>
            </a:extLst>
          </p:cNvPr>
          <p:cNvGrpSpPr/>
          <p:nvPr/>
        </p:nvGrpSpPr>
        <p:grpSpPr>
          <a:xfrm>
            <a:off x="838200" y="4761569"/>
            <a:ext cx="11353800" cy="1550019"/>
            <a:chOff x="838200" y="4761569"/>
            <a:chExt cx="11353800" cy="155001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347BCC9-DC80-6E69-6DC3-EC7D4C2C172C}"/>
                </a:ext>
              </a:extLst>
            </p:cNvPr>
            <p:cNvSpPr/>
            <p:nvPr/>
          </p:nvSpPr>
          <p:spPr>
            <a:xfrm>
              <a:off x="838200" y="4761569"/>
              <a:ext cx="1550019" cy="15500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noProof="0" dirty="0"/>
                <a:t>1950</a:t>
              </a:r>
              <a:endParaRPr lang="pt-BR" sz="1600" b="1" noProof="0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8C15B19-4705-9211-4BA6-4983F83A776B}"/>
                </a:ext>
              </a:extLst>
            </p:cNvPr>
            <p:cNvCxnSpPr>
              <a:cxnSpLocks/>
            </p:cNvCxnSpPr>
            <p:nvPr/>
          </p:nvCxnSpPr>
          <p:spPr>
            <a:xfrm>
              <a:off x="2094570" y="5536578"/>
              <a:ext cx="10097430" cy="0"/>
            </a:xfrm>
            <a:prstGeom prst="line">
              <a:avLst/>
            </a:prstGeom>
            <a:ln w="203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Espaço Reservado para Conteúdo 2">
                <a:extLst>
                  <a:ext uri="{FF2B5EF4-FFF2-40B4-BE49-F238E27FC236}">
                    <a16:creationId xmlns:a16="http://schemas.microsoft.com/office/drawing/2014/main" id="{90B2D5F9-8778-D632-CC13-D2497C150F6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37378" y="1690687"/>
                <a:ext cx="4916424" cy="35031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pt-BR" b="1" noProof="0" dirty="0"/>
                  <a:t>Exemplo:</a:t>
                </a:r>
              </a:p>
              <a:p>
                <a:r>
                  <a:rPr lang="pt-BR" noProof="0" dirty="0"/>
                  <a:t>Lista de Regras de pronomes:</a:t>
                </a:r>
              </a:p>
              <a:p>
                <a:pPr lvl="1"/>
                <a:r>
                  <a:rPr lang="pt-BR" noProof="0" dirty="0"/>
                  <a:t>Eu </a:t>
                </a:r>
                <a14:m>
                  <m:oMath xmlns:m="http://schemas.openxmlformats.org/officeDocument/2006/math">
                    <m:r>
                      <a:rPr lang="pt-BR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pt-BR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noProof="0" dirty="0"/>
                  <a:t>Você</a:t>
                </a:r>
              </a:p>
              <a:p>
                <a:r>
                  <a:rPr lang="pt-BR" noProof="0" dirty="0"/>
                  <a:t>Lista de Sentimentos:</a:t>
                </a:r>
              </a:p>
              <a:p>
                <a:pPr lvl="1"/>
                <a:r>
                  <a:rPr lang="pt-BR" noProof="0" dirty="0"/>
                  <a:t>Feliz</a:t>
                </a:r>
              </a:p>
              <a:p>
                <a:pPr lvl="1"/>
                <a:r>
                  <a:rPr lang="pt-BR" noProof="0" dirty="0"/>
                  <a:t>Triste</a:t>
                </a:r>
              </a:p>
              <a:p>
                <a:pPr lvl="1"/>
                <a:r>
                  <a:rPr lang="pt-BR" noProof="0" dirty="0"/>
                  <a:t>Alegre</a:t>
                </a:r>
              </a:p>
              <a:p>
                <a:pPr lvl="1"/>
                <a:r>
                  <a:rPr lang="pt-BR" noProof="0" dirty="0"/>
                  <a:t>Entediado</a:t>
                </a:r>
              </a:p>
              <a:p>
                <a:pPr lvl="1"/>
                <a:r>
                  <a:rPr lang="pt-BR" noProof="0" dirty="0"/>
                  <a:t>...</a:t>
                </a:r>
              </a:p>
              <a:p>
                <a:endParaRPr lang="pt-BR" noProof="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pt-BR" noProof="0" dirty="0"/>
              </a:p>
            </p:txBody>
          </p:sp>
        </mc:Choice>
        <mc:Fallback xmlns="">
          <p:sp>
            <p:nvSpPr>
              <p:cNvPr id="47" name="Espaço Reservado para Conteúdo 2">
                <a:extLst>
                  <a:ext uri="{FF2B5EF4-FFF2-40B4-BE49-F238E27FC236}">
                    <a16:creationId xmlns:a16="http://schemas.microsoft.com/office/drawing/2014/main" id="{90B2D5F9-8778-D632-CC13-D2497C150F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7378" y="1690687"/>
                <a:ext cx="4916424" cy="3503100"/>
              </a:xfrm>
              <a:prstGeom prst="rect">
                <a:avLst/>
              </a:prstGeom>
              <a:blipFill>
                <a:blip r:embed="rId2"/>
                <a:stretch>
                  <a:fillRect l="-2057" t="-32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4837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92C492-6D13-2A91-5AF6-D8E5C9D210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2160E0-9F15-0450-252C-02656C4FA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 teórica</a:t>
            </a:r>
            <a:endParaRPr lang="pt-BR" noProof="0" dirty="0"/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5A60545A-73FE-8F87-76A5-77C9A2840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0528"/>
            <a:ext cx="10515600" cy="4642104"/>
          </a:xfrm>
        </p:spPr>
        <p:txBody>
          <a:bodyPr anchor="ctr">
            <a:noAutofit/>
          </a:bodyPr>
          <a:lstStyle/>
          <a:p>
            <a:pPr marL="0" indent="0" algn="just">
              <a:buNone/>
            </a:pPr>
            <a:r>
              <a:rPr lang="pt-BR" noProof="0" dirty="0"/>
              <a:t>Então Hu et al. propuseram </a:t>
            </a:r>
            <a:r>
              <a:rPr lang="pt-BR" dirty="0"/>
              <a:t>uma nova abordagem de </a:t>
            </a:r>
            <a:r>
              <a:rPr lang="pt-BR" i="1" dirty="0"/>
              <a:t>fine-</a:t>
            </a:r>
            <a:r>
              <a:rPr lang="pt-BR" i="1" dirty="0" err="1"/>
              <a:t>tuning</a:t>
            </a:r>
            <a:r>
              <a:rPr lang="pt-BR" i="1" dirty="0"/>
              <a:t> </a:t>
            </a:r>
            <a:r>
              <a:rPr lang="pt-BR" dirty="0"/>
              <a:t>chamado </a:t>
            </a:r>
            <a:r>
              <a:rPr lang="pt-BR" dirty="0" err="1"/>
              <a:t>Low</a:t>
            </a:r>
            <a:r>
              <a:rPr lang="pt-BR" dirty="0"/>
              <a:t>-Rank (</a:t>
            </a:r>
            <a:r>
              <a:rPr lang="pt-BR" dirty="0" err="1"/>
              <a:t>LoRA</a:t>
            </a:r>
            <a:r>
              <a:rPr lang="pt-BR" dirty="0"/>
              <a:t>).</a:t>
            </a:r>
          </a:p>
          <a:p>
            <a:pPr marL="0" indent="0" algn="just">
              <a:buNone/>
            </a:pPr>
            <a:r>
              <a:rPr lang="pt-BR" dirty="0"/>
              <a:t>A partir do congelamento de modelos </a:t>
            </a:r>
            <a:r>
              <a:rPr lang="pt-BR" dirty="0" err="1"/>
              <a:t>pré</a:t>
            </a:r>
            <a:r>
              <a:rPr lang="pt-BR" dirty="0"/>
              <a:t>-treinados e injeção de </a:t>
            </a:r>
            <a:r>
              <a:rPr lang="pt-BR" i="1" dirty="0"/>
              <a:t>ranks</a:t>
            </a:r>
            <a:r>
              <a:rPr lang="pt-BR" dirty="0"/>
              <a:t> em cada camada da arquitetura </a:t>
            </a:r>
            <a:r>
              <a:rPr lang="pt-BR" i="1" dirty="0" err="1"/>
              <a:t>Transformer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76955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3FFF02-0FC8-9F0B-AAB0-565FC99EA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Arquitetura e funcionamento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973941C-2747-4086-804A-83807D99DEE0}"/>
                  </a:ext>
                </a:extLst>
              </p:cNvPr>
              <p:cNvSpPr txBox="1"/>
              <p:nvPr/>
            </p:nvSpPr>
            <p:spPr>
              <a:xfrm>
                <a:off x="938784" y="2834199"/>
                <a:ext cx="10415016" cy="11871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3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3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32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pt-BR" sz="3200" i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pt-BR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ctrlP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pt-BR" sz="3200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pt-BR" sz="3200" i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pt-BR" sz="3200" i="0">
                                  <a:latin typeface="Cambria Math" panose="02040503050406030204" pitchFamily="18" charset="0"/>
                                </a:rPr>
                                <m:t>𝒵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pt-BR" sz="3200" i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pt-BR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3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sup>
                                <m:e>
                                  <m: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  <m:d>
                                    <m:dPr>
                                      <m:ctrlPr>
                                        <a:rPr lang="pt-BR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pt-BR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pt-BR" sz="3200" i="0">
                                                  <a:latin typeface="Cambria Math" panose="02040503050406030204" pitchFamily="18" charset="0"/>
                                                </a:rPr>
                                                <m:t>Φ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3200" i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pt-BR" sz="3200" i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sz="3200" i="0">
                                              <a:latin typeface="Cambria Math" panose="02040503050406030204" pitchFamily="18" charset="0"/>
                                            </a:rPr>
                                            <m:t>ΔΦ</m:t>
                                          </m:r>
                                          <m:d>
                                            <m:dPr>
                                              <m:ctrlPr>
                                                <a:rPr lang="pt-BR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pt-BR" sz="3200" i="0">
                                                  <a:latin typeface="Cambria Math" panose="02040503050406030204" pitchFamily="18" charset="0"/>
                                                </a:rPr>
                                                <m:t>Θ</m:t>
                                              </m:r>
                                            </m:e>
                                          </m:d>
                                        </m:sub>
                                      </m:sSub>
                                      <m:d>
                                        <m:dPr>
                                          <m:sepChr m:val="∣"/>
                                          <m:ctrlP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32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32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pt-BR" sz="3200" i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pt-BR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32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3200" i="0">
                                                  <a:latin typeface="Cambria Math" panose="02040503050406030204" pitchFamily="18" charset="0"/>
                                                </a:rPr>
                                                <m:t>&lt;</m:t>
                                              </m:r>
                                              <m:r>
                                                <a:rPr lang="pt-BR" sz="32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pt-BR" sz="32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973941C-2747-4086-804A-83807D99DE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784" y="2834199"/>
                <a:ext cx="10415016" cy="1187120"/>
              </a:xfrm>
              <a:prstGeom prst="rect">
                <a:avLst/>
              </a:prstGeom>
              <a:blipFill>
                <a:blip r:embed="rId2"/>
                <a:stretch>
                  <a:fillRect t="-143617" b="-21170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72595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A13242-B40A-9551-24DB-B07E84FB2D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D5649D-136C-4127-B3B3-63FD98F67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e funcionamento</a:t>
            </a:r>
            <a:endParaRPr lang="pt-BR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Espaço Reservado para Conteúdo 2">
                <a:extLst>
                  <a:ext uri="{FF2B5EF4-FFF2-40B4-BE49-F238E27FC236}">
                    <a16:creationId xmlns:a16="http://schemas.microsoft.com/office/drawing/2014/main" id="{3BEC17AC-ADBB-1AC2-C98C-C53EE59DEB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0528"/>
                <a:ext cx="10515600" cy="4642104"/>
              </a:xfrm>
            </p:spPr>
            <p:txBody>
              <a:bodyPr anchor="ctr">
                <a:noAutofit/>
              </a:bodyPr>
              <a:lstStyle/>
              <a:p>
                <a:pPr marL="0" indent="0" algn="just">
                  <a:buNone/>
                </a:pPr>
                <a:r>
                  <a:rPr lang="pt-BR" dirty="0"/>
                  <a:t>Onde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pt-BR" dirty="0"/>
                  <a:t> é explicado por:</a:t>
                </a:r>
              </a:p>
              <a:p>
                <a:pPr marL="0" indent="0" algn="just">
                  <a:buNone/>
                </a:pPr>
                <a:endParaRPr lang="pt-BR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i="1" baseline="-2500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BA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dirty="0"/>
              </a:p>
              <a:p>
                <a:pPr marL="0" indent="0" algn="just">
                  <a:buNone/>
                </a:pPr>
                <a:r>
                  <a:rPr lang="pt-BR" dirty="0"/>
                  <a:t>Onde: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B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A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0" name="Espaço Reservado para Conteúdo 2">
                <a:extLst>
                  <a:ext uri="{FF2B5EF4-FFF2-40B4-BE49-F238E27FC236}">
                    <a16:creationId xmlns:a16="http://schemas.microsoft.com/office/drawing/2014/main" id="{3BEC17AC-ADBB-1AC2-C98C-C53EE59DEB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0528"/>
                <a:ext cx="10515600" cy="4642104"/>
              </a:xfrm>
              <a:blipFill>
                <a:blip r:embed="rId3"/>
                <a:stretch>
                  <a:fillRect l="-120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19576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19A22E-3F9D-7D30-6D23-634EB85C36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EDA58E-EA6B-AE01-FFAE-FC37ED2DF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Treinamento e otimização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63EB96-C7A7-8618-8D7C-EB9FC3B02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r">
              <a:buNone/>
            </a:pPr>
            <a:r>
              <a:rPr lang="pt-BR" noProof="0" dirty="0"/>
              <a:t>Toda matriz tem um “Rank” </a:t>
            </a:r>
            <a:r>
              <a:rPr lang="pt-BR" dirty="0"/>
              <a:t>(</a:t>
            </a:r>
            <a:r>
              <a:rPr lang="pt-BR" dirty="0" err="1"/>
              <a:t>r</a:t>
            </a:r>
            <a:r>
              <a:rPr lang="pt-BR" dirty="0"/>
              <a:t>), </a:t>
            </a:r>
            <a:r>
              <a:rPr lang="pt-BR" noProof="0" dirty="0"/>
              <a:t>que é a quantidade de </a:t>
            </a:r>
            <a:r>
              <a:rPr lang="pt-BR" dirty="0"/>
              <a:t>colunas linearmente independentes que a matriz tem.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503088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C9F56A-97FC-7CCD-E5BA-3B5E230AD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79DAB9-0612-F0CD-7BB1-AF52B98B3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Treinamento e otimização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22F88A5-87D1-340F-853F-8C2ED8F8C8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m:rPr>
                        <m:sty m:val="p"/>
                      </m:rP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pt-BR" noProof="0" dirty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p>
                    </m:sSup>
                  </m:oMath>
                </a14:m>
                <a:endParaRPr lang="pt-BR" noProof="0" dirty="0"/>
              </a:p>
              <a:p>
                <a:pPr marL="0" indent="0" algn="ctr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noProof="0" dirty="0" err="1"/>
                  <a:t>d</a:t>
                </a:r>
                <a:r>
                  <a:rPr lang="pt-BR" noProof="0" dirty="0"/>
                  <a:t> = 3 e </a:t>
                </a:r>
                <a:r>
                  <a:rPr lang="pt-BR" noProof="0" dirty="0" err="1"/>
                  <a:t>k</a:t>
                </a:r>
                <a:r>
                  <a:rPr lang="pt-BR" noProof="0" dirty="0"/>
                  <a:t>=3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22F88A5-87D1-340F-853F-8C2ED8F8C8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69808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2CAF80-19A6-04EF-2B30-C16F156B5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8CCAC6-ECFF-9A4B-86A0-7388AF760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Treinamento e otimização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A692058-97D2-7D4E-A0A9-A52D59CE7E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m:rPr>
                          <m:sty m:val="p"/>
                        </m:rPr>
                        <a:rPr lang="en-US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1" noProof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x</m:t>
                                    </m:r>
                                    <m:r>
                                      <a:rPr lang="en-US" b="0" i="1" noProof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b="0" i="1" noProof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</m:e>
                              <m:e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1" noProof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x</m:t>
                                    </m:r>
                                    <m:r>
                                      <a:rPr lang="en-US" b="0" i="1" noProof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noProof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</m:e>
                              <m:e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1" noProof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x</m:t>
                                    </m:r>
                                    <m:r>
                                      <a:rPr lang="en-US" b="0" i="1" noProof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noProof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</m:e>
                              <m:e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noProof="0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A692058-97D2-7D4E-A0A9-A52D59CE7E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>
            <a:extLst>
              <a:ext uri="{FF2B5EF4-FFF2-40B4-BE49-F238E27FC236}">
                <a16:creationId xmlns:a16="http://schemas.microsoft.com/office/drawing/2014/main" id="{295E1897-51CD-5960-208D-469279F33309}"/>
              </a:ext>
            </a:extLst>
          </p:cNvPr>
          <p:cNvSpPr/>
          <p:nvPr/>
        </p:nvSpPr>
        <p:spPr>
          <a:xfrm rot="5400000">
            <a:off x="6138672" y="4005072"/>
            <a:ext cx="298704" cy="1542288"/>
          </a:xfrm>
          <a:prstGeom prst="rightBrace">
            <a:avLst>
              <a:gd name="adj1" fmla="val 0"/>
              <a:gd name="adj2" fmla="val 50000"/>
            </a:avLst>
          </a:prstGeom>
          <a:ln w="25400">
            <a:solidFill>
              <a:srgbClr val="FF0000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CEB88B-A069-0D28-AD46-89BFC217D01C}"/>
              </a:ext>
            </a:extLst>
          </p:cNvPr>
          <p:cNvSpPr txBox="1"/>
          <p:nvPr/>
        </p:nvSpPr>
        <p:spPr>
          <a:xfrm>
            <a:off x="4688446" y="4925568"/>
            <a:ext cx="3384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FF0000"/>
                </a:solidFill>
              </a:rPr>
              <a:t>Linearmente Dependente</a:t>
            </a:r>
          </a:p>
        </p:txBody>
      </p:sp>
    </p:spTree>
    <p:extLst>
      <p:ext uri="{BB962C8B-B14F-4D97-AF65-F5344CB8AC3E}">
        <p14:creationId xmlns:p14="http://schemas.microsoft.com/office/powerpoint/2010/main" val="41156820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A7040F-B759-0511-F54A-39448CA401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E95080-9A3A-17C2-0292-141BF4A1F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Treinamento e otimização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99B7148-23CF-F0F1-FC9D-1BF3FFC6B5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m:rPr>
                          <m:sty m:val="p"/>
                        </m:rPr>
                        <a:rPr lang="en-US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1" noProof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x</m:t>
                                    </m:r>
                                    <m:r>
                                      <a:rPr lang="en-US" b="0" i="1" noProof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b="0" i="1" noProof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</m:e>
                              <m:e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1" noProof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x</m:t>
                                    </m:r>
                                    <m:r>
                                      <a:rPr lang="en-US" b="0" i="1" noProof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noProof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</m:e>
                              <m:e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1" noProof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x</m:t>
                                    </m:r>
                                    <m:r>
                                      <a:rPr lang="en-US" b="0" i="1" noProof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noProof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</m:e>
                              <m:e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noProof="0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99B7148-23CF-F0F1-FC9D-1BF3FFC6B5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>
            <a:extLst>
              <a:ext uri="{FF2B5EF4-FFF2-40B4-BE49-F238E27FC236}">
                <a16:creationId xmlns:a16="http://schemas.microsoft.com/office/drawing/2014/main" id="{C1DFB7B2-B016-A192-EB1E-927EE6B059AB}"/>
              </a:ext>
            </a:extLst>
          </p:cNvPr>
          <p:cNvSpPr/>
          <p:nvPr/>
        </p:nvSpPr>
        <p:spPr>
          <a:xfrm rot="5400000">
            <a:off x="6138672" y="4005072"/>
            <a:ext cx="298704" cy="1542288"/>
          </a:xfrm>
          <a:prstGeom prst="rightBrace">
            <a:avLst>
              <a:gd name="adj1" fmla="val 0"/>
              <a:gd name="adj2" fmla="val 50000"/>
            </a:avLst>
          </a:prstGeom>
          <a:ln w="25400">
            <a:solidFill>
              <a:srgbClr val="FF0000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ED9C32-75AD-B554-B8A7-AC6C88DAD105}"/>
              </a:ext>
            </a:extLst>
          </p:cNvPr>
          <p:cNvSpPr txBox="1"/>
          <p:nvPr/>
        </p:nvSpPr>
        <p:spPr>
          <a:xfrm>
            <a:off x="4688446" y="4925568"/>
            <a:ext cx="3384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FF0000"/>
                </a:solidFill>
              </a:rPr>
              <a:t>Linearmente Dependente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DAC0330-3F93-CB5D-4587-2F8857273A76}"/>
              </a:ext>
            </a:extLst>
          </p:cNvPr>
          <p:cNvCxnSpPr/>
          <p:nvPr/>
        </p:nvCxnSpPr>
        <p:spPr>
          <a:xfrm>
            <a:off x="6888480" y="3121152"/>
            <a:ext cx="0" cy="18044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0179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254E15-4CB7-AA7F-4818-84AB14DA79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5E3C94-E683-A90D-09EB-6890C5E00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Treinamento e otimização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76C2FE5-7153-504F-8404-C1902396E4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m:rPr>
                          <m:sty m:val="p"/>
                        </m:rPr>
                        <a:rPr lang="en-US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1" noProof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x</m:t>
                                    </m:r>
                                    <m:r>
                                      <a:rPr lang="en-US" b="0" i="1" noProof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b="0" i="1" noProof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</m:e>
                              <m:e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1" noProof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x</m:t>
                                    </m:r>
                                    <m:r>
                                      <a:rPr lang="en-US" b="0" i="1" noProof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noProof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</m:e>
                              <m:e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1" noProof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x</m:t>
                                    </m:r>
                                    <m:r>
                                      <a:rPr lang="en-US" b="0" i="1" noProof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noProof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</m:e>
                              <m:e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noProof="0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76C2FE5-7153-504F-8404-C1902396E4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>
            <a:extLst>
              <a:ext uri="{FF2B5EF4-FFF2-40B4-BE49-F238E27FC236}">
                <a16:creationId xmlns:a16="http://schemas.microsoft.com/office/drawing/2014/main" id="{C31FFD48-871D-377D-15D3-8874A86FAF67}"/>
              </a:ext>
            </a:extLst>
          </p:cNvPr>
          <p:cNvSpPr/>
          <p:nvPr/>
        </p:nvSpPr>
        <p:spPr>
          <a:xfrm rot="5400000">
            <a:off x="6138672" y="4005072"/>
            <a:ext cx="298704" cy="1542288"/>
          </a:xfrm>
          <a:prstGeom prst="rightBrace">
            <a:avLst>
              <a:gd name="adj1" fmla="val 0"/>
              <a:gd name="adj2" fmla="val 50000"/>
            </a:avLst>
          </a:prstGeom>
          <a:ln w="25400">
            <a:solidFill>
              <a:srgbClr val="FF0000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8168DD-A6DE-10B9-5F04-ADC642DD1F44}"/>
              </a:ext>
            </a:extLst>
          </p:cNvPr>
          <p:cNvSpPr txBox="1"/>
          <p:nvPr/>
        </p:nvSpPr>
        <p:spPr>
          <a:xfrm>
            <a:off x="4688446" y="4925568"/>
            <a:ext cx="3384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FF0000"/>
                </a:solidFill>
              </a:rPr>
              <a:t>Linearmente Dependente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7DBA414-B02D-8D70-ACCF-C73DFFAFACB6}"/>
              </a:ext>
            </a:extLst>
          </p:cNvPr>
          <p:cNvCxnSpPr/>
          <p:nvPr/>
        </p:nvCxnSpPr>
        <p:spPr>
          <a:xfrm>
            <a:off x="6888480" y="3121152"/>
            <a:ext cx="0" cy="18044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11927A4-A3BF-5133-B7D3-2419924FE8A0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61504" y="2591693"/>
            <a:ext cx="611587" cy="75285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45CA2E0-B7CA-1D7F-A7F4-868420D1FDBF}"/>
              </a:ext>
            </a:extLst>
          </p:cNvPr>
          <p:cNvSpPr txBox="1"/>
          <p:nvPr/>
        </p:nvSpPr>
        <p:spPr>
          <a:xfrm>
            <a:off x="6274970" y="2130028"/>
            <a:ext cx="3596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</a:rPr>
              <a:t>Linearmente Independente</a:t>
            </a:r>
          </a:p>
        </p:txBody>
      </p:sp>
    </p:spTree>
    <p:extLst>
      <p:ext uri="{BB962C8B-B14F-4D97-AF65-F5344CB8AC3E}">
        <p14:creationId xmlns:p14="http://schemas.microsoft.com/office/powerpoint/2010/main" val="27022783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CA8564-F5BE-97BF-22ED-72B9053016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A75A25-273D-09AE-905D-FEE2C56D9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Treinamento e otimização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533220-279A-BD8B-D0DF-23B9AA5FE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pt-BR" noProof="0" dirty="0"/>
              <a:t>Portanto </a:t>
            </a:r>
            <a:r>
              <a:rPr lang="pt-BR" noProof="0" dirty="0" err="1"/>
              <a:t>r</a:t>
            </a:r>
            <a:r>
              <a:rPr lang="pt-BR" noProof="0" dirty="0"/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3396996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13A8C1-1D8D-A801-4689-8FB768BAF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C96D66-86CF-F781-FE4E-16BDAC620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Treinamento e otimização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78717A-B1DF-1021-683D-4D7DA7C90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43144" cy="4351338"/>
          </a:xfrm>
        </p:spPr>
        <p:txBody>
          <a:bodyPr anchor="ctr"/>
          <a:lstStyle/>
          <a:p>
            <a:pPr marL="0" indent="0" algn="r">
              <a:buNone/>
            </a:pPr>
            <a:r>
              <a:rPr lang="pt-BR" noProof="0" dirty="0"/>
              <a:t>Dessa forma é possível reduzir a matriz usando </a:t>
            </a:r>
            <a:r>
              <a:rPr lang="pt-BR" b="1" noProof="0" dirty="0"/>
              <a:t>decomposição</a:t>
            </a:r>
          </a:p>
        </p:txBody>
      </p:sp>
      <p:pic>
        <p:nvPicPr>
          <p:cNvPr id="3076" name="Picture 4" descr="YARN | Willie, sometimes less is more. | ALF (1986) - S01E14 Family | Video  gifs by quotes | fa15f229 | 紗">
            <a:extLst>
              <a:ext uri="{FF2B5EF4-FFF2-40B4-BE49-F238E27FC236}">
                <a16:creationId xmlns:a16="http://schemas.microsoft.com/office/drawing/2014/main" id="{436FA91D-1965-F215-0050-C56BB98B4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656" y="2096294"/>
            <a:ext cx="508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024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E45B8A-499F-DE63-6188-97C8F78A23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14B7C0-5504-4C80-6E71-5F442F6BF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Introdução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DCBF9AC-2D9F-3227-E6C6-56AB092799CA}"/>
              </a:ext>
            </a:extLst>
          </p:cNvPr>
          <p:cNvGrpSpPr/>
          <p:nvPr/>
        </p:nvGrpSpPr>
        <p:grpSpPr>
          <a:xfrm>
            <a:off x="838200" y="4761569"/>
            <a:ext cx="11353800" cy="1550019"/>
            <a:chOff x="838200" y="4761569"/>
            <a:chExt cx="11353800" cy="155001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4C7CED6-EEE4-69AA-D8D8-0E60E6610ED2}"/>
                </a:ext>
              </a:extLst>
            </p:cNvPr>
            <p:cNvSpPr/>
            <p:nvPr/>
          </p:nvSpPr>
          <p:spPr>
            <a:xfrm>
              <a:off x="838200" y="4761569"/>
              <a:ext cx="1550019" cy="15500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noProof="0" dirty="0"/>
                <a:t>1950</a:t>
              </a:r>
              <a:endParaRPr lang="pt-BR" sz="1600" b="1" noProof="0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5579F6-42F8-0F8D-D913-5C25E9999AB4}"/>
                </a:ext>
              </a:extLst>
            </p:cNvPr>
            <p:cNvCxnSpPr>
              <a:cxnSpLocks/>
            </p:cNvCxnSpPr>
            <p:nvPr/>
          </p:nvCxnSpPr>
          <p:spPr>
            <a:xfrm>
              <a:off x="2094570" y="5536578"/>
              <a:ext cx="10097430" cy="0"/>
            </a:xfrm>
            <a:prstGeom prst="line">
              <a:avLst/>
            </a:prstGeom>
            <a:ln w="203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9DF4AB04-F234-3B4C-C929-13D4D886C6C0}"/>
              </a:ext>
            </a:extLst>
          </p:cNvPr>
          <p:cNvSpPr txBox="1">
            <a:spLocks/>
          </p:cNvSpPr>
          <p:nvPr/>
        </p:nvSpPr>
        <p:spPr>
          <a:xfrm>
            <a:off x="838200" y="2960654"/>
            <a:ext cx="551688" cy="50513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noProof="0" dirty="0"/>
              <a:t>Eu</a:t>
            </a: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5712A653-72FC-FFFB-3B8F-48513C3020D8}"/>
              </a:ext>
            </a:extLst>
          </p:cNvPr>
          <p:cNvSpPr txBox="1">
            <a:spLocks/>
          </p:cNvSpPr>
          <p:nvPr/>
        </p:nvSpPr>
        <p:spPr>
          <a:xfrm>
            <a:off x="1389888" y="2960653"/>
            <a:ext cx="998331" cy="505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noProof="0" dirty="0"/>
              <a:t>estou</a:t>
            </a:r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A7E52278-4FC1-34CD-2AD9-14480737547E}"/>
              </a:ext>
            </a:extLst>
          </p:cNvPr>
          <p:cNvSpPr txBox="1">
            <a:spLocks/>
          </p:cNvSpPr>
          <p:nvPr/>
        </p:nvSpPr>
        <p:spPr>
          <a:xfrm>
            <a:off x="2388219" y="2960652"/>
            <a:ext cx="781701" cy="505133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noProof="0" dirty="0"/>
              <a:t>feliz</a:t>
            </a: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6D7FEA48-1E73-3C5E-1328-F4BC0F3B39E2}"/>
              </a:ext>
            </a:extLst>
          </p:cNvPr>
          <p:cNvSpPr txBox="1">
            <a:spLocks/>
          </p:cNvSpPr>
          <p:nvPr/>
        </p:nvSpPr>
        <p:spPr>
          <a:xfrm>
            <a:off x="3169920" y="2984614"/>
            <a:ext cx="998331" cy="505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noProof="0" dirty="0"/>
              <a:t>hoje.</a:t>
            </a: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139809D5-2043-5F7C-4F33-80A76DB86963}"/>
              </a:ext>
            </a:extLst>
          </p:cNvPr>
          <p:cNvSpPr txBox="1">
            <a:spLocks/>
          </p:cNvSpPr>
          <p:nvPr/>
        </p:nvSpPr>
        <p:spPr>
          <a:xfrm>
            <a:off x="7896216" y="3010430"/>
            <a:ext cx="867045" cy="50513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noProof="0" dirty="0"/>
              <a:t>você</a:t>
            </a:r>
          </a:p>
        </p:txBody>
      </p: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F315EDAB-4E9E-5B9C-7415-FCDED945EBF7}"/>
              </a:ext>
            </a:extLst>
          </p:cNvPr>
          <p:cNvSpPr txBox="1">
            <a:spLocks/>
          </p:cNvSpPr>
          <p:nvPr/>
        </p:nvSpPr>
        <p:spPr>
          <a:xfrm>
            <a:off x="8763261" y="3010429"/>
            <a:ext cx="867045" cy="5051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noProof="0" dirty="0"/>
              <a:t>está</a:t>
            </a:r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B0C7503E-CEFB-B164-C4F0-6C760F5375FE}"/>
              </a:ext>
            </a:extLst>
          </p:cNvPr>
          <p:cNvSpPr txBox="1">
            <a:spLocks/>
          </p:cNvSpPr>
          <p:nvPr/>
        </p:nvSpPr>
        <p:spPr>
          <a:xfrm>
            <a:off x="9488424" y="3010427"/>
            <a:ext cx="867045" cy="505133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noProof="0" dirty="0"/>
              <a:t>feliz</a:t>
            </a:r>
          </a:p>
        </p:txBody>
      </p:sp>
      <p:sp>
        <p:nvSpPr>
          <p:cNvPr id="19" name="Espaço Reservado para Conteúdo 2">
            <a:extLst>
              <a:ext uri="{FF2B5EF4-FFF2-40B4-BE49-F238E27FC236}">
                <a16:creationId xmlns:a16="http://schemas.microsoft.com/office/drawing/2014/main" id="{BBFC393D-2B5F-FC02-217A-8728AA0A4A04}"/>
              </a:ext>
            </a:extLst>
          </p:cNvPr>
          <p:cNvSpPr txBox="1">
            <a:spLocks/>
          </p:cNvSpPr>
          <p:nvPr/>
        </p:nvSpPr>
        <p:spPr>
          <a:xfrm>
            <a:off x="10355469" y="2984614"/>
            <a:ext cx="998331" cy="505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noProof="0" dirty="0"/>
              <a:t>hoje?</a:t>
            </a:r>
          </a:p>
        </p:txBody>
      </p:sp>
      <p:sp>
        <p:nvSpPr>
          <p:cNvPr id="21" name="Espaço Reservado para Conteúdo 2">
            <a:extLst>
              <a:ext uri="{FF2B5EF4-FFF2-40B4-BE49-F238E27FC236}">
                <a16:creationId xmlns:a16="http://schemas.microsoft.com/office/drawing/2014/main" id="{F4E23568-BBA6-6D74-8E6E-79E15107C251}"/>
              </a:ext>
            </a:extLst>
          </p:cNvPr>
          <p:cNvSpPr txBox="1">
            <a:spLocks/>
          </p:cNvSpPr>
          <p:nvPr/>
        </p:nvSpPr>
        <p:spPr>
          <a:xfrm>
            <a:off x="6568700" y="3002252"/>
            <a:ext cx="1327516" cy="505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noProof="0" dirty="0"/>
              <a:t>Por que</a:t>
            </a:r>
          </a:p>
        </p:txBody>
      </p:sp>
    </p:spTree>
    <p:extLst>
      <p:ext uri="{BB962C8B-B14F-4D97-AF65-F5344CB8AC3E}">
        <p14:creationId xmlns:p14="http://schemas.microsoft.com/office/powerpoint/2010/main" val="37810532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1BAE56-7136-2282-3CEC-12AB026FC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E89C6A-DDEA-99CB-70C0-80CA0BA11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Treinamento e otimização</a:t>
            </a:r>
            <a:endParaRPr lang="pt-BR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EF1E0DD-921C-EC5F-9F05-97CEE7C32B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BA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B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A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  <a:p>
                <a:pPr marL="0" indent="0" algn="ctr">
                  <a:buNone/>
                </a:pPr>
                <a:endParaRPr lang="pt-B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BA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  <a:p>
                <a:pPr marL="0" indent="0" algn="ctr">
                  <a:buNone/>
                </a:pPr>
                <a:endParaRPr lang="pt-B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)(</m:t>
                      </m:r>
                      <m:r>
                        <m:rPr>
                          <m:sty m:val="p"/>
                        </m:rPr>
                        <a:rPr lang="en-US" i="1" dirty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)=(3×1)(1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EF1E0DD-921C-EC5F-9F05-97CEE7C32B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85198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D66118-28A7-36C9-CF1F-0CA4DC0FC3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A50D79-ABF5-22F6-C90E-C286A60EC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Treinamento e otimização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BACF5A-5939-F27E-E4BC-3CCA82BBA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r">
              <a:buNone/>
            </a:pPr>
            <a:r>
              <a:rPr lang="pt-BR" noProof="0" dirty="0"/>
              <a:t>Então se </a:t>
            </a:r>
            <a:r>
              <a:rPr lang="pt-BR" dirty="0"/>
              <a:t>escolhido um rank muito baixo, reduz-se muito a dimensionalidade e se perde informação, pois implicitamente excluiu-se colunas linearmente independe; 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263860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D3E752-8843-D117-2D9F-7590DD7238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FCC9B-BE02-7AD2-A048-C59CA45A1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Treinamento e otimização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18D43D-944B-8724-64AB-E810E0756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r">
              <a:buNone/>
            </a:pPr>
            <a:r>
              <a:rPr lang="pt-BR" dirty="0"/>
              <a:t>E, ao contrário, escolhendo muito alto, mantem-se muitos parâmetros que são linearmente dependentes, o que gasta-se recursos computacionais. 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160165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0B4AF3-9156-1955-A353-550021981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D07BD7-D554-86AD-678E-9C24B2648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Treinamento e otimização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B275EC-443D-CE6E-9893-2F1898867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r">
              <a:buNone/>
            </a:pPr>
            <a:r>
              <a:rPr lang="pt-BR" dirty="0"/>
              <a:t>Por isso, inicializa-se A a partir de distribuição Gaussiana e </a:t>
            </a:r>
            <a:r>
              <a:rPr lang="pt-BR" dirty="0" err="1"/>
              <a:t>B</a:t>
            </a:r>
            <a:r>
              <a:rPr lang="pt-BR" dirty="0"/>
              <a:t> = 0. </a:t>
            </a:r>
            <a:r>
              <a:rPr lang="pt-BR" sz="2000" dirty="0"/>
              <a:t>(p.4)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804220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8A9759-CA4F-DA4F-85C2-F6E51DCED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2F732D-34CE-6153-324F-D7F682157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Vantagens e desvantagens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A55622-8E11-E5D7-8EAF-7AE2CCAA3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18112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E502FC-4440-F5DA-F299-69CD15E70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Exemplo(</a:t>
            </a:r>
            <a:r>
              <a:rPr lang="pt-BR" noProof="0" dirty="0" err="1"/>
              <a:t>s</a:t>
            </a:r>
            <a:r>
              <a:rPr lang="pt-BR" noProof="0" dirty="0"/>
              <a:t>) de aplicação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359096-6B47-BEA3-55AD-95F90CDC8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>
              <a:hlinkClick r:id="rId2"/>
            </a:endParaRPr>
          </a:p>
          <a:p>
            <a:r>
              <a:rPr lang="pt-BR" dirty="0">
                <a:hlinkClick r:id="rId2"/>
              </a:rPr>
              <a:t>https://colab.research.google.com/github/peremartra/Large-Language-Model-Notebooks-Course/blob/main/5-Fine%20Tuning/LoRA_Tuning_PEFT.ipynb</a:t>
            </a:r>
            <a:endParaRPr lang="pt-BR" dirty="0"/>
          </a:p>
          <a:p>
            <a:endParaRPr lang="pt-BR" dirty="0"/>
          </a:p>
          <a:p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325309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EBC8F7-03EF-338A-A90B-280A41AF9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Comparação com outros algoritmos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25BCE7-C19D-7DDA-016A-E3016C398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014692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noProof="0" dirty="0"/>
              <a:t>Perguntas?</a:t>
            </a:r>
            <a:endParaRPr lang="pt-BR" sz="6600" b="1" i="1" noProof="0" dirty="0"/>
          </a:p>
        </p:txBody>
      </p:sp>
    </p:spTree>
    <p:extLst>
      <p:ext uri="{BB962C8B-B14F-4D97-AF65-F5344CB8AC3E}">
        <p14:creationId xmlns:p14="http://schemas.microsoft.com/office/powerpoint/2010/main" val="37730056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A32550-8C76-B013-2EC7-989D8C3B1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043237-7757-7557-B63E-D4EB5152D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https://arxiv.org/pdf/2106.09685</a:t>
            </a:r>
          </a:p>
          <a:p>
            <a:r>
              <a:rPr lang="pt-BR" dirty="0">
                <a:hlinkClick r:id="rId2"/>
              </a:rPr>
              <a:t>https://www.fishi-pedia.com/wp-content/uploads/2019/06/baracuda.jpg</a:t>
            </a:r>
            <a:endParaRPr lang="pt-BR" dirty="0"/>
          </a:p>
          <a:p>
            <a:r>
              <a:rPr lang="pt-BR" dirty="0">
                <a:hlinkClick r:id="rId3"/>
              </a:rPr>
              <a:t>https://di-uploads-pod15.dealerinspire.com/capecoralchryslerdodgejeepram/uploads/2024/02/Dodge-Barracuda.jpg</a:t>
            </a:r>
            <a:endParaRPr lang="pt-BR" dirty="0"/>
          </a:p>
          <a:p>
            <a:r>
              <a:rPr lang="pt-BR" dirty="0">
                <a:hlinkClick r:id="rId4"/>
              </a:rPr>
              <a:t>https://www.youtube.com/watch?v=LPZh9BOjkQs</a:t>
            </a:r>
            <a:endParaRPr lang="pt-BR" dirty="0"/>
          </a:p>
          <a:p>
            <a:r>
              <a:rPr lang="pt-BR" dirty="0">
                <a:hlinkClick r:id="rId5"/>
              </a:rPr>
              <a:t>https://www.youtube.com/watch?v=KEv-F5UkhxU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872649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noProof="0" dirty="0"/>
              <a:t>Obrigado!</a:t>
            </a:r>
            <a:endParaRPr lang="pt-BR" sz="6600" b="1" i="1" noProof="0" dirty="0"/>
          </a:p>
        </p:txBody>
      </p:sp>
    </p:spTree>
    <p:extLst>
      <p:ext uri="{BB962C8B-B14F-4D97-AF65-F5344CB8AC3E}">
        <p14:creationId xmlns:p14="http://schemas.microsoft.com/office/powerpoint/2010/main" val="2655704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C28C7C-AEB4-2BAD-8868-9F8A50997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FEC906-2193-CB30-E283-468B4E39B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Introdução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E993DAC-F70A-A29E-F4CF-78ECB056901B}"/>
              </a:ext>
            </a:extLst>
          </p:cNvPr>
          <p:cNvGrpSpPr/>
          <p:nvPr/>
        </p:nvGrpSpPr>
        <p:grpSpPr>
          <a:xfrm>
            <a:off x="838200" y="4761569"/>
            <a:ext cx="11353800" cy="1550019"/>
            <a:chOff x="838200" y="4761569"/>
            <a:chExt cx="11353800" cy="155001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5496F76-16D2-9823-7D9A-70A7312DD158}"/>
                </a:ext>
              </a:extLst>
            </p:cNvPr>
            <p:cNvSpPr/>
            <p:nvPr/>
          </p:nvSpPr>
          <p:spPr>
            <a:xfrm>
              <a:off x="838200" y="4761569"/>
              <a:ext cx="1550019" cy="15500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noProof="0" dirty="0"/>
                <a:t>1950</a:t>
              </a:r>
              <a:endParaRPr lang="pt-BR" sz="1600" b="1" noProof="0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7D6AD7C-2B02-2ED3-567E-93F6D8626A6D}"/>
                </a:ext>
              </a:extLst>
            </p:cNvPr>
            <p:cNvCxnSpPr>
              <a:cxnSpLocks/>
            </p:cNvCxnSpPr>
            <p:nvPr/>
          </p:nvCxnSpPr>
          <p:spPr>
            <a:xfrm>
              <a:off x="2094570" y="5536578"/>
              <a:ext cx="10097430" cy="0"/>
            </a:xfrm>
            <a:prstGeom prst="line">
              <a:avLst/>
            </a:prstGeom>
            <a:ln w="203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836DFE48-A971-4D14-63C6-BCD86794B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7"/>
            <a:ext cx="11026992" cy="10881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b="1" i="1" noProof="0" dirty="0"/>
              <a:t>Mas ainda havia limitações:</a:t>
            </a:r>
          </a:p>
          <a:p>
            <a:pPr marL="0" indent="0">
              <a:buNone/>
            </a:pPr>
            <a:r>
              <a:rPr lang="pt-BR" noProof="0" dirty="0"/>
              <a:t>Não funcionam se não houver as regras explícitas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EED20D-9752-0B8F-35B8-F063E7295F8F}"/>
              </a:ext>
            </a:extLst>
          </p:cNvPr>
          <p:cNvSpPr txBox="1"/>
          <p:nvPr/>
        </p:nvSpPr>
        <p:spPr>
          <a:xfrm>
            <a:off x="838200" y="3188556"/>
            <a:ext cx="11026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noProof="0" dirty="0"/>
              <a:t>Usuário:</a:t>
            </a:r>
            <a:r>
              <a:rPr lang="pt-BR" sz="2800" noProof="0" dirty="0"/>
              <a:t> Nota baixa em TP558 me deixa triste.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EB5394-0370-FC67-E25F-7BDC575DBDAB}"/>
              </a:ext>
            </a:extLst>
          </p:cNvPr>
          <p:cNvSpPr txBox="1"/>
          <p:nvPr/>
        </p:nvSpPr>
        <p:spPr>
          <a:xfrm>
            <a:off x="838200" y="3963565"/>
            <a:ext cx="11026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b="1" noProof="0" dirty="0"/>
              <a:t>ELIZA: </a:t>
            </a:r>
            <a:r>
              <a:rPr lang="pt-BR" sz="2800" noProof="0" dirty="0"/>
              <a:t>Por que você está triste?</a:t>
            </a:r>
          </a:p>
        </p:txBody>
      </p:sp>
    </p:spTree>
    <p:extLst>
      <p:ext uri="{BB962C8B-B14F-4D97-AF65-F5344CB8AC3E}">
        <p14:creationId xmlns:p14="http://schemas.microsoft.com/office/powerpoint/2010/main" val="156662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CEAFF0-B1C2-CA93-1E1D-A8FF17D228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4CE8CA7-C6CE-5A5F-6FD1-EDE1836191F3}"/>
              </a:ext>
            </a:extLst>
          </p:cNvPr>
          <p:cNvGrpSpPr/>
          <p:nvPr/>
        </p:nvGrpSpPr>
        <p:grpSpPr>
          <a:xfrm>
            <a:off x="838200" y="4761569"/>
            <a:ext cx="11353800" cy="1550019"/>
            <a:chOff x="838200" y="4761569"/>
            <a:chExt cx="11353800" cy="155001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225716A-4B14-A6B0-7796-F23833D604C6}"/>
                </a:ext>
              </a:extLst>
            </p:cNvPr>
            <p:cNvSpPr/>
            <p:nvPr/>
          </p:nvSpPr>
          <p:spPr>
            <a:xfrm>
              <a:off x="838200" y="4761569"/>
              <a:ext cx="1550019" cy="15500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noProof="0" dirty="0"/>
                <a:t>1950</a:t>
              </a:r>
              <a:endParaRPr lang="pt-BR" sz="1600" b="1" noProof="0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384D381-E2F1-AB11-11A2-470611371CDB}"/>
                </a:ext>
              </a:extLst>
            </p:cNvPr>
            <p:cNvCxnSpPr>
              <a:cxnSpLocks/>
            </p:cNvCxnSpPr>
            <p:nvPr/>
          </p:nvCxnSpPr>
          <p:spPr>
            <a:xfrm>
              <a:off x="2094570" y="5536578"/>
              <a:ext cx="10097430" cy="0"/>
            </a:xfrm>
            <a:prstGeom prst="line">
              <a:avLst/>
            </a:prstGeom>
            <a:ln w="203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D66DB3B-8883-D5E7-8380-8519E9DC340B}"/>
              </a:ext>
            </a:extLst>
          </p:cNvPr>
          <p:cNvGrpSpPr/>
          <p:nvPr/>
        </p:nvGrpSpPr>
        <p:grpSpPr>
          <a:xfrm>
            <a:off x="838198" y="4761568"/>
            <a:ext cx="11353800" cy="1550019"/>
            <a:chOff x="838198" y="4761568"/>
            <a:chExt cx="11353800" cy="1550019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BEA48F6-37E9-5AC5-2BCB-DDE5717CC9BE}"/>
                </a:ext>
              </a:extLst>
            </p:cNvPr>
            <p:cNvSpPr/>
            <p:nvPr/>
          </p:nvSpPr>
          <p:spPr>
            <a:xfrm>
              <a:off x="838198" y="4761568"/>
              <a:ext cx="1550019" cy="15500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noProof="0" dirty="0"/>
                <a:t>1990</a:t>
              </a:r>
              <a:endParaRPr lang="pt-BR" sz="1600" b="1" noProof="0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717D291-8DC2-898F-A30A-5739C8A5875E}"/>
                </a:ext>
              </a:extLst>
            </p:cNvPr>
            <p:cNvCxnSpPr>
              <a:cxnSpLocks/>
            </p:cNvCxnSpPr>
            <p:nvPr/>
          </p:nvCxnSpPr>
          <p:spPr>
            <a:xfrm>
              <a:off x="2094568" y="5536577"/>
              <a:ext cx="10097430" cy="0"/>
            </a:xfrm>
            <a:prstGeom prst="line">
              <a:avLst/>
            </a:prstGeom>
            <a:ln w="2032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34E0B57-CE20-C624-71E9-2E253324E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1D6A1D-1A7F-4C0D-A2E3-C1F6B0242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6318504" cy="155001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b="1" i="1" noProof="0" dirty="0" err="1"/>
              <a:t>Statistical</a:t>
            </a:r>
            <a:endParaRPr lang="pt-BR" noProof="0" dirty="0"/>
          </a:p>
          <a:p>
            <a:r>
              <a:rPr lang="pt-BR" noProof="0" dirty="0"/>
              <a:t>Baseado em distribuições de probabilidade</a:t>
            </a:r>
          </a:p>
          <a:p>
            <a:r>
              <a:rPr lang="pt-BR" noProof="0" dirty="0"/>
              <a:t>Exemplo: Modelo N-</a:t>
            </a:r>
            <a:r>
              <a:rPr lang="pt-BR" noProof="0" dirty="0" err="1"/>
              <a:t>Grams</a:t>
            </a:r>
            <a:endParaRPr lang="pt-BR" noProof="0" dirty="0"/>
          </a:p>
          <a:p>
            <a:endParaRPr lang="pt-BR" noProof="0" dirty="0"/>
          </a:p>
          <a:p>
            <a:endParaRPr lang="pt-BR" noProof="0" dirty="0"/>
          </a:p>
          <a:p>
            <a:pPr marL="0" indent="0">
              <a:buNone/>
            </a:pP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66735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2B7F58-C618-B64F-8E1E-AF19E2946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A5338E-1C04-5AA6-3A83-1A7D63FA0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06B851-B2B0-5510-0CA3-7DB91C837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6318504" cy="5518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i="1" noProof="0" dirty="0"/>
              <a:t>Exemplo:</a:t>
            </a:r>
            <a:endParaRPr lang="pt-BR" noProof="0" dirty="0"/>
          </a:p>
          <a:p>
            <a:endParaRPr lang="pt-BR" noProof="0" dirty="0"/>
          </a:p>
          <a:p>
            <a:pPr marL="0" indent="0">
              <a:buNone/>
            </a:pPr>
            <a:endParaRPr lang="pt-BR" noProof="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703CB86-0701-A7AB-F767-BF181A1674C1}"/>
              </a:ext>
            </a:extLst>
          </p:cNvPr>
          <p:cNvGrpSpPr/>
          <p:nvPr/>
        </p:nvGrpSpPr>
        <p:grpSpPr>
          <a:xfrm>
            <a:off x="838200" y="4761569"/>
            <a:ext cx="11353800" cy="1550019"/>
            <a:chOff x="838200" y="4761569"/>
            <a:chExt cx="11353800" cy="155001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A5109B7-98B9-8CFE-3BBD-9D28BD4D8EA3}"/>
                </a:ext>
              </a:extLst>
            </p:cNvPr>
            <p:cNvSpPr/>
            <p:nvPr/>
          </p:nvSpPr>
          <p:spPr>
            <a:xfrm>
              <a:off x="838200" y="4761569"/>
              <a:ext cx="1550019" cy="15500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noProof="0" dirty="0"/>
                <a:t>1950’s</a:t>
              </a:r>
              <a:endParaRPr lang="pt-BR" sz="1600" b="1" noProof="0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3197A0E-F52D-F510-CAD5-1568FDA32344}"/>
                </a:ext>
              </a:extLst>
            </p:cNvPr>
            <p:cNvCxnSpPr>
              <a:cxnSpLocks/>
            </p:cNvCxnSpPr>
            <p:nvPr/>
          </p:nvCxnSpPr>
          <p:spPr>
            <a:xfrm>
              <a:off x="2094570" y="5536578"/>
              <a:ext cx="10097430" cy="0"/>
            </a:xfrm>
            <a:prstGeom prst="line">
              <a:avLst/>
            </a:prstGeom>
            <a:ln w="203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Espaço Reservado para Conteúdo 2">
            <a:extLst>
              <a:ext uri="{FF2B5EF4-FFF2-40B4-BE49-F238E27FC236}">
                <a16:creationId xmlns:a16="http://schemas.microsoft.com/office/drawing/2014/main" id="{8007CD1E-D7E9-F9C6-AD86-26B88E9CEB68}"/>
              </a:ext>
            </a:extLst>
          </p:cNvPr>
          <p:cNvSpPr txBox="1">
            <a:spLocks/>
          </p:cNvSpPr>
          <p:nvPr/>
        </p:nvSpPr>
        <p:spPr>
          <a:xfrm>
            <a:off x="7985760" y="1690687"/>
            <a:ext cx="3511296" cy="3503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noProof="0" dirty="0"/>
              <a:t>Exemplo:</a:t>
            </a:r>
          </a:p>
          <a:p>
            <a:r>
              <a:rPr lang="pt-BR" noProof="0" dirty="0"/>
              <a:t>a cozinhar (0.8);</a:t>
            </a:r>
          </a:p>
          <a:p>
            <a:r>
              <a:rPr lang="pt-BR" noProof="0" dirty="0"/>
              <a:t>programação (0.7);</a:t>
            </a:r>
          </a:p>
          <a:p>
            <a:r>
              <a:rPr lang="pt-BR" noProof="0" dirty="0"/>
              <a:t>novas línguas (0.68);</a:t>
            </a:r>
          </a:p>
          <a:p>
            <a:r>
              <a:rPr lang="pt-BR" noProof="0" dirty="0"/>
              <a:t>...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FF85736-22BE-ABE8-96AC-C7D8531B2C55}"/>
              </a:ext>
            </a:extLst>
          </p:cNvPr>
          <p:cNvGrpSpPr/>
          <p:nvPr/>
        </p:nvGrpSpPr>
        <p:grpSpPr>
          <a:xfrm>
            <a:off x="838198" y="4761568"/>
            <a:ext cx="11353800" cy="1550019"/>
            <a:chOff x="838200" y="4761569"/>
            <a:chExt cx="11353800" cy="1550019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A60871D-BA8D-C556-974D-C5C6A96044C9}"/>
                </a:ext>
              </a:extLst>
            </p:cNvPr>
            <p:cNvSpPr/>
            <p:nvPr/>
          </p:nvSpPr>
          <p:spPr>
            <a:xfrm>
              <a:off x="838200" y="4761569"/>
              <a:ext cx="1550019" cy="15500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noProof="0" dirty="0"/>
                <a:t>1990</a:t>
              </a:r>
              <a:endParaRPr lang="pt-BR" sz="1600" b="1" noProof="0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248517E-6B2C-4B04-166C-12B0A18040E3}"/>
                </a:ext>
              </a:extLst>
            </p:cNvPr>
            <p:cNvCxnSpPr>
              <a:cxnSpLocks/>
            </p:cNvCxnSpPr>
            <p:nvPr/>
          </p:nvCxnSpPr>
          <p:spPr>
            <a:xfrm>
              <a:off x="2094570" y="5536578"/>
              <a:ext cx="10097430" cy="0"/>
            </a:xfrm>
            <a:prstGeom prst="line">
              <a:avLst/>
            </a:prstGeom>
            <a:solidFill>
              <a:schemeClr val="accent6">
                <a:lumMod val="75000"/>
              </a:schemeClr>
            </a:solidFill>
            <a:ln w="2032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D908667-03AA-1808-F7D6-561E1A63C6AD}"/>
              </a:ext>
            </a:extLst>
          </p:cNvPr>
          <p:cNvGrpSpPr/>
          <p:nvPr/>
        </p:nvGrpSpPr>
        <p:grpSpPr>
          <a:xfrm>
            <a:off x="838198" y="2876541"/>
            <a:ext cx="6416042" cy="551814"/>
            <a:chOff x="838198" y="2876541"/>
            <a:chExt cx="6416042" cy="551814"/>
          </a:xfrm>
        </p:grpSpPr>
        <p:sp>
          <p:nvSpPr>
            <p:cNvPr id="10" name="Espaço Reservado para Conteúdo 2">
              <a:extLst>
                <a:ext uri="{FF2B5EF4-FFF2-40B4-BE49-F238E27FC236}">
                  <a16:creationId xmlns:a16="http://schemas.microsoft.com/office/drawing/2014/main" id="{8B7E2453-AE70-060E-07CA-41B7016BEF34}"/>
                </a:ext>
              </a:extLst>
            </p:cNvPr>
            <p:cNvSpPr txBox="1">
              <a:spLocks/>
            </p:cNvSpPr>
            <p:nvPr/>
          </p:nvSpPr>
          <p:spPr>
            <a:xfrm>
              <a:off x="838198" y="2876541"/>
              <a:ext cx="3258314" cy="55181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pt-BR" i="1" noProof="0" dirty="0"/>
                <a:t>Eu gosto de aprender</a:t>
              </a:r>
              <a:endParaRPr lang="pt-BR" noProof="0" dirty="0"/>
            </a:p>
            <a:p>
              <a:endParaRPr lang="pt-BR" noProof="0" dirty="0"/>
            </a:p>
            <a:p>
              <a:pPr marL="0" indent="0">
                <a:buFont typeface="Arial" panose="020B0604020202020204" pitchFamily="34" charset="0"/>
                <a:buNone/>
              </a:pPr>
              <a:endParaRPr lang="pt-BR" noProof="0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D24FE40-2F1B-0387-D48E-E6C5D46BB09A}"/>
                </a:ext>
              </a:extLst>
            </p:cNvPr>
            <p:cNvCxnSpPr/>
            <p:nvPr/>
          </p:nvCxnSpPr>
          <p:spPr>
            <a:xfrm>
              <a:off x="4096512" y="3220320"/>
              <a:ext cx="315772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553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uiExpand="1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F2CC91-0DFA-15E3-1E53-FFEF4F1300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074176-4C1E-4DE8-0337-5A0B22A77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Introdução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57B28A8-1BF1-822B-9600-7B7173699B82}"/>
              </a:ext>
            </a:extLst>
          </p:cNvPr>
          <p:cNvGrpSpPr/>
          <p:nvPr/>
        </p:nvGrpSpPr>
        <p:grpSpPr>
          <a:xfrm>
            <a:off x="838200" y="4761569"/>
            <a:ext cx="11353800" cy="1550019"/>
            <a:chOff x="838200" y="4761569"/>
            <a:chExt cx="11353800" cy="155001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CE02040-C6D0-6790-951D-36932D2BE090}"/>
                </a:ext>
              </a:extLst>
            </p:cNvPr>
            <p:cNvSpPr/>
            <p:nvPr/>
          </p:nvSpPr>
          <p:spPr>
            <a:xfrm>
              <a:off x="838200" y="4761569"/>
              <a:ext cx="1550019" cy="15500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noProof="0" dirty="0"/>
                <a:t>1990</a:t>
              </a:r>
              <a:endParaRPr lang="pt-BR" sz="1600" b="1" noProof="0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EE45892-0DA0-BBE2-1FB0-89DC34DA3B61}"/>
                </a:ext>
              </a:extLst>
            </p:cNvPr>
            <p:cNvCxnSpPr>
              <a:cxnSpLocks/>
            </p:cNvCxnSpPr>
            <p:nvPr/>
          </p:nvCxnSpPr>
          <p:spPr>
            <a:xfrm>
              <a:off x="2094570" y="5536578"/>
              <a:ext cx="10097430" cy="0"/>
            </a:xfrm>
            <a:prstGeom prst="line">
              <a:avLst/>
            </a:prstGeom>
            <a:ln w="2032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3ED9A197-5CAD-5058-AEF4-81D84EEA0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1026992" cy="28438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b="1" i="1" noProof="0" dirty="0"/>
              <a:t>Mas ainda havia limitações:</a:t>
            </a:r>
          </a:p>
          <a:p>
            <a:r>
              <a:rPr lang="pt-BR" noProof="0" dirty="0"/>
              <a:t>Não entendem contexto longo nem significado, somente </a:t>
            </a:r>
            <a:r>
              <a:rPr lang="pt-BR" dirty="0"/>
              <a:t>estatística;</a:t>
            </a:r>
          </a:p>
          <a:p>
            <a:r>
              <a:rPr lang="pt-BR" dirty="0"/>
              <a:t>O modelo desconhece o </a:t>
            </a:r>
            <a:r>
              <a:rPr lang="pt-BR" b="1" dirty="0"/>
              <a:t>sujeito</a:t>
            </a:r>
            <a:r>
              <a:rPr lang="pt-BR" dirty="0"/>
              <a:t>;</a:t>
            </a:r>
          </a:p>
          <a:p>
            <a:r>
              <a:rPr lang="pt-BR" dirty="0"/>
              <a:t>Se a algo não está no treino, a sua probabilidade é </a:t>
            </a:r>
            <a:r>
              <a:rPr lang="pt-BR" b="1" dirty="0"/>
              <a:t>zero</a:t>
            </a:r>
            <a:r>
              <a:rPr lang="pt-BR" dirty="0"/>
              <a:t>;</a:t>
            </a:r>
          </a:p>
          <a:p>
            <a:r>
              <a:rPr lang="pt-BR" b="1" dirty="0"/>
              <a:t>Semântica ausente;</a:t>
            </a:r>
          </a:p>
          <a:p>
            <a:pPr marL="0" indent="0">
              <a:buNone/>
            </a:pP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02151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628AD2-3141-08B4-4A03-CD0B05ED08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581827-2C90-A06B-8C8C-BC4D28EB5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Introdução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BDBE684-D42B-40CE-89E0-797BDC4BCF4B}"/>
              </a:ext>
            </a:extLst>
          </p:cNvPr>
          <p:cNvGrpSpPr/>
          <p:nvPr/>
        </p:nvGrpSpPr>
        <p:grpSpPr>
          <a:xfrm>
            <a:off x="838200" y="4761569"/>
            <a:ext cx="11353800" cy="1550019"/>
            <a:chOff x="838200" y="4761569"/>
            <a:chExt cx="11353800" cy="155001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E748719-8AEE-6F3F-4112-AE1BD0AB9493}"/>
                </a:ext>
              </a:extLst>
            </p:cNvPr>
            <p:cNvSpPr/>
            <p:nvPr/>
          </p:nvSpPr>
          <p:spPr>
            <a:xfrm>
              <a:off x="838200" y="4761569"/>
              <a:ext cx="1550019" cy="15500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noProof="0" dirty="0"/>
                <a:t>1990</a:t>
              </a:r>
              <a:endParaRPr lang="pt-BR" sz="1600" b="1" noProof="0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AC91662-F9F4-DEDD-A559-75B797F8363C}"/>
                </a:ext>
              </a:extLst>
            </p:cNvPr>
            <p:cNvCxnSpPr>
              <a:cxnSpLocks/>
            </p:cNvCxnSpPr>
            <p:nvPr/>
          </p:nvCxnSpPr>
          <p:spPr>
            <a:xfrm>
              <a:off x="2094570" y="5536578"/>
              <a:ext cx="10097430" cy="0"/>
            </a:xfrm>
            <a:prstGeom prst="line">
              <a:avLst/>
            </a:prstGeom>
            <a:ln w="2032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F8982BD9-AB01-91EF-EE98-D1D906933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1026992" cy="284389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b="1" noProof="0" dirty="0"/>
              <a:t>Exemplo: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b="1" noProof="0" dirty="0"/>
              <a:t>Esperado: </a:t>
            </a:r>
            <a:r>
              <a:rPr lang="pt-BR" noProof="0" dirty="0"/>
              <a:t>Encerramos o ciclo 2 de TP558.</a:t>
            </a:r>
          </a:p>
          <a:p>
            <a:pPr marL="0" indent="0">
              <a:buNone/>
            </a:pPr>
            <a:r>
              <a:rPr lang="pt-BR" b="1" noProof="0" dirty="0"/>
              <a:t>Saídas:</a:t>
            </a:r>
          </a:p>
          <a:p>
            <a:r>
              <a:rPr lang="pt-BR" dirty="0"/>
              <a:t>Encerramos o ciclo 2 de ciclo 2;</a:t>
            </a:r>
          </a:p>
          <a:p>
            <a:r>
              <a:rPr lang="pt-BR" noProof="0" dirty="0"/>
              <a:t>Encerramos a matéria de TP558;</a:t>
            </a:r>
            <a:endParaRPr lang="pt-BR" dirty="0"/>
          </a:p>
          <a:p>
            <a:r>
              <a:rPr lang="pt-BR" noProof="0" dirty="0"/>
              <a:t>Encerramos o ciclo 2 de bicicletas.</a:t>
            </a:r>
          </a:p>
        </p:txBody>
      </p:sp>
    </p:spTree>
    <p:extLst>
      <p:ext uri="{BB962C8B-B14F-4D97-AF65-F5344CB8AC3E}">
        <p14:creationId xmlns:p14="http://schemas.microsoft.com/office/powerpoint/2010/main" val="2628846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11331</TotalTime>
  <Words>1226</Words>
  <Application>Microsoft Macintosh PowerPoint</Application>
  <PresentationFormat>Widescreen</PresentationFormat>
  <Paragraphs>266</Paragraphs>
  <Slides>49</Slides>
  <Notes>12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Calibri</vt:lpstr>
      <vt:lpstr>Calibri Light</vt:lpstr>
      <vt:lpstr>Cambria Math</vt:lpstr>
      <vt:lpstr>Tema do Office</vt:lpstr>
      <vt:lpstr>TP558 - Tópicos avançados em Machine Learning: LoRA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Fundamentação teórica</vt:lpstr>
      <vt:lpstr>Fundamentação teórica</vt:lpstr>
      <vt:lpstr>Arquitetura e funcionamento</vt:lpstr>
      <vt:lpstr>Arquitetura e funcionamento</vt:lpstr>
      <vt:lpstr>Treinamento e otimização</vt:lpstr>
      <vt:lpstr>Treinamento e otimização</vt:lpstr>
      <vt:lpstr>Treinamento e otimização</vt:lpstr>
      <vt:lpstr>Treinamento e otimização</vt:lpstr>
      <vt:lpstr>Treinamento e otimização</vt:lpstr>
      <vt:lpstr>Treinamento e otimização</vt:lpstr>
      <vt:lpstr>Treinamento e otimização</vt:lpstr>
      <vt:lpstr>Treinamento e otimização</vt:lpstr>
      <vt:lpstr>Treinamento e otimização</vt:lpstr>
      <vt:lpstr>Treinamento e otimização</vt:lpstr>
      <vt:lpstr>Treinamento e otimização</vt:lpstr>
      <vt:lpstr>Vantagens e desvantagens</vt:lpstr>
      <vt:lpstr>Exemplo(s) de aplicação</vt:lpstr>
      <vt:lpstr>Comparação com outros algoritmos</vt:lpstr>
      <vt:lpstr>PowerPoint Presentation</vt:lpstr>
      <vt:lpstr>Referências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Pedro Afonso Guerrato</cp:lastModifiedBy>
  <cp:revision>1746</cp:revision>
  <dcterms:created xsi:type="dcterms:W3CDTF">2020-01-20T13:50:05Z</dcterms:created>
  <dcterms:modified xsi:type="dcterms:W3CDTF">2025-09-19T02:45:19Z</dcterms:modified>
</cp:coreProperties>
</file>