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  <p:sldId id="266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C3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rero, Francisco J" userId="6932753a-0454-4599-8934-90d573510db2" providerId="ADAL" clId="{E433E767-2745-40A9-9A72-5EA23992DE54}"/>
    <pc:docChg chg="custSel modSld">
      <pc:chgData name="Guerrero, Francisco J" userId="6932753a-0454-4599-8934-90d573510db2" providerId="ADAL" clId="{E433E767-2745-40A9-9A72-5EA23992DE54}" dt="2022-09-06T22:33:15.520" v="133" actId="1076"/>
      <pc:docMkLst>
        <pc:docMk/>
      </pc:docMkLst>
      <pc:sldChg chg="addSp delSp modSp mod">
        <pc:chgData name="Guerrero, Francisco J" userId="6932753a-0454-4599-8934-90d573510db2" providerId="ADAL" clId="{E433E767-2745-40A9-9A72-5EA23992DE54}" dt="2022-09-06T22:33:15.520" v="133" actId="1076"/>
        <pc:sldMkLst>
          <pc:docMk/>
          <pc:sldMk cId="1626891677" sldId="264"/>
        </pc:sldMkLst>
        <pc:spChg chg="mod">
          <ac:chgData name="Guerrero, Francisco J" userId="6932753a-0454-4599-8934-90d573510db2" providerId="ADAL" clId="{E433E767-2745-40A9-9A72-5EA23992DE54}" dt="2022-09-06T22:33:12.177" v="132" actId="14100"/>
          <ac:spMkLst>
            <pc:docMk/>
            <pc:sldMk cId="1626891677" sldId="264"/>
            <ac:spMk id="2" creationId="{118D8B49-2ECF-D714-A02C-7F5620FA4F0A}"/>
          </ac:spMkLst>
        </pc:spChg>
        <pc:spChg chg="mod ord">
          <ac:chgData name="Guerrero, Francisco J" userId="6932753a-0454-4599-8934-90d573510db2" providerId="ADAL" clId="{E433E767-2745-40A9-9A72-5EA23992DE54}" dt="2022-09-06T22:32:40.304" v="85" actId="1076"/>
          <ac:spMkLst>
            <pc:docMk/>
            <pc:sldMk cId="1626891677" sldId="264"/>
            <ac:spMk id="4" creationId="{349E53C5-49FE-240B-B739-E94C4AA9EFD6}"/>
          </ac:spMkLst>
        </pc:spChg>
        <pc:spChg chg="mod">
          <ac:chgData name="Guerrero, Francisco J" userId="6932753a-0454-4599-8934-90d573510db2" providerId="ADAL" clId="{E433E767-2745-40A9-9A72-5EA23992DE54}" dt="2022-09-06T22:31:53.946" v="80" actId="6549"/>
          <ac:spMkLst>
            <pc:docMk/>
            <pc:sldMk cId="1626891677" sldId="264"/>
            <ac:spMk id="6" creationId="{FD3570A1-9DD2-3242-F8F9-4BE75EA634C4}"/>
          </ac:spMkLst>
        </pc:spChg>
        <pc:spChg chg="mod">
          <ac:chgData name="Guerrero, Francisco J" userId="6932753a-0454-4599-8934-90d573510db2" providerId="ADAL" clId="{E433E767-2745-40A9-9A72-5EA23992DE54}" dt="2022-09-06T22:33:15.520" v="133" actId="1076"/>
          <ac:spMkLst>
            <pc:docMk/>
            <pc:sldMk cId="1626891677" sldId="264"/>
            <ac:spMk id="7" creationId="{443B8CCC-DB16-B9AB-AE6F-CE6D11F21A26}"/>
          </ac:spMkLst>
        </pc:spChg>
        <pc:spChg chg="mod">
          <ac:chgData name="Guerrero, Francisco J" userId="6932753a-0454-4599-8934-90d573510db2" providerId="ADAL" clId="{E433E767-2745-40A9-9A72-5EA23992DE54}" dt="2022-09-06T22:32:55.852" v="124" actId="1035"/>
          <ac:spMkLst>
            <pc:docMk/>
            <pc:sldMk cId="1626891677" sldId="264"/>
            <ac:spMk id="8" creationId="{467D5BFC-4BFD-812C-6330-6E7EFE17A027}"/>
          </ac:spMkLst>
        </pc:spChg>
        <pc:spChg chg="add del">
          <ac:chgData name="Guerrero, Francisco J" userId="6932753a-0454-4599-8934-90d573510db2" providerId="ADAL" clId="{E433E767-2745-40A9-9A72-5EA23992DE54}" dt="2022-09-06T22:32:00.992" v="81" actId="478"/>
          <ac:spMkLst>
            <pc:docMk/>
            <pc:sldMk cId="1626891677" sldId="264"/>
            <ac:spMk id="66" creationId="{07BF1F3A-9101-45E1-9B2D-A956F654FA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10/8/22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BED987-A83E-B044-D1C3-AF21C8DDFA92}"/>
              </a:ext>
            </a:extLst>
          </p:cNvPr>
          <p:cNvSpPr/>
          <p:nvPr/>
        </p:nvSpPr>
        <p:spPr>
          <a:xfrm>
            <a:off x="2126512" y="148856"/>
            <a:ext cx="8729330" cy="8693658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7C99DC-D8FB-9304-1C04-5B3D3D3C91EA}"/>
              </a:ext>
            </a:extLst>
          </p:cNvPr>
          <p:cNvGrpSpPr/>
          <p:nvPr/>
        </p:nvGrpSpPr>
        <p:grpSpPr>
          <a:xfrm>
            <a:off x="8528997" y="1506869"/>
            <a:ext cx="1077191" cy="3142044"/>
            <a:chOff x="7550259" y="933675"/>
            <a:chExt cx="1077191" cy="31420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2EE9FD-4DD7-C494-9181-F3598BD8EF40}"/>
                </a:ext>
              </a:extLst>
            </p:cNvPr>
            <p:cNvCxnSpPr>
              <a:cxnSpLocks/>
            </p:cNvCxnSpPr>
            <p:nvPr/>
          </p:nvCxnSpPr>
          <p:spPr>
            <a:xfrm>
              <a:off x="7554373" y="933675"/>
              <a:ext cx="1073077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52D195-FC0F-A863-47D5-C34FB4AAF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0259" y="933675"/>
              <a:ext cx="11419" cy="314204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E8BA6-FDD1-CE87-723C-0FAEC78A0741}"/>
                </a:ext>
              </a:extLst>
            </p:cNvPr>
            <p:cNvGrpSpPr/>
            <p:nvPr/>
          </p:nvGrpSpPr>
          <p:grpSpPr>
            <a:xfrm>
              <a:off x="7561678" y="944790"/>
              <a:ext cx="914707" cy="2457346"/>
              <a:chOff x="10008847" y="2759105"/>
              <a:chExt cx="914707" cy="245734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C05E38-23C2-28CD-04F3-1EF4DBD3A941}"/>
                  </a:ext>
                </a:extLst>
              </p:cNvPr>
              <p:cNvSpPr/>
              <p:nvPr/>
            </p:nvSpPr>
            <p:spPr>
              <a:xfrm rot="5400000">
                <a:off x="9237528" y="3530425"/>
                <a:ext cx="2457346" cy="914706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AD1304-E722-4597-3F79-4BBFCD65DD4A}"/>
                  </a:ext>
                </a:extLst>
              </p:cNvPr>
              <p:cNvSpPr/>
              <p:nvPr/>
            </p:nvSpPr>
            <p:spPr>
              <a:xfrm rot="5400000">
                <a:off x="9371898" y="3396056"/>
                <a:ext cx="2044323" cy="770425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16FE068-C652-AB5C-3010-53FB7217327E}"/>
                  </a:ext>
                </a:extLst>
              </p:cNvPr>
              <p:cNvSpPr/>
              <p:nvPr/>
            </p:nvSpPr>
            <p:spPr>
              <a:xfrm rot="5400000">
                <a:off x="9244151" y="3525839"/>
                <a:ext cx="1875180" cy="341713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016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B40C4-E1CA-3E78-0FC3-AE3EFF5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62" y="1080517"/>
            <a:ext cx="5630783" cy="3546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B65338-4CD4-58C9-D949-3A9FD8F3745A}"/>
              </a:ext>
            </a:extLst>
          </p:cNvPr>
          <p:cNvSpPr txBox="1"/>
          <p:nvPr/>
        </p:nvSpPr>
        <p:spPr>
          <a:xfrm rot="5400000">
            <a:off x="8051743" y="171946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POC yield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76CB1-6F4D-D282-1A0E-0442997FF229}"/>
              </a:ext>
            </a:extLst>
          </p:cNvPr>
          <p:cNvSpPr txBox="1"/>
          <p:nvPr/>
        </p:nvSpPr>
        <p:spPr>
          <a:xfrm>
            <a:off x="8583986" y="1223905"/>
            <a:ext cx="85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04DAB-065D-9086-C8D8-98A6ECE19873}"/>
              </a:ext>
            </a:extLst>
          </p:cNvPr>
          <p:cNvSpPr txBox="1"/>
          <p:nvPr/>
        </p:nvSpPr>
        <p:spPr>
          <a:xfrm>
            <a:off x="2598533" y="267887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Stream</a:t>
            </a:r>
          </a:p>
          <a:p>
            <a:r>
              <a:rPr lang="en-US" sz="1000" dirty="0"/>
              <a:t>channel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DE49C-139D-02C3-CDEE-7B805335469C}"/>
              </a:ext>
            </a:extLst>
          </p:cNvPr>
          <p:cNvSpPr/>
          <p:nvPr/>
        </p:nvSpPr>
        <p:spPr>
          <a:xfrm>
            <a:off x="3338039" y="1550248"/>
            <a:ext cx="129494" cy="111169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8C3B8-C69F-5E41-8028-E7D89835F608}"/>
              </a:ext>
            </a:extLst>
          </p:cNvPr>
          <p:cNvSpPr txBox="1"/>
          <p:nvPr/>
        </p:nvSpPr>
        <p:spPr>
          <a:xfrm>
            <a:off x="2595191" y="200042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Hillslope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9DE1-186E-6826-2B13-752E24BF1F2A}"/>
              </a:ext>
            </a:extLst>
          </p:cNvPr>
          <p:cNvSpPr txBox="1"/>
          <p:nvPr/>
        </p:nvSpPr>
        <p:spPr>
          <a:xfrm>
            <a:off x="2573030" y="334821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Coniferous 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vegetation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A0FC7D-DC41-4003-B66C-E13876C7F1BC}"/>
              </a:ext>
            </a:extLst>
          </p:cNvPr>
          <p:cNvSpPr/>
          <p:nvPr/>
        </p:nvSpPr>
        <p:spPr>
          <a:xfrm>
            <a:off x="6110443" y="2814456"/>
            <a:ext cx="173357" cy="190500"/>
          </a:xfrm>
          <a:prstGeom prst="ellipse">
            <a:avLst/>
          </a:prstGeom>
          <a:noFill/>
          <a:ln w="190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9AF52-D1AB-86D2-56B5-F63FA4F751EF}"/>
              </a:ext>
            </a:extLst>
          </p:cNvPr>
          <p:cNvCxnSpPr>
            <a:cxnSpLocks/>
            <a:stCxn id="20" idx="1"/>
            <a:endCxn id="30" idx="0"/>
          </p:cNvCxnSpPr>
          <p:nvPr/>
        </p:nvCxnSpPr>
        <p:spPr>
          <a:xfrm flipH="1">
            <a:off x="3211608" y="2842354"/>
            <a:ext cx="2924223" cy="1757586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C81E35-C3F1-E3C6-BE93-9258E3BCE497}"/>
              </a:ext>
            </a:extLst>
          </p:cNvPr>
          <p:cNvCxnSpPr>
            <a:cxnSpLocks/>
            <a:stCxn id="30" idx="5"/>
            <a:endCxn id="20" idx="5"/>
          </p:cNvCxnSpPr>
          <p:nvPr/>
        </p:nvCxnSpPr>
        <p:spPr>
          <a:xfrm flipV="1">
            <a:off x="3605865" y="2977059"/>
            <a:ext cx="2652547" cy="2566529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35E3B1-8955-941F-2DBD-45C5800EB62D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2988801" y="3721447"/>
            <a:ext cx="363221" cy="4169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DBB80C-DD0D-E677-4D03-0668F8970389}"/>
              </a:ext>
            </a:extLst>
          </p:cNvPr>
          <p:cNvSpPr txBox="1"/>
          <p:nvPr/>
        </p:nvSpPr>
        <p:spPr>
          <a:xfrm>
            <a:off x="4141835" y="5260459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Mineral Rich-Carbon Poor</a:t>
            </a:r>
          </a:p>
          <a:p>
            <a:r>
              <a:rPr lang="en-US" sz="1000" dirty="0"/>
              <a:t>(e.g., mineral soil)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1CA2E-CFC2-FF65-F9F5-D45AAFBAD657}"/>
              </a:ext>
            </a:extLst>
          </p:cNvPr>
          <p:cNvSpPr txBox="1"/>
          <p:nvPr/>
        </p:nvSpPr>
        <p:spPr>
          <a:xfrm>
            <a:off x="4141835" y="4676052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 Rich-Mineral Poor</a:t>
            </a:r>
          </a:p>
          <a:p>
            <a:r>
              <a:rPr lang="en-US" sz="1000" dirty="0"/>
              <a:t>(e.g., fresh litter inputs)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E75A5-38A7-C9BE-C827-99716C5E44D2}"/>
              </a:ext>
            </a:extLst>
          </p:cNvPr>
          <p:cNvSpPr txBox="1"/>
          <p:nvPr/>
        </p:nvSpPr>
        <p:spPr>
          <a:xfrm>
            <a:off x="5923165" y="463610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Instream retention structures</a:t>
            </a:r>
          </a:p>
          <a:p>
            <a:r>
              <a:rPr lang="en-US" sz="1000" dirty="0"/>
              <a:t>(e.g., large woody debris)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957617-1E6F-0379-99CB-B6D6A25725DD}"/>
              </a:ext>
            </a:extLst>
          </p:cNvPr>
          <p:cNvCxnSpPr>
            <a:cxnSpLocks/>
          </p:cNvCxnSpPr>
          <p:nvPr/>
        </p:nvCxnSpPr>
        <p:spPr>
          <a:xfrm>
            <a:off x="6527577" y="3021931"/>
            <a:ext cx="0" cy="16054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8DDC76-C9CD-6446-2811-4CE1BD6EC7CE}"/>
              </a:ext>
            </a:extLst>
          </p:cNvPr>
          <p:cNvGrpSpPr/>
          <p:nvPr/>
        </p:nvGrpSpPr>
        <p:grpSpPr>
          <a:xfrm>
            <a:off x="2654043" y="4599941"/>
            <a:ext cx="1115129" cy="1105551"/>
            <a:chOff x="1195966" y="4699376"/>
            <a:chExt cx="1115129" cy="11055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947CF5B-6667-A527-8DC4-14CC59BC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439" y="4800001"/>
              <a:ext cx="926437" cy="9043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D309DF-1FA7-DCFC-9C4C-3B9DE657C952}"/>
                </a:ext>
              </a:extLst>
            </p:cNvPr>
            <p:cNvSpPr/>
            <p:nvPr/>
          </p:nvSpPr>
          <p:spPr>
            <a:xfrm>
              <a:off x="1195966" y="4699376"/>
              <a:ext cx="1115129" cy="110555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3696E5-E9AC-F461-6E88-54EAE5F6B5A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25011" y="4876108"/>
            <a:ext cx="71682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3D2AD8-36DA-8B45-7032-5EF06EDE2C44}"/>
              </a:ext>
            </a:extLst>
          </p:cNvPr>
          <p:cNvCxnSpPr>
            <a:cxnSpLocks/>
          </p:cNvCxnSpPr>
          <p:nvPr/>
        </p:nvCxnSpPr>
        <p:spPr>
          <a:xfrm>
            <a:off x="3593248" y="5398959"/>
            <a:ext cx="54858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0EB956-D487-DF8D-ADDB-685508BA4A70}"/>
              </a:ext>
            </a:extLst>
          </p:cNvPr>
          <p:cNvSpPr txBox="1"/>
          <p:nvPr/>
        </p:nvSpPr>
        <p:spPr>
          <a:xfrm>
            <a:off x="2607388" y="4199521"/>
            <a:ext cx="77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Sediment</a:t>
            </a:r>
          </a:p>
          <a:p>
            <a:r>
              <a:rPr lang="en-US" sz="1000" dirty="0"/>
              <a:t>particles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1ADFD-2652-F38A-B684-049206A23558}"/>
              </a:ext>
            </a:extLst>
          </p:cNvPr>
          <p:cNvSpPr txBox="1"/>
          <p:nvPr/>
        </p:nvSpPr>
        <p:spPr>
          <a:xfrm>
            <a:off x="9320206" y="195648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Total yield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01A77-AB14-48C5-AE47-9C8CD3EA96CA}"/>
              </a:ext>
            </a:extLst>
          </p:cNvPr>
          <p:cNvSpPr txBox="1"/>
          <p:nvPr/>
        </p:nvSpPr>
        <p:spPr>
          <a:xfrm>
            <a:off x="8814898" y="3969482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Carbon-poor particles</a:t>
            </a:r>
          </a:p>
          <a:p>
            <a:r>
              <a:rPr lang="en-US" sz="1000" dirty="0"/>
              <a:t> at high POC yields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14D13C-D08D-0DE2-0394-DE659F4AD8BB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9172725" y="2144301"/>
            <a:ext cx="212189" cy="8277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2D6D2F-EE21-DF00-BD30-F58EC6B8F0F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408233" y="3762872"/>
            <a:ext cx="607226" cy="2061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A3258F4-986D-9BD3-8470-C4EDE31472AA}"/>
              </a:ext>
            </a:extLst>
          </p:cNvPr>
          <p:cNvSpPr/>
          <p:nvPr/>
        </p:nvSpPr>
        <p:spPr>
          <a:xfrm>
            <a:off x="3332050" y="2687104"/>
            <a:ext cx="140117" cy="5162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ADF177-1292-4FAB-5C6E-F727A3329830}"/>
              </a:ext>
            </a:extLst>
          </p:cNvPr>
          <p:cNvSpPr txBox="1"/>
          <p:nvPr/>
        </p:nvSpPr>
        <p:spPr>
          <a:xfrm>
            <a:off x="9290550" y="322141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000" dirty="0"/>
              <a:t>Mixed </a:t>
            </a:r>
          </a:p>
          <a:p>
            <a:pPr algn="ctr"/>
            <a:r>
              <a:rPr lang="en-US" sz="1000" dirty="0"/>
              <a:t>detritus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102D83D-4751-851D-6EBC-E32284EE2D63}"/>
              </a:ext>
            </a:extLst>
          </p:cNvPr>
          <p:cNvCxnSpPr>
            <a:cxnSpLocks/>
            <a:stCxn id="11" idx="4"/>
            <a:endCxn id="39" idx="1"/>
          </p:cNvCxnSpPr>
          <p:nvPr/>
        </p:nvCxnSpPr>
        <p:spPr>
          <a:xfrm rot="16200000" flipH="1">
            <a:off x="8802662" y="2933582"/>
            <a:ext cx="401217" cy="57456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A22C0A-175B-CE74-C831-81066E48E842}"/>
              </a:ext>
            </a:extLst>
          </p:cNvPr>
          <p:cNvSpPr txBox="1"/>
          <p:nvPr/>
        </p:nvSpPr>
        <p:spPr>
          <a:xfrm>
            <a:off x="8848541" y="147849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Carbon-rich particles</a:t>
            </a:r>
          </a:p>
          <a:p>
            <a:r>
              <a:rPr lang="en-US" sz="1000" dirty="0"/>
              <a:t>at low POC yields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7E687E-2619-CEC6-3374-9B3C90D43DE7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8558494" y="1789546"/>
            <a:ext cx="401040" cy="17905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0A4145B-4A05-7C3A-1ED3-41D1E7EF8D7E}"/>
              </a:ext>
            </a:extLst>
          </p:cNvPr>
          <p:cNvSpPr/>
          <p:nvPr/>
        </p:nvSpPr>
        <p:spPr>
          <a:xfrm rot="5400000">
            <a:off x="7762464" y="2289683"/>
            <a:ext cx="2457346" cy="914707"/>
          </a:xfrm>
          <a:custGeom>
            <a:avLst/>
            <a:gdLst>
              <a:gd name="connsiteX0" fmla="*/ 0 w 2457346"/>
              <a:gd name="connsiteY0" fmla="*/ 907518 h 914707"/>
              <a:gd name="connsiteX1" fmla="*/ 108247 w 2457346"/>
              <a:gd name="connsiteY1" fmla="*/ 898683 h 914707"/>
              <a:gd name="connsiteX2" fmla="*/ 196820 w 2457346"/>
              <a:gd name="connsiteY2" fmla="*/ 882354 h 914707"/>
              <a:gd name="connsiteX3" fmla="*/ 397509 w 2457346"/>
              <a:gd name="connsiteY3" fmla="*/ 775459 h 914707"/>
              <a:gd name="connsiteX4" fmla="*/ 815666 w 2457346"/>
              <a:gd name="connsiteY4" fmla="*/ 212412 h 914707"/>
              <a:gd name="connsiteX5" fmla="*/ 897983 w 2457346"/>
              <a:gd name="connsiteY5" fmla="*/ 160477 h 914707"/>
              <a:gd name="connsiteX6" fmla="*/ 907284 w 2457346"/>
              <a:gd name="connsiteY6" fmla="*/ 157332 h 914707"/>
              <a:gd name="connsiteX7" fmla="*/ 923989 w 2457346"/>
              <a:gd name="connsiteY7" fmla="*/ 135951 h 914707"/>
              <a:gd name="connsiteX8" fmla="*/ 980456 w 2457346"/>
              <a:gd name="connsiteY8" fmla="*/ 80889 h 914707"/>
              <a:gd name="connsiteX9" fmla="*/ 1346576 w 2457346"/>
              <a:gd name="connsiteY9" fmla="*/ 80889 h 914707"/>
              <a:gd name="connsiteX10" fmla="*/ 1805777 w 2457346"/>
              <a:gd name="connsiteY10" fmla="*/ 706252 h 914707"/>
              <a:gd name="connsiteX11" fmla="*/ 2457346 w 2457346"/>
              <a:gd name="connsiteY11" fmla="*/ 914706 h 914707"/>
              <a:gd name="connsiteX12" fmla="*/ 2036673 w 2457346"/>
              <a:gd name="connsiteY12" fmla="*/ 913476 h 914707"/>
              <a:gd name="connsiteX13" fmla="*/ 2044325 w 2457346"/>
              <a:gd name="connsiteY13" fmla="*/ 914707 h 914707"/>
              <a:gd name="connsiteX14" fmla="*/ 870371 w 2457346"/>
              <a:gd name="connsiteY14" fmla="*/ 911231 h 914707"/>
              <a:gd name="connsiteX15" fmla="*/ 1 w 2457346"/>
              <a:gd name="connsiteY15" fmla="*/ 909984 h 914707"/>
              <a:gd name="connsiteX16" fmla="*/ 31014 w 2457346"/>
              <a:gd name="connsiteY16" fmla="*/ 908745 h 914707"/>
              <a:gd name="connsiteX17" fmla="*/ 2 w 2457346"/>
              <a:gd name="connsiteY17" fmla="*/ 908653 h 914707"/>
              <a:gd name="connsiteX18" fmla="*/ 13267 w 2457346"/>
              <a:gd name="connsiteY18" fmla="*/ 907557 h 91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7346" h="914707">
                <a:moveTo>
                  <a:pt x="0" y="907518"/>
                </a:moveTo>
                <a:lnTo>
                  <a:pt x="108247" y="898683"/>
                </a:lnTo>
                <a:lnTo>
                  <a:pt x="196820" y="882354"/>
                </a:lnTo>
                <a:cubicBezTo>
                  <a:pt x="262856" y="864633"/>
                  <a:pt x="329537" y="833479"/>
                  <a:pt x="397509" y="775459"/>
                </a:cubicBezTo>
                <a:cubicBezTo>
                  <a:pt x="533453" y="659419"/>
                  <a:pt x="695210" y="306253"/>
                  <a:pt x="815666" y="212412"/>
                </a:cubicBezTo>
                <a:cubicBezTo>
                  <a:pt x="845781" y="188951"/>
                  <a:pt x="872722" y="171734"/>
                  <a:pt x="897983" y="160477"/>
                </a:cubicBezTo>
                <a:lnTo>
                  <a:pt x="907284" y="157332"/>
                </a:lnTo>
                <a:lnTo>
                  <a:pt x="923989" y="135951"/>
                </a:lnTo>
                <a:cubicBezTo>
                  <a:pt x="943482" y="113553"/>
                  <a:pt x="962357" y="94816"/>
                  <a:pt x="980456" y="80889"/>
                </a:cubicBezTo>
                <a:cubicBezTo>
                  <a:pt x="1125250" y="-30528"/>
                  <a:pt x="1209023" y="-23339"/>
                  <a:pt x="1346576" y="80889"/>
                </a:cubicBezTo>
                <a:cubicBezTo>
                  <a:pt x="1484130" y="185115"/>
                  <a:pt x="1620649" y="567282"/>
                  <a:pt x="1805777" y="706252"/>
                </a:cubicBezTo>
                <a:cubicBezTo>
                  <a:pt x="1990906" y="845221"/>
                  <a:pt x="2224126" y="879963"/>
                  <a:pt x="2457346" y="914706"/>
                </a:cubicBezTo>
                <a:lnTo>
                  <a:pt x="2036673" y="913476"/>
                </a:lnTo>
                <a:lnTo>
                  <a:pt x="2044325" y="914707"/>
                </a:lnTo>
                <a:lnTo>
                  <a:pt x="870371" y="911231"/>
                </a:lnTo>
                <a:lnTo>
                  <a:pt x="1" y="909984"/>
                </a:lnTo>
                <a:lnTo>
                  <a:pt x="31014" y="908745"/>
                </a:lnTo>
                <a:lnTo>
                  <a:pt x="2" y="908653"/>
                </a:lnTo>
                <a:lnTo>
                  <a:pt x="13267" y="907557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E5FF3-34A4-E8E3-3EB4-8CC235B6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595" y="6389195"/>
            <a:ext cx="3721697" cy="2209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47314-C695-3E1C-D7DF-2F51BBEB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777" y="6372238"/>
            <a:ext cx="3917532" cy="23536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A3305C-EFCB-93A9-63D8-BFE0C5214573}"/>
              </a:ext>
            </a:extLst>
          </p:cNvPr>
          <p:cNvCxnSpPr>
            <a:cxnSpLocks/>
          </p:cNvCxnSpPr>
          <p:nvPr/>
        </p:nvCxnSpPr>
        <p:spPr>
          <a:xfrm flipH="1">
            <a:off x="2697124" y="5980075"/>
            <a:ext cx="7354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948ECC-4884-764C-B7E9-489FB7225A87}"/>
              </a:ext>
            </a:extLst>
          </p:cNvPr>
          <p:cNvCxnSpPr>
            <a:cxnSpLocks/>
          </p:cNvCxnSpPr>
          <p:nvPr/>
        </p:nvCxnSpPr>
        <p:spPr>
          <a:xfrm flipV="1">
            <a:off x="6294434" y="6164373"/>
            <a:ext cx="0" cy="224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3114EF-63B0-45EC-974E-C3CADE9D2EBD}"/>
              </a:ext>
            </a:extLst>
          </p:cNvPr>
          <p:cNvSpPr txBox="1"/>
          <p:nvPr/>
        </p:nvSpPr>
        <p:spPr>
          <a:xfrm>
            <a:off x="2654043" y="6024998"/>
            <a:ext cx="1703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57257D"/>
                </a:solidFill>
              </a:rPr>
              <a:t>Old-growth forest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7D5C17-B1FE-6E5B-2534-493557CAC899}"/>
              </a:ext>
            </a:extLst>
          </p:cNvPr>
          <p:cNvSpPr txBox="1"/>
          <p:nvPr/>
        </p:nvSpPr>
        <p:spPr>
          <a:xfrm>
            <a:off x="6503582" y="6021035"/>
            <a:ext cx="349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C55A11"/>
                </a:solidFill>
              </a:rPr>
              <a:t>Logged forest + channel scouring event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CFDFE8-3C1E-BCC7-A3AD-2D9065F57D59}"/>
              </a:ext>
            </a:extLst>
          </p:cNvPr>
          <p:cNvSpPr txBox="1"/>
          <p:nvPr/>
        </p:nvSpPr>
        <p:spPr>
          <a:xfrm>
            <a:off x="2654043" y="269587"/>
            <a:ext cx="750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 30-year record of </a:t>
            </a:r>
            <a:r>
              <a:rPr lang="en-GB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Biospheric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Particulate Organic Carbon Export from Two Small Forested Catchments with Contrasting Landscape Organization and Disturbance History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row: Down 118">
            <a:extLst>
              <a:ext uri="{FF2B5EF4-FFF2-40B4-BE49-F238E27FC236}">
                <a16:creationId xmlns:a16="http://schemas.microsoft.com/office/drawing/2014/main" id="{E6A9F16D-2336-63FC-476A-88938B6A5E8C}"/>
              </a:ext>
            </a:extLst>
          </p:cNvPr>
          <p:cNvSpPr/>
          <p:nvPr/>
        </p:nvSpPr>
        <p:spPr>
          <a:xfrm>
            <a:off x="9323056" y="1718343"/>
            <a:ext cx="727364" cy="65431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D8D5C9CD-4115-4493-F2C9-EBDC5DE50EAA}"/>
              </a:ext>
            </a:extLst>
          </p:cNvPr>
          <p:cNvSpPr/>
          <p:nvPr/>
        </p:nvSpPr>
        <p:spPr>
          <a:xfrm>
            <a:off x="5663170" y="1345080"/>
            <a:ext cx="727364" cy="65431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18D8B49-2ECF-D714-A02C-7F5620FA4F0A}"/>
              </a:ext>
            </a:extLst>
          </p:cNvPr>
          <p:cNvSpPr/>
          <p:nvPr/>
        </p:nvSpPr>
        <p:spPr>
          <a:xfrm>
            <a:off x="1647569" y="1318444"/>
            <a:ext cx="727364" cy="55807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36DD3C90-5CB7-DD39-94EB-4EDAAA909C5F}"/>
              </a:ext>
            </a:extLst>
          </p:cNvPr>
          <p:cNvSpPr/>
          <p:nvPr/>
        </p:nvSpPr>
        <p:spPr>
          <a:xfrm>
            <a:off x="736481" y="1451214"/>
            <a:ext cx="2604977" cy="113768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570A1-9DD2-3242-F8F9-4BE75EA634C4}"/>
              </a:ext>
            </a:extLst>
          </p:cNvPr>
          <p:cNvSpPr txBox="1"/>
          <p:nvPr/>
        </p:nvSpPr>
        <p:spPr>
          <a:xfrm>
            <a:off x="736481" y="2798722"/>
            <a:ext cx="2604977" cy="1384995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Rotate -&gt; Flip Vertical</a:t>
            </a:r>
          </a:p>
          <a:p>
            <a:r>
              <a:rPr lang="en-US" dirty="0"/>
              <a:t>	Shape Outline -&gt; No Outline</a:t>
            </a:r>
          </a:p>
          <a:p>
            <a:r>
              <a:rPr lang="en-US" dirty="0"/>
              <a:t>	Shape Fill -&gt;  More Fill Colors</a:t>
            </a:r>
          </a:p>
          <a:p>
            <a:r>
              <a:rPr lang="en-US" dirty="0"/>
              <a:t>			Custom</a:t>
            </a:r>
          </a:p>
          <a:p>
            <a:r>
              <a:rPr lang="en-US" dirty="0"/>
              <a:t>			Hex: #5C3815</a:t>
            </a:r>
          </a:p>
          <a:p>
            <a:r>
              <a:rPr lang="en-US" dirty="0"/>
              <a:t>	Shape Fill -&gt;  Gradient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43B8CCC-DB16-B9AB-AE6F-CE6D11F21A26}"/>
              </a:ext>
            </a:extLst>
          </p:cNvPr>
          <p:cNvSpPr/>
          <p:nvPr/>
        </p:nvSpPr>
        <p:spPr>
          <a:xfrm rot="10800000">
            <a:off x="638637" y="6972953"/>
            <a:ext cx="2743199" cy="1137685"/>
          </a:xfrm>
          <a:prstGeom prst="trapezoid">
            <a:avLst/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D5BFC-4BFD-812C-6330-6E7EFE17A027}"/>
              </a:ext>
            </a:extLst>
          </p:cNvPr>
          <p:cNvSpPr txBox="1"/>
          <p:nvPr/>
        </p:nvSpPr>
        <p:spPr>
          <a:xfrm>
            <a:off x="680641" y="5822693"/>
            <a:ext cx="25124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Shape Effects -&gt; Soft Edges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11127A-D588-B3EB-CEF0-6184262B301B}"/>
              </a:ext>
            </a:extLst>
          </p:cNvPr>
          <p:cNvSpPr txBox="1"/>
          <p:nvPr/>
        </p:nvSpPr>
        <p:spPr>
          <a:xfrm>
            <a:off x="959544" y="989490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7CF4716-1CDF-4220-C91E-495D01707644}"/>
              </a:ext>
            </a:extLst>
          </p:cNvPr>
          <p:cNvSpPr/>
          <p:nvPr/>
        </p:nvSpPr>
        <p:spPr>
          <a:xfrm rot="19790613">
            <a:off x="5386293" y="3755185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4891ED4-653F-09BE-66A3-26EBB13C4B23}"/>
              </a:ext>
            </a:extLst>
          </p:cNvPr>
          <p:cNvSpPr/>
          <p:nvPr/>
        </p:nvSpPr>
        <p:spPr>
          <a:xfrm rot="525550">
            <a:off x="6242340" y="3829095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BFAA72A-9C36-92FB-1AE9-C8280AABEAA7}"/>
              </a:ext>
            </a:extLst>
          </p:cNvPr>
          <p:cNvSpPr/>
          <p:nvPr/>
        </p:nvSpPr>
        <p:spPr>
          <a:xfrm rot="3778520">
            <a:off x="5849656" y="4384915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D7E66-63D4-8228-1061-A4C8998010B1}"/>
              </a:ext>
            </a:extLst>
          </p:cNvPr>
          <p:cNvGrpSpPr/>
          <p:nvPr/>
        </p:nvGrpSpPr>
        <p:grpSpPr>
          <a:xfrm>
            <a:off x="5823323" y="8065385"/>
            <a:ext cx="581239" cy="560320"/>
            <a:chOff x="2694311" y="2261902"/>
            <a:chExt cx="1066824" cy="102827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2F5B50-1601-9EF7-00D2-C3FD38E69657}"/>
                </a:ext>
              </a:extLst>
            </p:cNvPr>
            <p:cNvSpPr/>
            <p:nvPr/>
          </p:nvSpPr>
          <p:spPr>
            <a:xfrm rot="19790613">
              <a:off x="2694311" y="2261902"/>
              <a:ext cx="950530" cy="849747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B2CA089-3EF3-E3EB-9AEC-AE7C1F8753D2}"/>
                </a:ext>
              </a:extLst>
            </p:cNvPr>
            <p:cNvSpPr/>
            <p:nvPr/>
          </p:nvSpPr>
          <p:spPr>
            <a:xfrm rot="525550">
              <a:off x="2785945" y="2295363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A0DCCA5-527E-0825-A0E0-6C66E00BDA30}"/>
                </a:ext>
              </a:extLst>
            </p:cNvPr>
            <p:cNvSpPr/>
            <p:nvPr/>
          </p:nvSpPr>
          <p:spPr>
            <a:xfrm rot="3778520">
              <a:off x="2921943" y="2380500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1B70-7D90-E080-FB59-1F7CC9BA2709}"/>
                </a:ext>
              </a:extLst>
            </p:cNvPr>
            <p:cNvSpPr/>
            <p:nvPr/>
          </p:nvSpPr>
          <p:spPr>
            <a:xfrm rot="9157956">
              <a:off x="2861488" y="2506792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C9B4116-78FE-25F9-FCF7-FFA59E5E12C9}"/>
                </a:ext>
              </a:extLst>
            </p:cNvPr>
            <p:cNvSpPr/>
            <p:nvPr/>
          </p:nvSpPr>
          <p:spPr>
            <a:xfrm rot="20346004">
              <a:off x="2891074" y="2408876"/>
              <a:ext cx="684740" cy="55579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ED2C806-8E42-0C96-6446-F16CA6DFCEF0}"/>
                </a:ext>
              </a:extLst>
            </p:cNvPr>
            <p:cNvSpPr/>
            <p:nvPr/>
          </p:nvSpPr>
          <p:spPr>
            <a:xfrm rot="1505135">
              <a:off x="3085889" y="2549068"/>
              <a:ext cx="366884" cy="315510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64E9D6F-4C0F-8E12-B87A-939BDD13A95F}"/>
                </a:ext>
              </a:extLst>
            </p:cNvPr>
            <p:cNvSpPr/>
            <p:nvPr/>
          </p:nvSpPr>
          <p:spPr>
            <a:xfrm rot="20782916">
              <a:off x="3120389" y="2620835"/>
              <a:ext cx="244678" cy="21710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956A26-1397-5F1C-DBD7-81EF4A10B370}"/>
                </a:ext>
              </a:extLst>
            </p:cNvPr>
            <p:cNvSpPr/>
            <p:nvPr/>
          </p:nvSpPr>
          <p:spPr>
            <a:xfrm rot="2085985">
              <a:off x="3189591" y="2657278"/>
              <a:ext cx="170568" cy="148194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007E1AC-A027-33AD-DB85-0977099DF8E7}"/>
                </a:ext>
              </a:extLst>
            </p:cNvPr>
            <p:cNvSpPr/>
            <p:nvPr/>
          </p:nvSpPr>
          <p:spPr>
            <a:xfrm rot="4216340">
              <a:off x="3222420" y="2707065"/>
              <a:ext cx="99438" cy="92065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F319FF0-1ADC-4150-A598-54164A84E797}"/>
                </a:ext>
              </a:extLst>
            </p:cNvPr>
            <p:cNvSpPr/>
            <p:nvPr/>
          </p:nvSpPr>
          <p:spPr>
            <a:xfrm rot="21026535">
              <a:off x="3229118" y="2722400"/>
              <a:ext cx="74394" cy="6139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5C6E013-9D58-46FB-3BF8-E6562DD38A3C}"/>
              </a:ext>
            </a:extLst>
          </p:cNvPr>
          <p:cNvSpPr/>
          <p:nvPr/>
        </p:nvSpPr>
        <p:spPr>
          <a:xfrm>
            <a:off x="5532120" y="1451215"/>
            <a:ext cx="960120" cy="84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657C1-3A9F-F845-8A4F-A257530B89AB}"/>
              </a:ext>
            </a:extLst>
          </p:cNvPr>
          <p:cNvSpPr txBox="1"/>
          <p:nvPr/>
        </p:nvSpPr>
        <p:spPr>
          <a:xfrm>
            <a:off x="5068842" y="2798722"/>
            <a:ext cx="215884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Shape Format</a:t>
            </a:r>
          </a:p>
          <a:p>
            <a:r>
              <a:rPr lang="en-US" dirty="0"/>
              <a:t>	</a:t>
            </a:r>
            <a:r>
              <a:rPr lang="en-US" b="0" dirty="0"/>
              <a:t>Shape Fill -&gt; Gradient</a:t>
            </a:r>
          </a:p>
          <a:p>
            <a:r>
              <a:rPr lang="en-US" b="0" dirty="0"/>
              <a:t>	Shape Effects -&gt; Shadow</a:t>
            </a:r>
          </a:p>
          <a:p>
            <a:r>
              <a:rPr lang="en-US" b="0" dirty="0"/>
              <a:t>Ctrl + D (Duplicate)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4CCFD9B-6E37-0C19-8E0D-D7DEF9BB71FB}"/>
              </a:ext>
            </a:extLst>
          </p:cNvPr>
          <p:cNvSpPr/>
          <p:nvPr/>
        </p:nvSpPr>
        <p:spPr>
          <a:xfrm>
            <a:off x="5253435" y="5500442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6038533-9D1E-348E-16B4-198E13F873EF}"/>
              </a:ext>
            </a:extLst>
          </p:cNvPr>
          <p:cNvSpPr/>
          <p:nvPr/>
        </p:nvSpPr>
        <p:spPr>
          <a:xfrm rot="3778520">
            <a:off x="5344974" y="5555592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C3C07CD-A7A4-3D14-177B-E7E362F89D2C}"/>
              </a:ext>
            </a:extLst>
          </p:cNvPr>
          <p:cNvSpPr/>
          <p:nvPr/>
        </p:nvSpPr>
        <p:spPr>
          <a:xfrm rot="1667647">
            <a:off x="5343352" y="5522457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EFC9B3-BD09-9CDC-C254-64BCF2E23774}"/>
              </a:ext>
            </a:extLst>
          </p:cNvPr>
          <p:cNvSpPr txBox="1"/>
          <p:nvPr/>
        </p:nvSpPr>
        <p:spPr>
          <a:xfrm>
            <a:off x="5135525" y="5044846"/>
            <a:ext cx="103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Superimpose; rotate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B7BBC-06E1-C047-DFD3-48E9B76FBA5E}"/>
              </a:ext>
            </a:extLst>
          </p:cNvPr>
          <p:cNvSpPr txBox="1"/>
          <p:nvPr/>
        </p:nvSpPr>
        <p:spPr>
          <a:xfrm>
            <a:off x="5099211" y="6459308"/>
            <a:ext cx="215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Ctrl + D </a:t>
            </a:r>
            <a:r>
              <a:rPr lang="en-US" dirty="0"/>
              <a:t>(Duplicate) + Resize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B274D-C105-41A6-264F-DF6F36862687}"/>
              </a:ext>
            </a:extLst>
          </p:cNvPr>
          <p:cNvSpPr txBox="1"/>
          <p:nvPr/>
        </p:nvSpPr>
        <p:spPr>
          <a:xfrm>
            <a:off x="6258003" y="5059056"/>
            <a:ext cx="103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Group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17FE19-3414-4227-0B06-E498F77A529E}"/>
              </a:ext>
            </a:extLst>
          </p:cNvPr>
          <p:cNvGrpSpPr/>
          <p:nvPr/>
        </p:nvGrpSpPr>
        <p:grpSpPr>
          <a:xfrm>
            <a:off x="6150993" y="5485832"/>
            <a:ext cx="678591" cy="616287"/>
            <a:chOff x="7267644" y="4222395"/>
            <a:chExt cx="678591" cy="616287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9F52FDB-1F5D-4720-8A62-7EBFCAAB9F55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9A9180B-E783-4361-113A-6EEFB899CA12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50524E8-F164-A842-ECEF-336AB5F2D8E5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C08574-4A35-0C1C-FC8C-91598AA3B11B}"/>
              </a:ext>
            </a:extLst>
          </p:cNvPr>
          <p:cNvGrpSpPr/>
          <p:nvPr/>
        </p:nvGrpSpPr>
        <p:grpSpPr>
          <a:xfrm>
            <a:off x="5317901" y="6808653"/>
            <a:ext cx="482098" cy="440905"/>
            <a:chOff x="7267644" y="4222395"/>
            <a:chExt cx="678591" cy="616287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D1F1AD8-F147-83BE-A763-AABAD8D2FCA8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BD06D455-6D28-BC81-E62C-D702D10BB545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26C5E7D1-B6B0-5655-5442-FC8D5D9E0570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FA9E60-AE2D-D566-24A7-F0E4C6BF8A1E}"/>
              </a:ext>
            </a:extLst>
          </p:cNvPr>
          <p:cNvGrpSpPr/>
          <p:nvPr/>
        </p:nvGrpSpPr>
        <p:grpSpPr>
          <a:xfrm>
            <a:off x="6178635" y="6944770"/>
            <a:ext cx="252361" cy="246221"/>
            <a:chOff x="7267644" y="4222395"/>
            <a:chExt cx="678591" cy="616287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5B6E912-D69B-E8CA-33A8-EEE1F9073AC6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1557162-A32D-229C-5ABB-AB2C305CF0CC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8C98AC0-F207-C721-2D5F-3C74F2A745A3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E66B2EA-958A-641F-59D1-1D6409778855}"/>
              </a:ext>
            </a:extLst>
          </p:cNvPr>
          <p:cNvSpPr txBox="1"/>
          <p:nvPr/>
        </p:nvSpPr>
        <p:spPr>
          <a:xfrm>
            <a:off x="5095052" y="7721972"/>
            <a:ext cx="945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Superimpose</a:t>
            </a:r>
          </a:p>
          <a:p>
            <a:r>
              <a:rPr lang="en-US" sz="1000" i="1" dirty="0"/>
              <a:t> and group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756AE1-2012-0B6C-B45D-F3D32EB07721}"/>
              </a:ext>
            </a:extLst>
          </p:cNvPr>
          <p:cNvSpPr txBox="1"/>
          <p:nvPr/>
        </p:nvSpPr>
        <p:spPr>
          <a:xfrm>
            <a:off x="6541858" y="8427117"/>
            <a:ext cx="103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Duplicate and resize as needed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7DC1C3-0638-56DD-A415-A221B737A747}"/>
              </a:ext>
            </a:extLst>
          </p:cNvPr>
          <p:cNvSpPr txBox="1"/>
          <p:nvPr/>
        </p:nvSpPr>
        <p:spPr>
          <a:xfrm>
            <a:off x="5077927" y="989490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5674A76-26A2-7E98-7CA0-2FF54C34D028}"/>
              </a:ext>
            </a:extLst>
          </p:cNvPr>
          <p:cNvSpPr/>
          <p:nvPr/>
        </p:nvSpPr>
        <p:spPr>
          <a:xfrm>
            <a:off x="8481935" y="1811625"/>
            <a:ext cx="2752673" cy="699117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A4E074-3E3F-BDDF-95F9-208D1C7064B6}"/>
              </a:ext>
            </a:extLst>
          </p:cNvPr>
          <p:cNvSpPr txBox="1"/>
          <p:nvPr/>
        </p:nvSpPr>
        <p:spPr>
          <a:xfrm>
            <a:off x="8531396" y="943189"/>
            <a:ext cx="23843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</a:p>
          <a:p>
            <a:r>
              <a:rPr lang="en-US" b="1" dirty="0"/>
              <a:t>	</a:t>
            </a:r>
            <a:r>
              <a:rPr lang="en-US" dirty="0"/>
              <a:t>Curve</a:t>
            </a:r>
          </a:p>
          <a:p>
            <a:r>
              <a:rPr lang="en-US" i="1" dirty="0"/>
              <a:t>Draw your free shape</a:t>
            </a:r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DEAE7F36-F5A9-E3B7-3E0D-FAA0FB95E0EE}"/>
              </a:ext>
            </a:extLst>
          </p:cNvPr>
          <p:cNvSpPr/>
          <p:nvPr/>
        </p:nvSpPr>
        <p:spPr>
          <a:xfrm>
            <a:off x="8839742" y="3281465"/>
            <a:ext cx="446680" cy="40011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rapezoid 104">
            <a:extLst>
              <a:ext uri="{FF2B5EF4-FFF2-40B4-BE49-F238E27FC236}">
                <a16:creationId xmlns:a16="http://schemas.microsoft.com/office/drawing/2014/main" id="{757AB7FB-2666-1D76-81C5-1DDEFBCFD387}"/>
              </a:ext>
            </a:extLst>
          </p:cNvPr>
          <p:cNvSpPr/>
          <p:nvPr/>
        </p:nvSpPr>
        <p:spPr>
          <a:xfrm>
            <a:off x="9723588" y="3268035"/>
            <a:ext cx="453801" cy="41354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F4E2D-0349-7FC3-8E7C-AC70EA918332}"/>
              </a:ext>
            </a:extLst>
          </p:cNvPr>
          <p:cNvSpPr txBox="1"/>
          <p:nvPr/>
        </p:nvSpPr>
        <p:spPr>
          <a:xfrm>
            <a:off x="8644164" y="3903813"/>
            <a:ext cx="202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Place squares at both ends,</a:t>
            </a:r>
          </a:p>
          <a:p>
            <a:r>
              <a:rPr lang="en-US" i="1" dirty="0"/>
              <a:t>Select All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6029A87-6CFA-DD2B-2950-D6969EEE4947}"/>
              </a:ext>
            </a:extLst>
          </p:cNvPr>
          <p:cNvSpPr/>
          <p:nvPr/>
        </p:nvSpPr>
        <p:spPr>
          <a:xfrm>
            <a:off x="9088264" y="4701981"/>
            <a:ext cx="2061169" cy="478186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13CC25A1-F1D5-79BE-D864-4AD9F76C67B6}"/>
              </a:ext>
            </a:extLst>
          </p:cNvPr>
          <p:cNvSpPr/>
          <p:nvPr/>
        </p:nvSpPr>
        <p:spPr>
          <a:xfrm>
            <a:off x="8761213" y="4693962"/>
            <a:ext cx="446680" cy="494223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apezoid 108">
            <a:extLst>
              <a:ext uri="{FF2B5EF4-FFF2-40B4-BE49-F238E27FC236}">
                <a16:creationId xmlns:a16="http://schemas.microsoft.com/office/drawing/2014/main" id="{E059C6A5-661B-3388-3BCD-6C9A854C349F}"/>
              </a:ext>
            </a:extLst>
          </p:cNvPr>
          <p:cNvSpPr/>
          <p:nvPr/>
        </p:nvSpPr>
        <p:spPr>
          <a:xfrm>
            <a:off x="10849893" y="4654930"/>
            <a:ext cx="599080" cy="553999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947F01-E0A5-F44B-7D59-A05EB2A6FB6E}"/>
              </a:ext>
            </a:extLst>
          </p:cNvPr>
          <p:cNvSpPr txBox="1"/>
          <p:nvPr/>
        </p:nvSpPr>
        <p:spPr>
          <a:xfrm>
            <a:off x="8644164" y="5524688"/>
            <a:ext cx="269206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Merge Shapes-&gt; Fragment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42F8C56-013B-092F-0CEB-5F9D0A210F34}"/>
              </a:ext>
            </a:extLst>
          </p:cNvPr>
          <p:cNvSpPr/>
          <p:nvPr/>
        </p:nvSpPr>
        <p:spPr>
          <a:xfrm>
            <a:off x="10517700" y="6406212"/>
            <a:ext cx="155270" cy="492931"/>
          </a:xfrm>
          <a:custGeom>
            <a:avLst/>
            <a:gdLst>
              <a:gd name="connsiteX0" fmla="*/ 0 w 155270"/>
              <a:gd name="connsiteY0" fmla="*/ 0 h 492931"/>
              <a:gd name="connsiteX1" fmla="*/ 30153 w 155270"/>
              <a:gd name="connsiteY1" fmla="*/ 10609 h 492931"/>
              <a:gd name="connsiteX2" fmla="*/ 65805 w 155270"/>
              <a:gd name="connsiteY2" fmla="*/ 37666 h 492931"/>
              <a:gd name="connsiteX3" fmla="*/ 142145 w 155270"/>
              <a:gd name="connsiteY3" fmla="*/ 266208 h 492931"/>
              <a:gd name="connsiteX4" fmla="*/ 137904 w 155270"/>
              <a:gd name="connsiteY4" fmla="*/ 453730 h 492931"/>
              <a:gd name="connsiteX5" fmla="*/ 66600 w 155270"/>
              <a:gd name="connsiteY5" fmla="*/ 488524 h 492931"/>
              <a:gd name="connsiteX6" fmla="*/ 0 w 155270"/>
              <a:gd name="connsiteY6" fmla="*/ 492931 h 492931"/>
              <a:gd name="connsiteX7" fmla="*/ 0 w 155270"/>
              <a:gd name="connsiteY7" fmla="*/ 0 h 4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270" h="492931">
                <a:moveTo>
                  <a:pt x="0" y="0"/>
                </a:moveTo>
                <a:lnTo>
                  <a:pt x="30153" y="10609"/>
                </a:lnTo>
                <a:cubicBezTo>
                  <a:pt x="43451" y="17645"/>
                  <a:pt x="55555" y="26679"/>
                  <a:pt x="65805" y="37666"/>
                </a:cubicBezTo>
                <a:cubicBezTo>
                  <a:pt x="106802" y="81617"/>
                  <a:pt x="130129" y="196864"/>
                  <a:pt x="142145" y="266208"/>
                </a:cubicBezTo>
                <a:cubicBezTo>
                  <a:pt x="154162" y="335552"/>
                  <a:pt x="166179" y="415640"/>
                  <a:pt x="137904" y="453730"/>
                </a:cubicBezTo>
                <a:cubicBezTo>
                  <a:pt x="123767" y="472775"/>
                  <a:pt x="97083" y="483030"/>
                  <a:pt x="66600" y="488524"/>
                </a:cubicBezTo>
                <a:lnTo>
                  <a:pt x="0" y="4929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14FC3D0-ECAA-DD68-59E7-2ED180497ABC}"/>
              </a:ext>
            </a:extLst>
          </p:cNvPr>
          <p:cNvSpPr/>
          <p:nvPr/>
        </p:nvSpPr>
        <p:spPr>
          <a:xfrm>
            <a:off x="9171093" y="6584493"/>
            <a:ext cx="170179" cy="118232"/>
          </a:xfrm>
          <a:custGeom>
            <a:avLst/>
            <a:gdLst>
              <a:gd name="connsiteX0" fmla="*/ 93413 w 170179"/>
              <a:gd name="connsiteY0" fmla="*/ 26 h 118232"/>
              <a:gd name="connsiteX1" fmla="*/ 134631 w 170179"/>
              <a:gd name="connsiteY1" fmla="*/ 15958 h 118232"/>
              <a:gd name="connsiteX2" fmla="*/ 170179 w 170179"/>
              <a:gd name="connsiteY2" fmla="*/ 42713 h 118232"/>
              <a:gd name="connsiteX3" fmla="*/ 170179 w 170179"/>
              <a:gd name="connsiteY3" fmla="*/ 99888 h 118232"/>
              <a:gd name="connsiteX4" fmla="*/ 165512 w 170179"/>
              <a:gd name="connsiteY4" fmla="*/ 93786 h 118232"/>
              <a:gd name="connsiteX5" fmla="*/ 76448 w 170179"/>
              <a:gd name="connsiteY5" fmla="*/ 58626 h 118232"/>
              <a:gd name="connsiteX6" fmla="*/ 107 w 170179"/>
              <a:gd name="connsiteY6" fmla="*/ 117227 h 118232"/>
              <a:gd name="connsiteX7" fmla="*/ 93413 w 170179"/>
              <a:gd name="connsiteY7" fmla="*/ 26 h 11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79" h="118232">
                <a:moveTo>
                  <a:pt x="93413" y="26"/>
                </a:moveTo>
                <a:cubicBezTo>
                  <a:pt x="105429" y="-462"/>
                  <a:pt x="119390" y="6008"/>
                  <a:pt x="134631" y="15958"/>
                </a:cubicBezTo>
                <a:lnTo>
                  <a:pt x="170179" y="42713"/>
                </a:lnTo>
                <a:lnTo>
                  <a:pt x="170179" y="99888"/>
                </a:lnTo>
                <a:lnTo>
                  <a:pt x="165512" y="93786"/>
                </a:lnTo>
                <a:cubicBezTo>
                  <a:pt x="140772" y="75229"/>
                  <a:pt x="101895" y="54719"/>
                  <a:pt x="76448" y="58626"/>
                </a:cubicBezTo>
                <a:cubicBezTo>
                  <a:pt x="51001" y="62533"/>
                  <a:pt x="-2720" y="126993"/>
                  <a:pt x="107" y="117227"/>
                </a:cubicBezTo>
                <a:cubicBezTo>
                  <a:pt x="2935" y="107460"/>
                  <a:pt x="45346" y="1979"/>
                  <a:pt x="93413" y="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533C18CB-E7B3-FD39-CD65-6BC1D959034D}"/>
              </a:ext>
            </a:extLst>
          </p:cNvPr>
          <p:cNvSpPr/>
          <p:nvPr/>
        </p:nvSpPr>
        <p:spPr>
          <a:xfrm>
            <a:off x="10517700" y="6347596"/>
            <a:ext cx="436522" cy="582128"/>
          </a:xfrm>
          <a:custGeom>
            <a:avLst/>
            <a:gdLst>
              <a:gd name="connsiteX0" fmla="*/ 0 w 436522"/>
              <a:gd name="connsiteY0" fmla="*/ 0 h 582128"/>
              <a:gd name="connsiteX1" fmla="*/ 436522 w 436522"/>
              <a:gd name="connsiteY1" fmla="*/ 0 h 582128"/>
              <a:gd name="connsiteX2" fmla="*/ 436522 w 436522"/>
              <a:gd name="connsiteY2" fmla="*/ 582128 h 582128"/>
              <a:gd name="connsiteX3" fmla="*/ 0 w 436522"/>
              <a:gd name="connsiteY3" fmla="*/ 582128 h 582128"/>
              <a:gd name="connsiteX4" fmla="*/ 0 w 436522"/>
              <a:gd name="connsiteY4" fmla="*/ 551546 h 582128"/>
              <a:gd name="connsiteX5" fmla="*/ 66600 w 436522"/>
              <a:gd name="connsiteY5" fmla="*/ 547139 h 582128"/>
              <a:gd name="connsiteX6" fmla="*/ 137904 w 436522"/>
              <a:gd name="connsiteY6" fmla="*/ 512345 h 582128"/>
              <a:gd name="connsiteX7" fmla="*/ 142145 w 436522"/>
              <a:gd name="connsiteY7" fmla="*/ 324823 h 582128"/>
              <a:gd name="connsiteX8" fmla="*/ 65805 w 436522"/>
              <a:gd name="connsiteY8" fmla="*/ 96281 h 582128"/>
              <a:gd name="connsiteX9" fmla="*/ 30153 w 436522"/>
              <a:gd name="connsiteY9" fmla="*/ 69224 h 582128"/>
              <a:gd name="connsiteX10" fmla="*/ 0 w 436522"/>
              <a:gd name="connsiteY10" fmla="*/ 58615 h 582128"/>
              <a:gd name="connsiteX11" fmla="*/ 0 w 436522"/>
              <a:gd name="connsiteY11" fmla="*/ 0 h 5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6522" h="582128">
                <a:moveTo>
                  <a:pt x="0" y="0"/>
                </a:moveTo>
                <a:lnTo>
                  <a:pt x="436522" y="0"/>
                </a:lnTo>
                <a:lnTo>
                  <a:pt x="436522" y="582128"/>
                </a:lnTo>
                <a:lnTo>
                  <a:pt x="0" y="582128"/>
                </a:lnTo>
                <a:lnTo>
                  <a:pt x="0" y="551546"/>
                </a:lnTo>
                <a:lnTo>
                  <a:pt x="66600" y="547139"/>
                </a:lnTo>
                <a:cubicBezTo>
                  <a:pt x="97083" y="541645"/>
                  <a:pt x="123767" y="531390"/>
                  <a:pt x="137904" y="512345"/>
                </a:cubicBezTo>
                <a:cubicBezTo>
                  <a:pt x="166179" y="474255"/>
                  <a:pt x="154162" y="394167"/>
                  <a:pt x="142145" y="324823"/>
                </a:cubicBezTo>
                <a:cubicBezTo>
                  <a:pt x="130129" y="255479"/>
                  <a:pt x="106802" y="140232"/>
                  <a:pt x="65805" y="96281"/>
                </a:cubicBezTo>
                <a:cubicBezTo>
                  <a:pt x="55555" y="85294"/>
                  <a:pt x="43451" y="76260"/>
                  <a:pt x="30153" y="69224"/>
                </a:cubicBezTo>
                <a:lnTo>
                  <a:pt x="0" y="586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AE9EB97-0639-8BD9-1AD1-23D5A8AFA741}"/>
              </a:ext>
            </a:extLst>
          </p:cNvPr>
          <p:cNvSpPr/>
          <p:nvPr/>
        </p:nvSpPr>
        <p:spPr>
          <a:xfrm>
            <a:off x="9015797" y="6398496"/>
            <a:ext cx="325475" cy="519317"/>
          </a:xfrm>
          <a:custGeom>
            <a:avLst/>
            <a:gdLst>
              <a:gd name="connsiteX0" fmla="*/ 0 w 325475"/>
              <a:gd name="connsiteY0" fmla="*/ 0 h 519317"/>
              <a:gd name="connsiteX1" fmla="*/ 325475 w 325475"/>
              <a:gd name="connsiteY1" fmla="*/ 0 h 519317"/>
              <a:gd name="connsiteX2" fmla="*/ 325475 w 325475"/>
              <a:gd name="connsiteY2" fmla="*/ 228711 h 519317"/>
              <a:gd name="connsiteX3" fmla="*/ 289927 w 325475"/>
              <a:gd name="connsiteY3" fmla="*/ 201956 h 519317"/>
              <a:gd name="connsiteX4" fmla="*/ 248709 w 325475"/>
              <a:gd name="connsiteY4" fmla="*/ 186024 h 519317"/>
              <a:gd name="connsiteX5" fmla="*/ 155403 w 325475"/>
              <a:gd name="connsiteY5" fmla="*/ 303225 h 519317"/>
              <a:gd name="connsiteX6" fmla="*/ 231744 w 325475"/>
              <a:gd name="connsiteY6" fmla="*/ 244624 h 519317"/>
              <a:gd name="connsiteX7" fmla="*/ 320808 w 325475"/>
              <a:gd name="connsiteY7" fmla="*/ 279784 h 519317"/>
              <a:gd name="connsiteX8" fmla="*/ 325475 w 325475"/>
              <a:gd name="connsiteY8" fmla="*/ 285886 h 519317"/>
              <a:gd name="connsiteX9" fmla="*/ 325475 w 325475"/>
              <a:gd name="connsiteY9" fmla="*/ 519317 h 519317"/>
              <a:gd name="connsiteX10" fmla="*/ 0 w 325475"/>
              <a:gd name="connsiteY10" fmla="*/ 519317 h 519317"/>
              <a:gd name="connsiteX11" fmla="*/ 0 w 325475"/>
              <a:gd name="connsiteY11" fmla="*/ 0 h 5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475" h="519317">
                <a:moveTo>
                  <a:pt x="0" y="0"/>
                </a:moveTo>
                <a:lnTo>
                  <a:pt x="325475" y="0"/>
                </a:lnTo>
                <a:lnTo>
                  <a:pt x="325475" y="228711"/>
                </a:lnTo>
                <a:lnTo>
                  <a:pt x="289927" y="201956"/>
                </a:lnTo>
                <a:cubicBezTo>
                  <a:pt x="274686" y="192006"/>
                  <a:pt x="260725" y="185536"/>
                  <a:pt x="248709" y="186024"/>
                </a:cubicBezTo>
                <a:cubicBezTo>
                  <a:pt x="200642" y="187977"/>
                  <a:pt x="158231" y="293458"/>
                  <a:pt x="155403" y="303225"/>
                </a:cubicBezTo>
                <a:cubicBezTo>
                  <a:pt x="152576" y="312991"/>
                  <a:pt x="206297" y="248531"/>
                  <a:pt x="231744" y="244624"/>
                </a:cubicBezTo>
                <a:cubicBezTo>
                  <a:pt x="257191" y="240717"/>
                  <a:pt x="296068" y="261227"/>
                  <a:pt x="320808" y="279784"/>
                </a:cubicBezTo>
                <a:lnTo>
                  <a:pt x="325475" y="285886"/>
                </a:lnTo>
                <a:lnTo>
                  <a:pt x="325475" y="519317"/>
                </a:lnTo>
                <a:lnTo>
                  <a:pt x="0" y="519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3508BE-23A9-87C2-26E9-8D3BC093A14F}"/>
              </a:ext>
            </a:extLst>
          </p:cNvPr>
          <p:cNvSpPr/>
          <p:nvPr/>
        </p:nvSpPr>
        <p:spPr>
          <a:xfrm>
            <a:off x="9341271" y="6398495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0D8AC7-6D06-FE15-91C3-EEB80A8912C2}"/>
              </a:ext>
            </a:extLst>
          </p:cNvPr>
          <p:cNvSpPr txBox="1"/>
          <p:nvPr/>
        </p:nvSpPr>
        <p:spPr>
          <a:xfrm>
            <a:off x="9385572" y="7129407"/>
            <a:ext cx="9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Delete extra fragments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A156FE7-CAC1-157A-A9BF-114B1F62E4B5}"/>
              </a:ext>
            </a:extLst>
          </p:cNvPr>
          <p:cNvSpPr/>
          <p:nvPr/>
        </p:nvSpPr>
        <p:spPr>
          <a:xfrm>
            <a:off x="9309265" y="8139131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4CC558-9892-ED78-9E56-B782F057407E}"/>
              </a:ext>
            </a:extLst>
          </p:cNvPr>
          <p:cNvSpPr txBox="1"/>
          <p:nvPr/>
        </p:nvSpPr>
        <p:spPr>
          <a:xfrm>
            <a:off x="8644164" y="2798722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49E53C5-49FE-240B-B739-E94C4AA9EFD6}"/>
              </a:ext>
            </a:extLst>
          </p:cNvPr>
          <p:cNvSpPr/>
          <p:nvPr/>
        </p:nvSpPr>
        <p:spPr>
          <a:xfrm rot="10800000">
            <a:off x="687514" y="4421100"/>
            <a:ext cx="2604977" cy="1137684"/>
          </a:xfrm>
          <a:prstGeom prst="trapezoid">
            <a:avLst/>
          </a:prstGeom>
          <a:gradFill flip="none" rotWithShape="1">
            <a:gsLst>
              <a:gs pos="0">
                <a:srgbClr val="5C3815"/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29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BED987-A83E-B044-D1C3-AF21C8DDFA92}"/>
              </a:ext>
            </a:extLst>
          </p:cNvPr>
          <p:cNvSpPr/>
          <p:nvPr/>
        </p:nvSpPr>
        <p:spPr>
          <a:xfrm>
            <a:off x="1993990" y="1631558"/>
            <a:ext cx="8729330" cy="5880883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7C99DC-D8FB-9304-1C04-5B3D3D3C91EA}"/>
              </a:ext>
            </a:extLst>
          </p:cNvPr>
          <p:cNvGrpSpPr/>
          <p:nvPr/>
        </p:nvGrpSpPr>
        <p:grpSpPr>
          <a:xfrm>
            <a:off x="8396475" y="2989571"/>
            <a:ext cx="1077191" cy="3142044"/>
            <a:chOff x="7550259" y="933675"/>
            <a:chExt cx="1077191" cy="31420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2EE9FD-4DD7-C494-9181-F3598BD8EF40}"/>
                </a:ext>
              </a:extLst>
            </p:cNvPr>
            <p:cNvCxnSpPr>
              <a:cxnSpLocks/>
            </p:cNvCxnSpPr>
            <p:nvPr/>
          </p:nvCxnSpPr>
          <p:spPr>
            <a:xfrm>
              <a:off x="7554373" y="933675"/>
              <a:ext cx="1073077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52D195-FC0F-A863-47D5-C34FB4AAF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0259" y="933675"/>
              <a:ext cx="11419" cy="314204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E8BA6-FDD1-CE87-723C-0FAEC78A0741}"/>
                </a:ext>
              </a:extLst>
            </p:cNvPr>
            <p:cNvGrpSpPr/>
            <p:nvPr/>
          </p:nvGrpSpPr>
          <p:grpSpPr>
            <a:xfrm>
              <a:off x="7561678" y="944790"/>
              <a:ext cx="914707" cy="2457346"/>
              <a:chOff x="10008847" y="2759105"/>
              <a:chExt cx="914707" cy="245734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C05E38-23C2-28CD-04F3-1EF4DBD3A941}"/>
                  </a:ext>
                </a:extLst>
              </p:cNvPr>
              <p:cNvSpPr/>
              <p:nvPr/>
            </p:nvSpPr>
            <p:spPr>
              <a:xfrm rot="5400000">
                <a:off x="9237528" y="3530425"/>
                <a:ext cx="2457346" cy="914706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AD1304-E722-4597-3F79-4BBFCD65DD4A}"/>
                  </a:ext>
                </a:extLst>
              </p:cNvPr>
              <p:cNvSpPr/>
              <p:nvPr/>
            </p:nvSpPr>
            <p:spPr>
              <a:xfrm rot="5400000">
                <a:off x="9371898" y="3396056"/>
                <a:ext cx="2044323" cy="770425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16FE068-C652-AB5C-3010-53FB7217327E}"/>
                  </a:ext>
                </a:extLst>
              </p:cNvPr>
              <p:cNvSpPr/>
              <p:nvPr/>
            </p:nvSpPr>
            <p:spPr>
              <a:xfrm rot="5400000">
                <a:off x="9244151" y="3525839"/>
                <a:ext cx="1875180" cy="341713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016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B40C4-E1CA-3E78-0FC3-AE3EFF5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40" y="2563219"/>
            <a:ext cx="5630783" cy="354684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28DDC76-C9CD-6446-2811-4CE1BD6EC7CE}"/>
              </a:ext>
            </a:extLst>
          </p:cNvPr>
          <p:cNvGrpSpPr/>
          <p:nvPr/>
        </p:nvGrpSpPr>
        <p:grpSpPr>
          <a:xfrm>
            <a:off x="2521521" y="6082643"/>
            <a:ext cx="1115129" cy="1105551"/>
            <a:chOff x="1195966" y="4699376"/>
            <a:chExt cx="1115129" cy="11055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947CF5B-6667-A527-8DC4-14CC59BC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439" y="4800001"/>
              <a:ext cx="926437" cy="9043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D309DF-1FA7-DCFC-9C4C-3B9DE657C952}"/>
                </a:ext>
              </a:extLst>
            </p:cNvPr>
            <p:cNvSpPr/>
            <p:nvPr/>
          </p:nvSpPr>
          <p:spPr>
            <a:xfrm>
              <a:off x="1195966" y="4699376"/>
              <a:ext cx="1115129" cy="110555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B65338-4CD4-58C9-D949-3A9FD8F3745A}"/>
              </a:ext>
            </a:extLst>
          </p:cNvPr>
          <p:cNvSpPr txBox="1"/>
          <p:nvPr/>
        </p:nvSpPr>
        <p:spPr>
          <a:xfrm rot="5400000">
            <a:off x="7919221" y="320216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POC yield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76CB1-6F4D-D282-1A0E-0442997FF229}"/>
              </a:ext>
            </a:extLst>
          </p:cNvPr>
          <p:cNvSpPr txBox="1"/>
          <p:nvPr/>
        </p:nvSpPr>
        <p:spPr>
          <a:xfrm>
            <a:off x="8451464" y="2706607"/>
            <a:ext cx="85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04DAB-065D-9086-C8D8-98A6ECE19873}"/>
              </a:ext>
            </a:extLst>
          </p:cNvPr>
          <p:cNvSpPr txBox="1"/>
          <p:nvPr/>
        </p:nvSpPr>
        <p:spPr>
          <a:xfrm>
            <a:off x="2466011" y="4161576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Stream</a:t>
            </a:r>
          </a:p>
          <a:p>
            <a:r>
              <a:rPr lang="en-US" sz="1000" dirty="0"/>
              <a:t>channel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DE49C-139D-02C3-CDEE-7B805335469C}"/>
              </a:ext>
            </a:extLst>
          </p:cNvPr>
          <p:cNvSpPr/>
          <p:nvPr/>
        </p:nvSpPr>
        <p:spPr>
          <a:xfrm>
            <a:off x="3205517" y="3032950"/>
            <a:ext cx="129494" cy="111169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8C3B8-C69F-5E41-8028-E7D89835F608}"/>
              </a:ext>
            </a:extLst>
          </p:cNvPr>
          <p:cNvSpPr txBox="1"/>
          <p:nvPr/>
        </p:nvSpPr>
        <p:spPr>
          <a:xfrm>
            <a:off x="2462669" y="3483131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Hillslope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9DE1-186E-6826-2B13-752E24BF1F2A}"/>
              </a:ext>
            </a:extLst>
          </p:cNvPr>
          <p:cNvSpPr txBox="1"/>
          <p:nvPr/>
        </p:nvSpPr>
        <p:spPr>
          <a:xfrm>
            <a:off x="2440508" y="483092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Coniferous 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vegetation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A0FC7D-DC41-4003-B66C-E13876C7F1BC}"/>
              </a:ext>
            </a:extLst>
          </p:cNvPr>
          <p:cNvSpPr/>
          <p:nvPr/>
        </p:nvSpPr>
        <p:spPr>
          <a:xfrm>
            <a:off x="5977921" y="4297158"/>
            <a:ext cx="173357" cy="190500"/>
          </a:xfrm>
          <a:prstGeom prst="ellipse">
            <a:avLst/>
          </a:prstGeom>
          <a:noFill/>
          <a:ln w="190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9AF52-D1AB-86D2-56B5-F63FA4F751EF}"/>
              </a:ext>
            </a:extLst>
          </p:cNvPr>
          <p:cNvCxnSpPr>
            <a:cxnSpLocks/>
            <a:stCxn id="20" idx="1"/>
            <a:endCxn id="30" idx="0"/>
          </p:cNvCxnSpPr>
          <p:nvPr/>
        </p:nvCxnSpPr>
        <p:spPr>
          <a:xfrm flipH="1">
            <a:off x="3079086" y="4325056"/>
            <a:ext cx="2924223" cy="1757586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C81E35-C3F1-E3C6-BE93-9258E3BCE497}"/>
              </a:ext>
            </a:extLst>
          </p:cNvPr>
          <p:cNvCxnSpPr>
            <a:cxnSpLocks/>
            <a:stCxn id="30" idx="5"/>
            <a:endCxn id="20" idx="5"/>
          </p:cNvCxnSpPr>
          <p:nvPr/>
        </p:nvCxnSpPr>
        <p:spPr>
          <a:xfrm flipV="1">
            <a:off x="3473343" y="4459761"/>
            <a:ext cx="2652547" cy="2566529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35E3B1-8955-941F-2DBD-45C5800EB62D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2856279" y="5204149"/>
            <a:ext cx="363221" cy="4169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DBB80C-DD0D-E677-4D03-0668F8970389}"/>
              </a:ext>
            </a:extLst>
          </p:cNvPr>
          <p:cNvSpPr txBox="1"/>
          <p:nvPr/>
        </p:nvSpPr>
        <p:spPr>
          <a:xfrm>
            <a:off x="4009313" y="6743161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Mineral Rich-Carbon Poor</a:t>
            </a:r>
          </a:p>
          <a:p>
            <a:r>
              <a:rPr lang="en-US" sz="1000" dirty="0"/>
              <a:t>(e.g., mineral soil)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1CA2E-CFC2-FF65-F9F5-D45AAFBAD657}"/>
              </a:ext>
            </a:extLst>
          </p:cNvPr>
          <p:cNvSpPr txBox="1"/>
          <p:nvPr/>
        </p:nvSpPr>
        <p:spPr>
          <a:xfrm>
            <a:off x="4009313" y="6158754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 Rich-Mineral Poor</a:t>
            </a:r>
          </a:p>
          <a:p>
            <a:r>
              <a:rPr lang="en-US" sz="1000" dirty="0"/>
              <a:t>(e.g., fresh litter inputs)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E75A5-38A7-C9BE-C827-99716C5E44D2}"/>
              </a:ext>
            </a:extLst>
          </p:cNvPr>
          <p:cNvSpPr txBox="1"/>
          <p:nvPr/>
        </p:nvSpPr>
        <p:spPr>
          <a:xfrm>
            <a:off x="5790643" y="6118804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Instream retention structures</a:t>
            </a:r>
          </a:p>
          <a:p>
            <a:r>
              <a:rPr lang="en-US" sz="1000" dirty="0"/>
              <a:t>(e.g., large woody debris)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957617-1E6F-0379-99CB-B6D6A25725DD}"/>
              </a:ext>
            </a:extLst>
          </p:cNvPr>
          <p:cNvCxnSpPr>
            <a:cxnSpLocks/>
          </p:cNvCxnSpPr>
          <p:nvPr/>
        </p:nvCxnSpPr>
        <p:spPr>
          <a:xfrm>
            <a:off x="6395055" y="4504633"/>
            <a:ext cx="0" cy="16054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3696E5-E9AC-F461-6E88-54EAE5F6B5A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292489" y="6358810"/>
            <a:ext cx="71682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3D2AD8-36DA-8B45-7032-5EF06EDE2C44}"/>
              </a:ext>
            </a:extLst>
          </p:cNvPr>
          <p:cNvCxnSpPr>
            <a:cxnSpLocks/>
          </p:cNvCxnSpPr>
          <p:nvPr/>
        </p:nvCxnSpPr>
        <p:spPr>
          <a:xfrm>
            <a:off x="3460726" y="6881661"/>
            <a:ext cx="54858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0EB956-D487-DF8D-ADDB-685508BA4A70}"/>
              </a:ext>
            </a:extLst>
          </p:cNvPr>
          <p:cNvSpPr txBox="1"/>
          <p:nvPr/>
        </p:nvSpPr>
        <p:spPr>
          <a:xfrm>
            <a:off x="2474866" y="5682223"/>
            <a:ext cx="77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Sediment</a:t>
            </a:r>
          </a:p>
          <a:p>
            <a:r>
              <a:rPr lang="en-US" sz="1000" dirty="0"/>
              <a:t>particles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1ADFD-2652-F38A-B684-049206A23558}"/>
              </a:ext>
            </a:extLst>
          </p:cNvPr>
          <p:cNvSpPr txBox="1"/>
          <p:nvPr/>
        </p:nvSpPr>
        <p:spPr>
          <a:xfrm>
            <a:off x="9187684" y="3439185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Total yield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01A77-AB14-48C5-AE47-9C8CD3EA96CA}"/>
              </a:ext>
            </a:extLst>
          </p:cNvPr>
          <p:cNvSpPr txBox="1"/>
          <p:nvPr/>
        </p:nvSpPr>
        <p:spPr>
          <a:xfrm>
            <a:off x="8682376" y="5452184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Carbon-poor particles</a:t>
            </a:r>
          </a:p>
          <a:p>
            <a:r>
              <a:rPr lang="en-US" sz="1000" dirty="0"/>
              <a:t> at high POC yields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14D13C-D08D-0DE2-0394-DE659F4AD8BB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9040203" y="3627003"/>
            <a:ext cx="212189" cy="8277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2D6D2F-EE21-DF00-BD30-F58EC6B8F0F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275711" y="5245574"/>
            <a:ext cx="607226" cy="2061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A3258F4-986D-9BD3-8470-C4EDE31472AA}"/>
              </a:ext>
            </a:extLst>
          </p:cNvPr>
          <p:cNvSpPr/>
          <p:nvPr/>
        </p:nvSpPr>
        <p:spPr>
          <a:xfrm>
            <a:off x="3199528" y="4169806"/>
            <a:ext cx="140117" cy="5162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ADF177-1292-4FAB-5C6E-F727A3329830}"/>
              </a:ext>
            </a:extLst>
          </p:cNvPr>
          <p:cNvSpPr txBox="1"/>
          <p:nvPr/>
        </p:nvSpPr>
        <p:spPr>
          <a:xfrm>
            <a:off x="9158028" y="4704118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000" dirty="0"/>
              <a:t>Mixed </a:t>
            </a:r>
          </a:p>
          <a:p>
            <a:pPr algn="ctr"/>
            <a:r>
              <a:rPr lang="en-US" sz="1000" dirty="0"/>
              <a:t>detritus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102D83D-4751-851D-6EBC-E32284EE2D63}"/>
              </a:ext>
            </a:extLst>
          </p:cNvPr>
          <p:cNvCxnSpPr>
            <a:cxnSpLocks/>
            <a:stCxn id="11" idx="4"/>
            <a:endCxn id="39" idx="1"/>
          </p:cNvCxnSpPr>
          <p:nvPr/>
        </p:nvCxnSpPr>
        <p:spPr>
          <a:xfrm rot="16200000" flipH="1">
            <a:off x="8670140" y="4416284"/>
            <a:ext cx="401217" cy="57456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A22C0A-175B-CE74-C831-81066E48E842}"/>
              </a:ext>
            </a:extLst>
          </p:cNvPr>
          <p:cNvSpPr txBox="1"/>
          <p:nvPr/>
        </p:nvSpPr>
        <p:spPr>
          <a:xfrm>
            <a:off x="8716019" y="29611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Carbon-rich particles</a:t>
            </a:r>
          </a:p>
          <a:p>
            <a:r>
              <a:rPr lang="en-US" sz="1000" dirty="0"/>
              <a:t>at low POC yields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7E687E-2619-CEC6-3374-9B3C90D43DE7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8425972" y="3272248"/>
            <a:ext cx="401040" cy="17905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0A4145B-4A05-7C3A-1ED3-41D1E7EF8D7E}"/>
              </a:ext>
            </a:extLst>
          </p:cNvPr>
          <p:cNvSpPr/>
          <p:nvPr/>
        </p:nvSpPr>
        <p:spPr>
          <a:xfrm rot="5400000">
            <a:off x="7629942" y="3772385"/>
            <a:ext cx="2457346" cy="914707"/>
          </a:xfrm>
          <a:custGeom>
            <a:avLst/>
            <a:gdLst>
              <a:gd name="connsiteX0" fmla="*/ 0 w 2457346"/>
              <a:gd name="connsiteY0" fmla="*/ 907518 h 914707"/>
              <a:gd name="connsiteX1" fmla="*/ 108247 w 2457346"/>
              <a:gd name="connsiteY1" fmla="*/ 898683 h 914707"/>
              <a:gd name="connsiteX2" fmla="*/ 196820 w 2457346"/>
              <a:gd name="connsiteY2" fmla="*/ 882354 h 914707"/>
              <a:gd name="connsiteX3" fmla="*/ 397509 w 2457346"/>
              <a:gd name="connsiteY3" fmla="*/ 775459 h 914707"/>
              <a:gd name="connsiteX4" fmla="*/ 815666 w 2457346"/>
              <a:gd name="connsiteY4" fmla="*/ 212412 h 914707"/>
              <a:gd name="connsiteX5" fmla="*/ 897983 w 2457346"/>
              <a:gd name="connsiteY5" fmla="*/ 160477 h 914707"/>
              <a:gd name="connsiteX6" fmla="*/ 907284 w 2457346"/>
              <a:gd name="connsiteY6" fmla="*/ 157332 h 914707"/>
              <a:gd name="connsiteX7" fmla="*/ 923989 w 2457346"/>
              <a:gd name="connsiteY7" fmla="*/ 135951 h 914707"/>
              <a:gd name="connsiteX8" fmla="*/ 980456 w 2457346"/>
              <a:gd name="connsiteY8" fmla="*/ 80889 h 914707"/>
              <a:gd name="connsiteX9" fmla="*/ 1346576 w 2457346"/>
              <a:gd name="connsiteY9" fmla="*/ 80889 h 914707"/>
              <a:gd name="connsiteX10" fmla="*/ 1805777 w 2457346"/>
              <a:gd name="connsiteY10" fmla="*/ 706252 h 914707"/>
              <a:gd name="connsiteX11" fmla="*/ 2457346 w 2457346"/>
              <a:gd name="connsiteY11" fmla="*/ 914706 h 914707"/>
              <a:gd name="connsiteX12" fmla="*/ 2036673 w 2457346"/>
              <a:gd name="connsiteY12" fmla="*/ 913476 h 914707"/>
              <a:gd name="connsiteX13" fmla="*/ 2044325 w 2457346"/>
              <a:gd name="connsiteY13" fmla="*/ 914707 h 914707"/>
              <a:gd name="connsiteX14" fmla="*/ 870371 w 2457346"/>
              <a:gd name="connsiteY14" fmla="*/ 911231 h 914707"/>
              <a:gd name="connsiteX15" fmla="*/ 1 w 2457346"/>
              <a:gd name="connsiteY15" fmla="*/ 909984 h 914707"/>
              <a:gd name="connsiteX16" fmla="*/ 31014 w 2457346"/>
              <a:gd name="connsiteY16" fmla="*/ 908745 h 914707"/>
              <a:gd name="connsiteX17" fmla="*/ 2 w 2457346"/>
              <a:gd name="connsiteY17" fmla="*/ 908653 h 914707"/>
              <a:gd name="connsiteX18" fmla="*/ 13267 w 2457346"/>
              <a:gd name="connsiteY18" fmla="*/ 907557 h 91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7346" h="914707">
                <a:moveTo>
                  <a:pt x="0" y="907518"/>
                </a:moveTo>
                <a:lnTo>
                  <a:pt x="108247" y="898683"/>
                </a:lnTo>
                <a:lnTo>
                  <a:pt x="196820" y="882354"/>
                </a:lnTo>
                <a:cubicBezTo>
                  <a:pt x="262856" y="864633"/>
                  <a:pt x="329537" y="833479"/>
                  <a:pt x="397509" y="775459"/>
                </a:cubicBezTo>
                <a:cubicBezTo>
                  <a:pt x="533453" y="659419"/>
                  <a:pt x="695210" y="306253"/>
                  <a:pt x="815666" y="212412"/>
                </a:cubicBezTo>
                <a:cubicBezTo>
                  <a:pt x="845781" y="188951"/>
                  <a:pt x="872722" y="171734"/>
                  <a:pt x="897983" y="160477"/>
                </a:cubicBezTo>
                <a:lnTo>
                  <a:pt x="907284" y="157332"/>
                </a:lnTo>
                <a:lnTo>
                  <a:pt x="923989" y="135951"/>
                </a:lnTo>
                <a:cubicBezTo>
                  <a:pt x="943482" y="113553"/>
                  <a:pt x="962357" y="94816"/>
                  <a:pt x="980456" y="80889"/>
                </a:cubicBezTo>
                <a:cubicBezTo>
                  <a:pt x="1125250" y="-30528"/>
                  <a:pt x="1209023" y="-23339"/>
                  <a:pt x="1346576" y="80889"/>
                </a:cubicBezTo>
                <a:cubicBezTo>
                  <a:pt x="1484130" y="185115"/>
                  <a:pt x="1620649" y="567282"/>
                  <a:pt x="1805777" y="706252"/>
                </a:cubicBezTo>
                <a:cubicBezTo>
                  <a:pt x="1990906" y="845221"/>
                  <a:pt x="2224126" y="879963"/>
                  <a:pt x="2457346" y="914706"/>
                </a:cubicBezTo>
                <a:lnTo>
                  <a:pt x="2036673" y="913476"/>
                </a:lnTo>
                <a:lnTo>
                  <a:pt x="2044325" y="914707"/>
                </a:lnTo>
                <a:lnTo>
                  <a:pt x="870371" y="911231"/>
                </a:lnTo>
                <a:lnTo>
                  <a:pt x="1" y="909984"/>
                </a:lnTo>
                <a:lnTo>
                  <a:pt x="31014" y="908745"/>
                </a:lnTo>
                <a:lnTo>
                  <a:pt x="2" y="908653"/>
                </a:lnTo>
                <a:lnTo>
                  <a:pt x="13267" y="907557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CFDFE8-3C1E-BCC7-A3AD-2D9065F57D59}"/>
              </a:ext>
            </a:extLst>
          </p:cNvPr>
          <p:cNvSpPr txBox="1"/>
          <p:nvPr/>
        </p:nvSpPr>
        <p:spPr>
          <a:xfrm>
            <a:off x="2521521" y="1752289"/>
            <a:ext cx="750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 30-year record of </a:t>
            </a:r>
            <a:r>
              <a:rPr lang="en-GB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Biospheric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Particulate Organic Carbon Export from Two Small Forested Catchments with Contrasting Landscape Organization and Disturbance History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0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293</Words>
  <Application>Microsoft Macintosh PowerPoint</Application>
  <PresentationFormat>Custom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Guerrero-Bolano, Francisco J</cp:lastModifiedBy>
  <cp:revision>4</cp:revision>
  <dcterms:created xsi:type="dcterms:W3CDTF">2022-08-27T15:11:14Z</dcterms:created>
  <dcterms:modified xsi:type="dcterms:W3CDTF">2022-10-08T22:35:18Z</dcterms:modified>
</cp:coreProperties>
</file>