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70" r:id="rId3"/>
    <p:sldId id="271" r:id="rId4"/>
  </p:sldIdLst>
  <p:sldSz cx="301752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FFFFFF"/>
    <a:srgbClr val="7F7F7F"/>
    <a:srgbClr val="660066"/>
    <a:srgbClr val="88B6E0"/>
    <a:srgbClr val="36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38" d="100"/>
          <a:sy n="38" d="100"/>
        </p:scale>
        <p:origin x="154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2244726"/>
            <a:ext cx="226314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7204076"/>
            <a:ext cx="226314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270-64FD-4816-84C2-A0D5633B165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280D-03E1-499F-8D3C-BA9F4A81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89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270-64FD-4816-84C2-A0D5633B165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280D-03E1-499F-8D3C-BA9F4A81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5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730250"/>
            <a:ext cx="650652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730250"/>
            <a:ext cx="1914239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270-64FD-4816-84C2-A0D5633B165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280D-03E1-499F-8D3C-BA9F4A81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4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270-64FD-4816-84C2-A0D5633B165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280D-03E1-499F-8D3C-BA9F4A81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3419477"/>
            <a:ext cx="2602611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9178927"/>
            <a:ext cx="2602611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270-64FD-4816-84C2-A0D5633B165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280D-03E1-499F-8D3C-BA9F4A81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0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3651250"/>
            <a:ext cx="1282446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3651250"/>
            <a:ext cx="1282446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270-64FD-4816-84C2-A0D5633B165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280D-03E1-499F-8D3C-BA9F4A81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8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730251"/>
            <a:ext cx="2602611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3362326"/>
            <a:ext cx="1276552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5010150"/>
            <a:ext cx="1276552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3362326"/>
            <a:ext cx="1282839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5010150"/>
            <a:ext cx="1282839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270-64FD-4816-84C2-A0D5633B165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280D-03E1-499F-8D3C-BA9F4A81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270-64FD-4816-84C2-A0D5633B165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280D-03E1-499F-8D3C-BA9F4A81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5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270-64FD-4816-84C2-A0D5633B165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280D-03E1-499F-8D3C-BA9F4A81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9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914400"/>
            <a:ext cx="9732287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1974851"/>
            <a:ext cx="15276195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4114800"/>
            <a:ext cx="9732287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270-64FD-4816-84C2-A0D5633B165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280D-03E1-499F-8D3C-BA9F4A81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4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914400"/>
            <a:ext cx="9732287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1974851"/>
            <a:ext cx="15276195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4114800"/>
            <a:ext cx="9732287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82270-64FD-4816-84C2-A0D5633B165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280D-03E1-499F-8D3C-BA9F4A81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0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730251"/>
            <a:ext cx="2602611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3651250"/>
            <a:ext cx="2602611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2712701"/>
            <a:ext cx="67894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82270-64FD-4816-84C2-A0D5633B165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2712701"/>
            <a:ext cx="101841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2712701"/>
            <a:ext cx="67894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280D-03E1-499F-8D3C-BA9F4A814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9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273878E-0E18-41AE-AD68-EA87CD657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66" y="4109130"/>
            <a:ext cx="24148349" cy="9035055"/>
          </a:xfrm>
          <a:prstGeom prst="rect">
            <a:avLst/>
          </a:prstGeom>
        </p:spPr>
      </p:pic>
      <p:sp>
        <p:nvSpPr>
          <p:cNvPr id="2818" name="Rectangle 2817">
            <a:extLst>
              <a:ext uri="{FF2B5EF4-FFF2-40B4-BE49-F238E27FC236}">
                <a16:creationId xmlns:a16="http://schemas.microsoft.com/office/drawing/2014/main" id="{A0A2A8EB-75E3-4D17-9E80-1277DFAD47CC}"/>
              </a:ext>
            </a:extLst>
          </p:cNvPr>
          <p:cNvSpPr/>
          <p:nvPr/>
        </p:nvSpPr>
        <p:spPr>
          <a:xfrm>
            <a:off x="2385085" y="231504"/>
            <a:ext cx="24823948" cy="12825566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30" name="TextBox 4129">
            <a:extLst>
              <a:ext uri="{FF2B5EF4-FFF2-40B4-BE49-F238E27FC236}">
                <a16:creationId xmlns:a16="http://schemas.microsoft.com/office/drawing/2014/main" id="{9160DC0B-11A7-4FB4-8365-BAFC9DF0057D}"/>
              </a:ext>
            </a:extLst>
          </p:cNvPr>
          <p:cNvSpPr txBox="1"/>
          <p:nvPr/>
        </p:nvSpPr>
        <p:spPr>
          <a:xfrm>
            <a:off x="15064630" y="12294757"/>
            <a:ext cx="38042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Bedrock channel</a:t>
            </a:r>
          </a:p>
        </p:txBody>
      </p:sp>
      <p:sp>
        <p:nvSpPr>
          <p:cNvPr id="4131" name="TextBox 4130">
            <a:extLst>
              <a:ext uri="{FF2B5EF4-FFF2-40B4-BE49-F238E27FC236}">
                <a16:creationId xmlns:a16="http://schemas.microsoft.com/office/drawing/2014/main" id="{F79DF81F-A4A1-4F0C-9E2E-074FAB34E56D}"/>
              </a:ext>
            </a:extLst>
          </p:cNvPr>
          <p:cNvSpPr txBox="1"/>
          <p:nvPr/>
        </p:nvSpPr>
        <p:spPr>
          <a:xfrm>
            <a:off x="2930525" y="2931313"/>
            <a:ext cx="20457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headwaters</a:t>
            </a:r>
            <a:endParaRPr lang="en-US" sz="2800" baseline="-25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2" name="TextBox 4131">
            <a:extLst>
              <a:ext uri="{FF2B5EF4-FFF2-40B4-BE49-F238E27FC236}">
                <a16:creationId xmlns:a16="http://schemas.microsoft.com/office/drawing/2014/main" id="{B8651E0C-D8BB-4E75-9D0D-0540ABCE86C2}"/>
              </a:ext>
            </a:extLst>
          </p:cNvPr>
          <p:cNvSpPr txBox="1"/>
          <p:nvPr/>
        </p:nvSpPr>
        <p:spPr>
          <a:xfrm>
            <a:off x="25621646" y="6644287"/>
            <a:ext cx="13644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US" dirty="0"/>
              <a:t>To the</a:t>
            </a:r>
          </a:p>
          <a:p>
            <a:pPr algn="r"/>
            <a:r>
              <a:rPr lang="en-US" dirty="0"/>
              <a:t>estuary</a:t>
            </a:r>
          </a:p>
          <a:p>
            <a:pPr algn="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00E27C-D5FA-431D-BB9C-43E6F09E3B0E}"/>
              </a:ext>
            </a:extLst>
          </p:cNvPr>
          <p:cNvCxnSpPr/>
          <p:nvPr/>
        </p:nvCxnSpPr>
        <p:spPr>
          <a:xfrm>
            <a:off x="25524402" y="7742975"/>
            <a:ext cx="141972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3" name="Straight Arrow Connector 4132">
            <a:extLst>
              <a:ext uri="{FF2B5EF4-FFF2-40B4-BE49-F238E27FC236}">
                <a16:creationId xmlns:a16="http://schemas.microsoft.com/office/drawing/2014/main" id="{2DFCFB13-4D74-4C94-A61D-B6620D3E6747}"/>
              </a:ext>
            </a:extLst>
          </p:cNvPr>
          <p:cNvCxnSpPr>
            <a:cxnSpLocks/>
          </p:cNvCxnSpPr>
          <p:nvPr/>
        </p:nvCxnSpPr>
        <p:spPr>
          <a:xfrm flipH="1" flipV="1">
            <a:off x="3018362" y="3966735"/>
            <a:ext cx="1426214" cy="298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19051E8-B947-401E-BC3C-3DD636768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86" y="2228351"/>
            <a:ext cx="3590855" cy="37615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1424A6-3143-4A6E-8084-60487C13C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1334" y="2125295"/>
            <a:ext cx="3590855" cy="3749365"/>
          </a:xfrm>
          <a:prstGeom prst="rect">
            <a:avLst/>
          </a:prstGeom>
        </p:spPr>
      </p:pic>
      <p:sp>
        <p:nvSpPr>
          <p:cNvPr id="2762" name="Oval 2761">
            <a:extLst>
              <a:ext uri="{FF2B5EF4-FFF2-40B4-BE49-F238E27FC236}">
                <a16:creationId xmlns:a16="http://schemas.microsoft.com/office/drawing/2014/main" id="{457BA217-CD41-4E8A-8431-9FD37F33AA1E}"/>
              </a:ext>
            </a:extLst>
          </p:cNvPr>
          <p:cNvSpPr/>
          <p:nvPr/>
        </p:nvSpPr>
        <p:spPr>
          <a:xfrm>
            <a:off x="24407915" y="9293276"/>
            <a:ext cx="1144414" cy="1134908"/>
          </a:xfrm>
          <a:prstGeom prst="ellipse">
            <a:avLst/>
          </a:prstGeom>
          <a:solidFill>
            <a:srgbClr val="FFFFFF">
              <a:alpha val="50196"/>
            </a:srgbClr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63" name="Oval 2762">
            <a:extLst>
              <a:ext uri="{FF2B5EF4-FFF2-40B4-BE49-F238E27FC236}">
                <a16:creationId xmlns:a16="http://schemas.microsoft.com/office/drawing/2014/main" id="{DE59406F-8A03-4937-8CC0-8385AE711891}"/>
              </a:ext>
            </a:extLst>
          </p:cNvPr>
          <p:cNvSpPr/>
          <p:nvPr/>
        </p:nvSpPr>
        <p:spPr>
          <a:xfrm>
            <a:off x="7740493" y="7797684"/>
            <a:ext cx="1144414" cy="1134908"/>
          </a:xfrm>
          <a:prstGeom prst="ellipse">
            <a:avLst/>
          </a:prstGeom>
          <a:solidFill>
            <a:srgbClr val="FFFFFF">
              <a:alpha val="50196"/>
            </a:srgbClr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5F8D5FB-77E2-4956-96F3-37858C42EB6C}"/>
              </a:ext>
            </a:extLst>
          </p:cNvPr>
          <p:cNvCxnSpPr>
            <a:stCxn id="2763" idx="0"/>
            <a:endCxn id="3" idx="2"/>
          </p:cNvCxnSpPr>
          <p:nvPr/>
        </p:nvCxnSpPr>
        <p:spPr>
          <a:xfrm rot="5400000" flipH="1" flipV="1">
            <a:off x="9603219" y="4584141"/>
            <a:ext cx="1923024" cy="4504062"/>
          </a:xfrm>
          <a:prstGeom prst="bent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F0856BE-3A31-427C-A36A-957ADBCC6A71}"/>
              </a:ext>
            </a:extLst>
          </p:cNvPr>
          <p:cNvCxnSpPr>
            <a:stCxn id="2762" idx="0"/>
            <a:endCxn id="2" idx="2"/>
          </p:cNvCxnSpPr>
          <p:nvPr/>
        </p:nvCxnSpPr>
        <p:spPr>
          <a:xfrm rot="16200000" flipV="1">
            <a:off x="21125035" y="5438189"/>
            <a:ext cx="3303367" cy="44068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4" name="TextBox 2763">
            <a:extLst>
              <a:ext uri="{FF2B5EF4-FFF2-40B4-BE49-F238E27FC236}">
                <a16:creationId xmlns:a16="http://schemas.microsoft.com/office/drawing/2014/main" id="{20B3375E-8B8A-405F-86CA-9668A622C014}"/>
              </a:ext>
            </a:extLst>
          </p:cNvPr>
          <p:cNvSpPr txBox="1"/>
          <p:nvPr/>
        </p:nvSpPr>
        <p:spPr>
          <a:xfrm>
            <a:off x="11601920" y="820483"/>
            <a:ext cx="23807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Upstream </a:t>
            </a:r>
          </a:p>
          <a:p>
            <a:pPr algn="ctr"/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deposit</a:t>
            </a:r>
          </a:p>
        </p:txBody>
      </p:sp>
      <p:sp>
        <p:nvSpPr>
          <p:cNvPr id="2765" name="TextBox 2764">
            <a:extLst>
              <a:ext uri="{FF2B5EF4-FFF2-40B4-BE49-F238E27FC236}">
                <a16:creationId xmlns:a16="http://schemas.microsoft.com/office/drawing/2014/main" id="{22C4E6DC-1FC8-44CA-8E5D-BA4F2E4D1803}"/>
              </a:ext>
            </a:extLst>
          </p:cNvPr>
          <p:cNvSpPr txBox="1"/>
          <p:nvPr/>
        </p:nvSpPr>
        <p:spPr>
          <a:xfrm>
            <a:off x="19071139" y="890977"/>
            <a:ext cx="30043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Downstream </a:t>
            </a:r>
          </a:p>
          <a:p>
            <a:pPr algn="ctr"/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deposit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9" name="TextBox 2818">
                <a:extLst>
                  <a:ext uri="{FF2B5EF4-FFF2-40B4-BE49-F238E27FC236}">
                    <a16:creationId xmlns:a16="http://schemas.microsoft.com/office/drawing/2014/main" id="{B95AE822-4A67-4AD5-A18F-890081D531CC}"/>
                  </a:ext>
                </a:extLst>
              </p:cNvPr>
              <p:cNvSpPr txBox="1"/>
              <p:nvPr/>
            </p:nvSpPr>
            <p:spPr>
              <a:xfrm>
                <a:off x="6361125" y="2647627"/>
                <a:ext cx="4193327" cy="1228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𝑶𝑪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𝒇𝒊𝒏𝒆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𝑺𝒆𝒅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𝒇𝒊𝒏𝒆</m:t>
                              </m:r>
                            </m:sub>
                          </m:sSub>
                        </m:den>
                      </m:f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𝑶𝑪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𝒄𝒐𝒂𝒓𝒔𝒆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𝑺𝒆𝒅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𝒄𝒐𝒂𝒓𝒔𝒆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2819" name="TextBox 2818">
                <a:extLst>
                  <a:ext uri="{FF2B5EF4-FFF2-40B4-BE49-F238E27FC236}">
                    <a16:creationId xmlns:a16="http://schemas.microsoft.com/office/drawing/2014/main" id="{B95AE822-4A67-4AD5-A18F-890081D53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125" y="2647627"/>
                <a:ext cx="4193327" cy="12289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0" name="TextBox 2819">
                <a:extLst>
                  <a:ext uri="{FF2B5EF4-FFF2-40B4-BE49-F238E27FC236}">
                    <a16:creationId xmlns:a16="http://schemas.microsoft.com/office/drawing/2014/main" id="{F235BA45-D4B9-4A16-AF2E-42FD39307881}"/>
                  </a:ext>
                </a:extLst>
              </p:cNvPr>
              <p:cNvSpPr txBox="1"/>
              <p:nvPr/>
            </p:nvSpPr>
            <p:spPr>
              <a:xfrm>
                <a:off x="14670509" y="4296573"/>
                <a:ext cx="4049057" cy="11580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𝑶𝑪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𝒇𝒊𝒏𝒆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𝑺𝒆𝒅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𝒃𝒖𝒍𝒌</m:t>
                              </m:r>
                            </m:sub>
                          </m:sSub>
                        </m:den>
                      </m:f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𝑶𝑪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𝒄𝒐𝒂𝒓𝒔𝒆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𝑺𝒆𝒅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𝒃𝒖𝒍𝒌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2820" name="TextBox 2819">
                <a:extLst>
                  <a:ext uri="{FF2B5EF4-FFF2-40B4-BE49-F238E27FC236}">
                    <a16:creationId xmlns:a16="http://schemas.microsoft.com/office/drawing/2014/main" id="{F235BA45-D4B9-4A16-AF2E-42FD39307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0509" y="4296573"/>
                <a:ext cx="4049057" cy="1158009"/>
              </a:xfrm>
              <a:prstGeom prst="rect">
                <a:avLst/>
              </a:prstGeom>
              <a:blipFill>
                <a:blip r:embed="rId6"/>
                <a:stretch>
                  <a:fillRect l="-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1" name="TextBox 2820">
                <a:extLst>
                  <a:ext uri="{FF2B5EF4-FFF2-40B4-BE49-F238E27FC236}">
                    <a16:creationId xmlns:a16="http://schemas.microsoft.com/office/drawing/2014/main" id="{448876FB-0915-4F9E-BFE3-26A940D4B436}"/>
                  </a:ext>
                </a:extLst>
              </p:cNvPr>
              <p:cNvSpPr txBox="1"/>
              <p:nvPr/>
            </p:nvSpPr>
            <p:spPr>
              <a:xfrm>
                <a:off x="22532375" y="2710538"/>
                <a:ext cx="4193327" cy="1228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𝑶𝑪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𝒇𝒊𝒏𝒆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𝑺𝒆𝒅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𝒇𝒊𝒏𝒆</m:t>
                              </m:r>
                            </m:sub>
                          </m:sSub>
                        </m:den>
                      </m:f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𝑶𝑪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𝒄𝒐𝒂𝒓𝒔𝒆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𝑺𝒆𝒅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𝒄𝒐𝒂𝒓𝒔𝒆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2821" name="TextBox 2820">
                <a:extLst>
                  <a:ext uri="{FF2B5EF4-FFF2-40B4-BE49-F238E27FC236}">
                    <a16:creationId xmlns:a16="http://schemas.microsoft.com/office/drawing/2014/main" id="{448876FB-0915-4F9E-BFE3-26A940D4B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2375" y="2710538"/>
                <a:ext cx="4193327" cy="12289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3" name="TextBox 2822">
            <a:extLst>
              <a:ext uri="{FF2B5EF4-FFF2-40B4-BE49-F238E27FC236}">
                <a16:creationId xmlns:a16="http://schemas.microsoft.com/office/drawing/2014/main" id="{5FE1F33C-B0E7-49C5-950D-D7BBB0783F5E}"/>
              </a:ext>
            </a:extLst>
          </p:cNvPr>
          <p:cNvSpPr txBox="1"/>
          <p:nvPr/>
        </p:nvSpPr>
        <p:spPr>
          <a:xfrm>
            <a:off x="22532375" y="4117315"/>
            <a:ext cx="4895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coarse fraction is relatively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OM-enriched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compared to the fine fraction. Thus,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relative enrichment &lt; 1.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6" name="TextBox 2825">
            <a:extLst>
              <a:ext uri="{FF2B5EF4-FFF2-40B4-BE49-F238E27FC236}">
                <a16:creationId xmlns:a16="http://schemas.microsoft.com/office/drawing/2014/main" id="{AF9E2546-1C3A-4E5F-8F4C-A2D2D0DA2D68}"/>
              </a:ext>
            </a:extLst>
          </p:cNvPr>
          <p:cNvSpPr txBox="1"/>
          <p:nvPr/>
        </p:nvSpPr>
        <p:spPr>
          <a:xfrm>
            <a:off x="6361125" y="4044038"/>
            <a:ext cx="4895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coarse fraction is relatively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OM-depleted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compared to the fine fraction. Thus,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relative enrichment &gt;1.</a:t>
            </a:r>
          </a:p>
        </p:txBody>
      </p:sp>
      <p:sp>
        <p:nvSpPr>
          <p:cNvPr id="2827" name="TextBox 2826">
            <a:extLst>
              <a:ext uri="{FF2B5EF4-FFF2-40B4-BE49-F238E27FC236}">
                <a16:creationId xmlns:a16="http://schemas.microsoft.com/office/drawing/2014/main" id="{3D34C239-BE10-4845-9C21-4F29C1E33310}"/>
              </a:ext>
            </a:extLst>
          </p:cNvPr>
          <p:cNvSpPr txBox="1"/>
          <p:nvPr/>
        </p:nvSpPr>
        <p:spPr>
          <a:xfrm>
            <a:off x="14322168" y="5592912"/>
            <a:ext cx="5035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mass ratio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OC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coarse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OC</a:t>
            </a:r>
            <a:r>
              <a:rPr lang="en-US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fine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&lt; 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across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overbank deposits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&gt; 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suspended sediment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samples.</a:t>
            </a:r>
          </a:p>
        </p:txBody>
      </p:sp>
      <p:sp>
        <p:nvSpPr>
          <p:cNvPr id="2829" name="Freeform: Shape 2828">
            <a:extLst>
              <a:ext uri="{FF2B5EF4-FFF2-40B4-BE49-F238E27FC236}">
                <a16:creationId xmlns:a16="http://schemas.microsoft.com/office/drawing/2014/main" id="{2451CA96-8A45-4226-B2CB-D55BA46A8844}"/>
              </a:ext>
            </a:extLst>
          </p:cNvPr>
          <p:cNvSpPr/>
          <p:nvPr/>
        </p:nvSpPr>
        <p:spPr>
          <a:xfrm>
            <a:off x="3152731" y="8908226"/>
            <a:ext cx="5573192" cy="3573888"/>
          </a:xfrm>
          <a:custGeom>
            <a:avLst/>
            <a:gdLst>
              <a:gd name="connsiteX0" fmla="*/ 0 w 5573192"/>
              <a:gd name="connsiteY0" fmla="*/ 0 h 3573888"/>
              <a:gd name="connsiteX1" fmla="*/ 4027157 w 5573192"/>
              <a:gd name="connsiteY1" fmla="*/ 0 h 3573888"/>
              <a:gd name="connsiteX2" fmla="*/ 5573192 w 5573192"/>
              <a:gd name="connsiteY2" fmla="*/ 832932 h 3573888"/>
              <a:gd name="connsiteX3" fmla="*/ 5573192 w 5573192"/>
              <a:gd name="connsiteY3" fmla="*/ 3573888 h 3573888"/>
              <a:gd name="connsiteX4" fmla="*/ 0 w 5573192"/>
              <a:gd name="connsiteY4" fmla="*/ 3573888 h 3573888"/>
              <a:gd name="connsiteX5" fmla="*/ 0 w 5573192"/>
              <a:gd name="connsiteY5" fmla="*/ 0 h 357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3192" h="3573888">
                <a:moveTo>
                  <a:pt x="0" y="0"/>
                </a:moveTo>
                <a:lnTo>
                  <a:pt x="4027157" y="0"/>
                </a:lnTo>
                <a:lnTo>
                  <a:pt x="5573192" y="832932"/>
                </a:lnTo>
                <a:lnTo>
                  <a:pt x="5573192" y="3573888"/>
                </a:lnTo>
                <a:lnTo>
                  <a:pt x="0" y="357388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3" name="TextBox 2812">
                <a:extLst>
                  <a:ext uri="{FF2B5EF4-FFF2-40B4-BE49-F238E27FC236}">
                    <a16:creationId xmlns:a16="http://schemas.microsoft.com/office/drawing/2014/main" id="{358DEF6C-CC33-4E42-8D42-A12FC0A7E249}"/>
                  </a:ext>
                </a:extLst>
              </p:cNvPr>
              <p:cNvSpPr txBox="1"/>
              <p:nvPr/>
            </p:nvSpPr>
            <p:spPr>
              <a:xfrm>
                <a:off x="3234492" y="9604734"/>
                <a:ext cx="5573192" cy="928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𝑶𝑪</m:t>
                                </m:r>
                              </m:e>
                              <m:sub>
                                <m:r>
                                  <a:rPr lang="en-US" sz="36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𝒇𝒊𝒏𝒆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latin typeface="Cambria Math" panose="02040503050406030204" pitchFamily="18" charset="0"/>
                                  </a:rPr>
                                  <m:t>𝑺𝒆𝒅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𝑓𝑖𝑛𝑒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𝑶𝑪</m:t>
                                </m:r>
                              </m:e>
                              <m:sub>
                                <m:r>
                                  <a:rPr lang="en-US" sz="3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𝒄𝒐𝒂𝒓𝒔𝒆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latin typeface="Cambria Math" panose="02040503050406030204" pitchFamily="18" charset="0"/>
                                  </a:rPr>
                                  <m:t>𝑺𝒆𝒅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𝑐𝑜𝑎𝑟𝑠𝑒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sz="3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%</m:t>
                        </m:r>
                        <m:sSub>
                          <m:sSub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𝑂𝐶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𝑓𝑖𝑛𝑒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%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𝑂𝐶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𝑐𝑜𝑎𝑟𝑠𝑒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813" name="TextBox 2812">
                <a:extLst>
                  <a:ext uri="{FF2B5EF4-FFF2-40B4-BE49-F238E27FC236}">
                    <a16:creationId xmlns:a16="http://schemas.microsoft.com/office/drawing/2014/main" id="{358DEF6C-CC33-4E42-8D42-A12FC0A7E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492" y="9604734"/>
                <a:ext cx="5573192" cy="928459"/>
              </a:xfrm>
              <a:prstGeom prst="rect">
                <a:avLst/>
              </a:prstGeom>
              <a:blipFill>
                <a:blip r:embed="rId8"/>
                <a:stretch>
                  <a:fillRect l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A2F3B9-7FCA-4FD6-92AD-0E4F6E11B99E}"/>
                  </a:ext>
                </a:extLst>
              </p:cNvPr>
              <p:cNvSpPr txBox="1"/>
              <p:nvPr/>
            </p:nvSpPr>
            <p:spPr>
              <a:xfrm>
                <a:off x="3374014" y="11339751"/>
                <a:ext cx="5092291" cy="927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𝑶𝑪</m:t>
                                </m:r>
                              </m:e>
                              <m:sub>
                                <m:r>
                                  <a:rPr lang="en-US" sz="3600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𝒇𝒊𝒏𝒆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latin typeface="Cambria Math" panose="02040503050406030204" pitchFamily="18" charset="0"/>
                                  </a:rPr>
                                  <m:t>𝑺𝒆𝒅</m:t>
                                </m:r>
                              </m:e>
                              <m:sub>
                                <m:r>
                                  <a:rPr lang="en-US" sz="3600" b="1" i="1" smtClean="0">
                                    <a:latin typeface="Cambria Math" panose="02040503050406030204" pitchFamily="18" charset="0"/>
                                  </a:rPr>
                                  <m:t>𝒃𝒖𝒍𝒌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𝑶𝑪</m:t>
                                </m:r>
                              </m:e>
                              <m:sub>
                                <m:r>
                                  <a:rPr lang="en-US" sz="3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𝒄𝒐𝒂𝒓𝒔𝒆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1" i="1" smtClean="0">
                                    <a:latin typeface="Cambria Math" panose="02040503050406030204" pitchFamily="18" charset="0"/>
                                  </a:rPr>
                                  <m:t>𝑺𝒆𝒅</m:t>
                                </m:r>
                              </m:e>
                              <m:sub>
                                <m:r>
                                  <a:rPr lang="en-US" sz="3600" b="1" i="1" smtClean="0">
                                    <a:latin typeface="Cambria Math" panose="02040503050406030204" pitchFamily="18" charset="0"/>
                                  </a:rPr>
                                  <m:t>𝒃𝒖𝒍𝒌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sz="3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𝑂𝐶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𝑓𝑖𝑛𝑒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𝑂𝐶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𝑐𝑜𝑎𝑟𝑠𝑒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A2F3B9-7FCA-4FD6-92AD-0E4F6E11B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014" y="11339751"/>
                <a:ext cx="5092291" cy="9273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5" name="TextBox 2814">
            <a:extLst>
              <a:ext uri="{FF2B5EF4-FFF2-40B4-BE49-F238E27FC236}">
                <a16:creationId xmlns:a16="http://schemas.microsoft.com/office/drawing/2014/main" id="{AA86E5A0-A811-48E0-A456-973E810DA9BE}"/>
              </a:ext>
            </a:extLst>
          </p:cNvPr>
          <p:cNvSpPr txBox="1"/>
          <p:nvPr/>
        </p:nvSpPr>
        <p:spPr>
          <a:xfrm>
            <a:off x="3238491" y="10825479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Mass Ratio</a:t>
            </a:r>
          </a:p>
        </p:txBody>
      </p:sp>
      <p:sp>
        <p:nvSpPr>
          <p:cNvPr id="2814" name="TextBox 2813">
            <a:extLst>
              <a:ext uri="{FF2B5EF4-FFF2-40B4-BE49-F238E27FC236}">
                <a16:creationId xmlns:a16="http://schemas.microsoft.com/office/drawing/2014/main" id="{CC8B23C9-6C30-4D9C-BEA7-EFC974759DC8}"/>
              </a:ext>
            </a:extLst>
          </p:cNvPr>
          <p:cNvSpPr txBox="1"/>
          <p:nvPr/>
        </p:nvSpPr>
        <p:spPr>
          <a:xfrm>
            <a:off x="3186543" y="9062444"/>
            <a:ext cx="3143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Relative Enrichment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73F8228-B0A6-4F7C-8177-2B8C2A40A228}"/>
              </a:ext>
            </a:extLst>
          </p:cNvPr>
          <p:cNvSpPr/>
          <p:nvPr/>
        </p:nvSpPr>
        <p:spPr>
          <a:xfrm>
            <a:off x="14455445" y="9084992"/>
            <a:ext cx="5022616" cy="1365740"/>
          </a:xfrm>
          <a:prstGeom prst="rightArrow">
            <a:avLst/>
          </a:prstGeom>
          <a:solidFill>
            <a:srgbClr val="2E75B6">
              <a:alpha val="4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0266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273878E-0E18-41AE-AD68-EA87CD657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766" y="4109130"/>
            <a:ext cx="24148349" cy="9035055"/>
          </a:xfrm>
          <a:prstGeom prst="rect">
            <a:avLst/>
          </a:prstGeom>
        </p:spPr>
      </p:pic>
      <p:sp>
        <p:nvSpPr>
          <p:cNvPr id="2818" name="Rectangle: Rounded Corners 2817">
            <a:extLst>
              <a:ext uri="{FF2B5EF4-FFF2-40B4-BE49-F238E27FC236}">
                <a16:creationId xmlns:a16="http://schemas.microsoft.com/office/drawing/2014/main" id="{A0A2A8EB-75E3-4D17-9E80-1277DFAD47CC}"/>
              </a:ext>
            </a:extLst>
          </p:cNvPr>
          <p:cNvSpPr/>
          <p:nvPr/>
        </p:nvSpPr>
        <p:spPr>
          <a:xfrm>
            <a:off x="7740493" y="790301"/>
            <a:ext cx="24097591" cy="12825566"/>
          </a:xfrm>
          <a:prstGeom prst="roundRect">
            <a:avLst>
              <a:gd name="adj" fmla="val 6686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30" name="TextBox 4129">
            <a:extLst>
              <a:ext uri="{FF2B5EF4-FFF2-40B4-BE49-F238E27FC236}">
                <a16:creationId xmlns:a16="http://schemas.microsoft.com/office/drawing/2014/main" id="{9160DC0B-11A7-4FB4-8365-BAFC9DF0057D}"/>
              </a:ext>
            </a:extLst>
          </p:cNvPr>
          <p:cNvSpPr txBox="1"/>
          <p:nvPr/>
        </p:nvSpPr>
        <p:spPr>
          <a:xfrm>
            <a:off x="15064630" y="12294757"/>
            <a:ext cx="380424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Bedrock channel</a:t>
            </a:r>
          </a:p>
        </p:txBody>
      </p:sp>
      <p:sp>
        <p:nvSpPr>
          <p:cNvPr id="4131" name="TextBox 4130">
            <a:extLst>
              <a:ext uri="{FF2B5EF4-FFF2-40B4-BE49-F238E27FC236}">
                <a16:creationId xmlns:a16="http://schemas.microsoft.com/office/drawing/2014/main" id="{F79DF81F-A4A1-4F0C-9E2E-074FAB34E56D}"/>
              </a:ext>
            </a:extLst>
          </p:cNvPr>
          <p:cNvSpPr txBox="1"/>
          <p:nvPr/>
        </p:nvSpPr>
        <p:spPr>
          <a:xfrm>
            <a:off x="2930525" y="2931313"/>
            <a:ext cx="20457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the 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headwaters</a:t>
            </a:r>
            <a:endParaRPr lang="en-US" sz="2800" baseline="-25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32" name="TextBox 4131">
            <a:extLst>
              <a:ext uri="{FF2B5EF4-FFF2-40B4-BE49-F238E27FC236}">
                <a16:creationId xmlns:a16="http://schemas.microsoft.com/office/drawing/2014/main" id="{B8651E0C-D8BB-4E75-9D0D-0540ABCE86C2}"/>
              </a:ext>
            </a:extLst>
          </p:cNvPr>
          <p:cNvSpPr txBox="1"/>
          <p:nvPr/>
        </p:nvSpPr>
        <p:spPr>
          <a:xfrm>
            <a:off x="25621646" y="6644287"/>
            <a:ext cx="13644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US" dirty="0"/>
              <a:t>To the</a:t>
            </a:r>
          </a:p>
          <a:p>
            <a:pPr algn="r"/>
            <a:r>
              <a:rPr lang="en-US" dirty="0"/>
              <a:t>estuary</a:t>
            </a:r>
          </a:p>
          <a:p>
            <a:pPr algn="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00E27C-D5FA-431D-BB9C-43E6F09E3B0E}"/>
              </a:ext>
            </a:extLst>
          </p:cNvPr>
          <p:cNvCxnSpPr/>
          <p:nvPr/>
        </p:nvCxnSpPr>
        <p:spPr>
          <a:xfrm>
            <a:off x="25524402" y="7742975"/>
            <a:ext cx="141972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3" name="Straight Arrow Connector 4132">
            <a:extLst>
              <a:ext uri="{FF2B5EF4-FFF2-40B4-BE49-F238E27FC236}">
                <a16:creationId xmlns:a16="http://schemas.microsoft.com/office/drawing/2014/main" id="{2DFCFB13-4D74-4C94-A61D-B6620D3E6747}"/>
              </a:ext>
            </a:extLst>
          </p:cNvPr>
          <p:cNvCxnSpPr>
            <a:cxnSpLocks/>
          </p:cNvCxnSpPr>
          <p:nvPr/>
        </p:nvCxnSpPr>
        <p:spPr>
          <a:xfrm flipH="1" flipV="1">
            <a:off x="3018362" y="3966735"/>
            <a:ext cx="1426214" cy="298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19051E8-B947-401E-BC3C-3DD636768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86" y="2228351"/>
            <a:ext cx="3590855" cy="37615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1424A6-3143-4A6E-8084-60487C13C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1334" y="2125295"/>
            <a:ext cx="3590855" cy="3749365"/>
          </a:xfrm>
          <a:prstGeom prst="rect">
            <a:avLst/>
          </a:prstGeom>
        </p:spPr>
      </p:pic>
      <p:sp>
        <p:nvSpPr>
          <p:cNvPr id="2762" name="Oval 2761">
            <a:extLst>
              <a:ext uri="{FF2B5EF4-FFF2-40B4-BE49-F238E27FC236}">
                <a16:creationId xmlns:a16="http://schemas.microsoft.com/office/drawing/2014/main" id="{457BA217-CD41-4E8A-8431-9FD37F33AA1E}"/>
              </a:ext>
            </a:extLst>
          </p:cNvPr>
          <p:cNvSpPr/>
          <p:nvPr/>
        </p:nvSpPr>
        <p:spPr>
          <a:xfrm>
            <a:off x="24407915" y="9293276"/>
            <a:ext cx="1144414" cy="1134908"/>
          </a:xfrm>
          <a:prstGeom prst="ellipse">
            <a:avLst/>
          </a:prstGeom>
          <a:solidFill>
            <a:srgbClr val="FFFFFF">
              <a:alpha val="50196"/>
            </a:srgbClr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63" name="Oval 2762">
            <a:extLst>
              <a:ext uri="{FF2B5EF4-FFF2-40B4-BE49-F238E27FC236}">
                <a16:creationId xmlns:a16="http://schemas.microsoft.com/office/drawing/2014/main" id="{DE59406F-8A03-4937-8CC0-8385AE711891}"/>
              </a:ext>
            </a:extLst>
          </p:cNvPr>
          <p:cNvSpPr/>
          <p:nvPr/>
        </p:nvSpPr>
        <p:spPr>
          <a:xfrm>
            <a:off x="7740493" y="7797684"/>
            <a:ext cx="1144414" cy="1134908"/>
          </a:xfrm>
          <a:prstGeom prst="ellipse">
            <a:avLst/>
          </a:prstGeom>
          <a:solidFill>
            <a:srgbClr val="FFFFFF">
              <a:alpha val="50196"/>
            </a:srgbClr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5F8D5FB-77E2-4956-96F3-37858C42EB6C}"/>
              </a:ext>
            </a:extLst>
          </p:cNvPr>
          <p:cNvCxnSpPr>
            <a:stCxn id="2763" idx="0"/>
            <a:endCxn id="3" idx="2"/>
          </p:cNvCxnSpPr>
          <p:nvPr/>
        </p:nvCxnSpPr>
        <p:spPr>
          <a:xfrm rot="5400000" flipH="1" flipV="1">
            <a:off x="9603219" y="4584141"/>
            <a:ext cx="1923024" cy="4504062"/>
          </a:xfrm>
          <a:prstGeom prst="bentConnector3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F0856BE-3A31-427C-A36A-957ADBCC6A71}"/>
              </a:ext>
            </a:extLst>
          </p:cNvPr>
          <p:cNvCxnSpPr>
            <a:stCxn id="2762" idx="0"/>
            <a:endCxn id="2" idx="2"/>
          </p:cNvCxnSpPr>
          <p:nvPr/>
        </p:nvCxnSpPr>
        <p:spPr>
          <a:xfrm rot="16200000" flipV="1">
            <a:off x="21125035" y="5438189"/>
            <a:ext cx="3303367" cy="44068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4" name="TextBox 2763">
            <a:extLst>
              <a:ext uri="{FF2B5EF4-FFF2-40B4-BE49-F238E27FC236}">
                <a16:creationId xmlns:a16="http://schemas.microsoft.com/office/drawing/2014/main" id="{20B3375E-8B8A-405F-86CA-9668A622C014}"/>
              </a:ext>
            </a:extLst>
          </p:cNvPr>
          <p:cNvSpPr txBox="1"/>
          <p:nvPr/>
        </p:nvSpPr>
        <p:spPr>
          <a:xfrm>
            <a:off x="11601920" y="820483"/>
            <a:ext cx="23807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Upstream </a:t>
            </a:r>
          </a:p>
          <a:p>
            <a:pPr algn="ctr"/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deposit</a:t>
            </a:r>
          </a:p>
        </p:txBody>
      </p:sp>
      <p:sp>
        <p:nvSpPr>
          <p:cNvPr id="2765" name="TextBox 2764">
            <a:extLst>
              <a:ext uri="{FF2B5EF4-FFF2-40B4-BE49-F238E27FC236}">
                <a16:creationId xmlns:a16="http://schemas.microsoft.com/office/drawing/2014/main" id="{22C4E6DC-1FC8-44CA-8E5D-BA4F2E4D1803}"/>
              </a:ext>
            </a:extLst>
          </p:cNvPr>
          <p:cNvSpPr txBox="1"/>
          <p:nvPr/>
        </p:nvSpPr>
        <p:spPr>
          <a:xfrm>
            <a:off x="19071139" y="890977"/>
            <a:ext cx="300434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Downstream </a:t>
            </a:r>
          </a:p>
          <a:p>
            <a:pPr algn="ctr"/>
            <a:r>
              <a:rPr 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deposit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19" name="TextBox 2818">
                <a:extLst>
                  <a:ext uri="{FF2B5EF4-FFF2-40B4-BE49-F238E27FC236}">
                    <a16:creationId xmlns:a16="http://schemas.microsoft.com/office/drawing/2014/main" id="{B95AE822-4A67-4AD5-A18F-890081D531CC}"/>
                  </a:ext>
                </a:extLst>
              </p:cNvPr>
              <p:cNvSpPr txBox="1"/>
              <p:nvPr/>
            </p:nvSpPr>
            <p:spPr>
              <a:xfrm>
                <a:off x="6361125" y="2647627"/>
                <a:ext cx="4193327" cy="1228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𝑶𝑪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𝒇𝒊𝒏𝒆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𝑺𝒆𝒅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𝒇𝒊𝒏𝒆</m:t>
                              </m:r>
                            </m:sub>
                          </m:sSub>
                        </m:den>
                      </m:f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𝑶𝑪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𝒄𝒐𝒂𝒓𝒔𝒆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𝑺𝒆𝒅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𝒄𝒐𝒂𝒓𝒔𝒆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2819" name="TextBox 2818">
                <a:extLst>
                  <a:ext uri="{FF2B5EF4-FFF2-40B4-BE49-F238E27FC236}">
                    <a16:creationId xmlns:a16="http://schemas.microsoft.com/office/drawing/2014/main" id="{B95AE822-4A67-4AD5-A18F-890081D53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125" y="2647627"/>
                <a:ext cx="4193327" cy="12289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21" name="TextBox 2820">
                <a:extLst>
                  <a:ext uri="{FF2B5EF4-FFF2-40B4-BE49-F238E27FC236}">
                    <a16:creationId xmlns:a16="http://schemas.microsoft.com/office/drawing/2014/main" id="{448876FB-0915-4F9E-BFE3-26A940D4B436}"/>
                  </a:ext>
                </a:extLst>
              </p:cNvPr>
              <p:cNvSpPr txBox="1"/>
              <p:nvPr/>
            </p:nvSpPr>
            <p:spPr>
              <a:xfrm>
                <a:off x="22532375" y="2710538"/>
                <a:ext cx="4193327" cy="1228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𝑶𝑪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𝒇𝒊𝒏𝒆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𝑺𝒆𝒅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𝒇𝒊𝒏𝒆</m:t>
                              </m:r>
                            </m:sub>
                          </m:sSub>
                        </m:den>
                      </m:f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𝑶𝑪</m:t>
                              </m:r>
                            </m:e>
                            <m:sub>
                              <m:r>
                                <a:rPr lang="en-US" sz="36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𝒄𝒐𝒂𝒓𝒔𝒆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𝑺𝒆𝒅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𝒄𝒐𝒂𝒓𝒔𝒆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2821" name="TextBox 2820">
                <a:extLst>
                  <a:ext uri="{FF2B5EF4-FFF2-40B4-BE49-F238E27FC236}">
                    <a16:creationId xmlns:a16="http://schemas.microsoft.com/office/drawing/2014/main" id="{448876FB-0915-4F9E-BFE3-26A940D4B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2375" y="2710538"/>
                <a:ext cx="4193327" cy="12289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3" name="TextBox 2822">
            <a:extLst>
              <a:ext uri="{FF2B5EF4-FFF2-40B4-BE49-F238E27FC236}">
                <a16:creationId xmlns:a16="http://schemas.microsoft.com/office/drawing/2014/main" id="{5FE1F33C-B0E7-49C5-950D-D7BBB0783F5E}"/>
              </a:ext>
            </a:extLst>
          </p:cNvPr>
          <p:cNvSpPr txBox="1"/>
          <p:nvPr/>
        </p:nvSpPr>
        <p:spPr>
          <a:xfrm>
            <a:off x="22532375" y="4117315"/>
            <a:ext cx="4895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coarse fraction is relatively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OM-enriched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compared to the fine fraction. </a:t>
            </a:r>
          </a:p>
        </p:txBody>
      </p:sp>
      <p:sp>
        <p:nvSpPr>
          <p:cNvPr id="2826" name="TextBox 2825">
            <a:extLst>
              <a:ext uri="{FF2B5EF4-FFF2-40B4-BE49-F238E27FC236}">
                <a16:creationId xmlns:a16="http://schemas.microsoft.com/office/drawing/2014/main" id="{AF9E2546-1C3A-4E5F-8F4C-A2D2D0DA2D68}"/>
              </a:ext>
            </a:extLst>
          </p:cNvPr>
          <p:cNvSpPr txBox="1"/>
          <p:nvPr/>
        </p:nvSpPr>
        <p:spPr>
          <a:xfrm>
            <a:off x="6361125" y="4044038"/>
            <a:ext cx="4895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coarse fraction is relatively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OM-depleted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compared to the fine fraction.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73F8228-B0A6-4F7C-8177-2B8C2A40A228}"/>
              </a:ext>
            </a:extLst>
          </p:cNvPr>
          <p:cNvSpPr/>
          <p:nvPr/>
        </p:nvSpPr>
        <p:spPr>
          <a:xfrm>
            <a:off x="14455445" y="9084992"/>
            <a:ext cx="5022616" cy="1365740"/>
          </a:xfrm>
          <a:prstGeom prst="rightArrow">
            <a:avLst/>
          </a:prstGeom>
          <a:solidFill>
            <a:srgbClr val="2E75B6">
              <a:alpha val="4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15164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5D7A3D-54EA-EFA1-2EE9-60072AE56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446" y="2595290"/>
            <a:ext cx="24148349" cy="90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7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2544</TotalTime>
  <Words>138</Words>
  <Application>Microsoft Office PowerPoint</Application>
  <PresentationFormat>Custom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Jose Guerrero-Bolaño</dc:creator>
  <cp:lastModifiedBy>Guerrero-Bolano, Francisco J</cp:lastModifiedBy>
  <cp:revision>61</cp:revision>
  <dcterms:created xsi:type="dcterms:W3CDTF">2017-11-03T15:50:22Z</dcterms:created>
  <dcterms:modified xsi:type="dcterms:W3CDTF">2022-08-29T05:18:02Z</dcterms:modified>
</cp:coreProperties>
</file>