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1334"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6129F-DD06-407E-860E-E8C4F9F930CC}" type="datetimeFigureOut">
              <a:rPr lang="en-CA" smtClean="0"/>
              <a:t>2022-02-08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7221E-57ED-4141-B68E-983F8AFD1C78}" type="slidenum">
              <a:rPr lang="en-CA" smtClean="0"/>
              <a:t>‹#›</a:t>
            </a:fld>
            <a:endParaRPr lang="en-CA"/>
          </a:p>
        </p:txBody>
      </p:sp>
    </p:spTree>
    <p:extLst>
      <p:ext uri="{BB962C8B-B14F-4D97-AF65-F5344CB8AC3E}">
        <p14:creationId xmlns:p14="http://schemas.microsoft.com/office/powerpoint/2010/main" val="331241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25904F-2F19-4CBF-B775-A5D69FA3EF52}" type="datetime1">
              <a:rPr lang="en-CA" smtClean="0"/>
              <a:t>2022-02-08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167153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65CF5-B917-4244-A94B-085D0AD22221}" type="datetime1">
              <a:rPr lang="en-CA" smtClean="0"/>
              <a:t>2022-02-08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329003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0E5BE5-1B3B-4A6A-B0BA-7F0B1BDF59DA}" type="datetime1">
              <a:rPr lang="en-CA" smtClean="0"/>
              <a:t>2022-02-08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84863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D0350A-CE61-4B37-B92E-8F7A897A2EEE}" type="datetime1">
              <a:rPr lang="en-CA" smtClean="0"/>
              <a:t>2022-02-08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24691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13E68F-B4BE-446D-948B-12BEB2298D13}" type="datetime1">
              <a:rPr lang="en-CA" smtClean="0"/>
              <a:t>2022-02-08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402529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5D5E05-145F-480F-ACFD-CBC19A462499}" type="datetime1">
              <a:rPr lang="en-CA" smtClean="0"/>
              <a:t>2022-02-08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287976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A1F7A-16C7-4225-B3AB-592FC698B983}" type="datetime1">
              <a:rPr lang="en-CA" smtClean="0"/>
              <a:t>2022-02-08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349787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53B04-A00D-44CD-BE73-8AE0C5C9892F}" type="datetime1">
              <a:rPr lang="en-CA" smtClean="0"/>
              <a:t>2022-02-08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371629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8FAFE-368D-4116-B479-EB6AF577F1B7}" type="datetime1">
              <a:rPr lang="en-CA" smtClean="0"/>
              <a:t>2022-02-08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143839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39A4BB-5E08-4523-9D8D-0458F933969A}" type="datetime1">
              <a:rPr lang="en-CA" smtClean="0"/>
              <a:t>2022-02-08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57621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3254DB-E04C-4DD8-87FE-E2B8FF53020C}" type="datetime1">
              <a:rPr lang="en-CA" smtClean="0"/>
              <a:t>2022-02-08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7F3095-738A-4790-83C5-52C005F4D7A2}" type="slidenum">
              <a:rPr lang="en-CA" smtClean="0"/>
              <a:t>‹#›</a:t>
            </a:fld>
            <a:endParaRPr lang="en-CA"/>
          </a:p>
        </p:txBody>
      </p:sp>
    </p:spTree>
    <p:extLst>
      <p:ext uri="{BB962C8B-B14F-4D97-AF65-F5344CB8AC3E}">
        <p14:creationId xmlns:p14="http://schemas.microsoft.com/office/powerpoint/2010/main" val="177059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C372F-F0E5-48C1-A5AE-FCAF38805828}" type="datetime1">
              <a:rPr lang="en-CA" smtClean="0"/>
              <a:t>2022-02-08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F3095-738A-4790-83C5-52C005F4D7A2}" type="slidenum">
              <a:rPr lang="en-CA" smtClean="0"/>
              <a:t>‹#›</a:t>
            </a:fld>
            <a:endParaRPr lang="en-CA"/>
          </a:p>
        </p:txBody>
      </p:sp>
    </p:spTree>
    <p:extLst>
      <p:ext uri="{BB962C8B-B14F-4D97-AF65-F5344CB8AC3E}">
        <p14:creationId xmlns:p14="http://schemas.microsoft.com/office/powerpoint/2010/main" val="1882463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112" y="470980"/>
            <a:ext cx="8092834" cy="908175"/>
          </a:xfrm>
        </p:spPr>
        <p:txBody>
          <a:bodyPr>
            <a:normAutofit/>
          </a:bodyPr>
          <a:lstStyle/>
          <a:p>
            <a:r>
              <a:rPr lang="en-CA" sz="3300" dirty="0" smtClean="0"/>
              <a:t>Transformers: Capabilities and Limitations</a:t>
            </a:r>
            <a:endParaRPr lang="en-CA" sz="3300" dirty="0"/>
          </a:p>
        </p:txBody>
      </p:sp>
      <p:sp>
        <p:nvSpPr>
          <p:cNvPr id="3" name="Subtitle 2"/>
          <p:cNvSpPr>
            <a:spLocks noGrp="1"/>
          </p:cNvSpPr>
          <p:nvPr>
            <p:ph type="subTitle" idx="1"/>
          </p:nvPr>
        </p:nvSpPr>
        <p:spPr>
          <a:xfrm>
            <a:off x="3021874" y="5925640"/>
            <a:ext cx="5976258" cy="644978"/>
          </a:xfrm>
        </p:spPr>
        <p:txBody>
          <a:bodyPr>
            <a:noAutofit/>
          </a:bodyPr>
          <a:lstStyle/>
          <a:p>
            <a:pPr algn="r"/>
            <a:r>
              <a:rPr lang="en-CA" sz="1600" dirty="0" smtClean="0"/>
              <a:t>ECE324, Winter 2022</a:t>
            </a:r>
          </a:p>
          <a:p>
            <a:pPr algn="r"/>
            <a:r>
              <a:rPr lang="en-CA" sz="1600" dirty="0" smtClean="0"/>
              <a:t>Michael Guerzhoy</a:t>
            </a:r>
            <a:endParaRPr lang="en-CA" sz="1600" dirty="0"/>
          </a:p>
        </p:txBody>
      </p:sp>
      <p:pic>
        <p:nvPicPr>
          <p:cNvPr id="1028" name="Picture 4" descr="https://pyxis.nymag.com/v1/imgs/7e2/b83/01a7d3094f5856a53f409a59b9d16e392e-22-transformers-fighting.rsquare.w7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730" y="1379155"/>
            <a:ext cx="3944983" cy="394498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74171" y="6213022"/>
            <a:ext cx="3446418" cy="6449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smtClean="0"/>
              <a:t>Slides from Jackie C.K. Cheung</a:t>
            </a:r>
            <a:endParaRPr lang="en-CA" sz="1600" dirty="0"/>
          </a:p>
        </p:txBody>
      </p:sp>
    </p:spTree>
    <p:extLst>
      <p:ext uri="{BB962C8B-B14F-4D97-AF65-F5344CB8AC3E}">
        <p14:creationId xmlns:p14="http://schemas.microsoft.com/office/powerpoint/2010/main" val="3968555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lstStyle/>
          <a:p>
            <a:r>
              <a:rPr lang="en-CA" dirty="0" smtClean="0"/>
              <a:t>Computing the distance using the middle layer of BERT produces distances that are very similar to parse tree distances</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10</a:t>
            </a:fld>
            <a:endParaRPr lang="en-CA"/>
          </a:p>
        </p:txBody>
      </p:sp>
    </p:spTree>
    <p:extLst>
      <p:ext uri="{BB962C8B-B14F-4D97-AF65-F5344CB8AC3E}">
        <p14:creationId xmlns:p14="http://schemas.microsoft.com/office/powerpoint/2010/main" val="13634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Semantic knowledge</a:t>
            </a:r>
            <a:endParaRPr lang="en-CA" dirty="0"/>
          </a:p>
        </p:txBody>
      </p:sp>
      <p:sp>
        <p:nvSpPr>
          <p:cNvPr id="3" name="Content Placeholder 2"/>
          <p:cNvSpPr>
            <a:spLocks noGrp="1"/>
          </p:cNvSpPr>
          <p:nvPr>
            <p:ph idx="1"/>
          </p:nvPr>
        </p:nvSpPr>
        <p:spPr/>
        <p:txBody>
          <a:bodyPr/>
          <a:lstStyle/>
          <a:p>
            <a:r>
              <a:rPr lang="en-CA" dirty="0" smtClean="0"/>
              <a:t>Semantics: the meaning of words</a:t>
            </a:r>
          </a:p>
          <a:p>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11</a:t>
            </a:fld>
            <a:endParaRPr lang="en-CA"/>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434" y="2455604"/>
            <a:ext cx="5303980" cy="1211685"/>
          </a:xfrm>
          <a:prstGeom prst="rect">
            <a:avLst/>
          </a:prstGeom>
        </p:spPr>
      </p:pic>
    </p:spTree>
    <p:extLst>
      <p:ext uri="{BB962C8B-B14F-4D97-AF65-F5344CB8AC3E}">
        <p14:creationId xmlns:p14="http://schemas.microsoft.com/office/powerpoint/2010/main" val="27698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Idea: study how BERT predicts masked words (“cloze task”)</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12</a:t>
            </a:fld>
            <a:endParaRPr lang="en-CA"/>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79" y="2768690"/>
            <a:ext cx="5669771" cy="135647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79" y="4199478"/>
            <a:ext cx="2613887" cy="868755"/>
          </a:xfrm>
          <a:prstGeom prst="rect">
            <a:avLst/>
          </a:prstGeom>
        </p:spPr>
      </p:pic>
    </p:spTree>
    <p:extLst>
      <p:ext uri="{BB962C8B-B14F-4D97-AF65-F5344CB8AC3E}">
        <p14:creationId xmlns:p14="http://schemas.microsoft.com/office/powerpoint/2010/main" val="136801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805" y="1976079"/>
            <a:ext cx="7139266" cy="2551098"/>
          </a:xfrm>
        </p:spPr>
      </p:pic>
      <p:sp>
        <p:nvSpPr>
          <p:cNvPr id="4" name="Slide Number Placeholder 3"/>
          <p:cNvSpPr>
            <a:spLocks noGrp="1"/>
          </p:cNvSpPr>
          <p:nvPr>
            <p:ph type="sldNum" sz="quarter" idx="12"/>
          </p:nvPr>
        </p:nvSpPr>
        <p:spPr/>
        <p:txBody>
          <a:bodyPr/>
          <a:lstStyle/>
          <a:p>
            <a:fld id="{9E7F3095-738A-4790-83C5-52C005F4D7A2}" type="slidenum">
              <a:rPr lang="en-CA" smtClean="0"/>
              <a:t>13</a:t>
            </a:fld>
            <a:endParaRPr lang="en-CA"/>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595645"/>
            <a:ext cx="6050804" cy="1943268"/>
          </a:xfrm>
          <a:prstGeom prst="rect">
            <a:avLst/>
          </a:prstGeom>
        </p:spPr>
      </p:pic>
    </p:spTree>
    <p:extLst>
      <p:ext uri="{BB962C8B-B14F-4D97-AF65-F5344CB8AC3E}">
        <p14:creationId xmlns:p14="http://schemas.microsoft.com/office/powerpoint/2010/main" val="357940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Semantic knowledge: summary</a:t>
            </a:r>
            <a:endParaRPr lang="en-CA" dirty="0"/>
          </a:p>
        </p:txBody>
      </p:sp>
      <p:sp>
        <p:nvSpPr>
          <p:cNvPr id="3" name="Content Placeholder 2"/>
          <p:cNvSpPr>
            <a:spLocks noGrp="1"/>
          </p:cNvSpPr>
          <p:nvPr>
            <p:ph idx="1"/>
          </p:nvPr>
        </p:nvSpPr>
        <p:spPr/>
        <p:txBody>
          <a:bodyPr/>
          <a:lstStyle/>
          <a:p>
            <a:r>
              <a:rPr lang="en-CA" dirty="0" smtClean="0"/>
              <a:t>BERT’s overall good performance sometimes relies on shortcuts – statistical patterns that are not directly connected to meaning</a:t>
            </a:r>
          </a:p>
          <a:p>
            <a:r>
              <a:rPr lang="en-CA" dirty="0" smtClean="0"/>
              <a:t>BERT is good at identifying objects as belonging to categories</a:t>
            </a:r>
          </a:p>
          <a:p>
            <a:pPr lvl="1"/>
            <a:r>
              <a:rPr lang="en-CA" dirty="0" smtClean="0"/>
              <a:t>E.g. robin is a bird</a:t>
            </a:r>
          </a:p>
          <a:p>
            <a:r>
              <a:rPr lang="en-CA" dirty="0" smtClean="0"/>
              <a:t>BERT is bad at dealing with negation</a:t>
            </a:r>
          </a:p>
          <a:p>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14</a:t>
            </a:fld>
            <a:endParaRPr lang="en-CA"/>
          </a:p>
        </p:txBody>
      </p:sp>
    </p:spTree>
    <p:extLst>
      <p:ext uri="{BB962C8B-B14F-4D97-AF65-F5344CB8AC3E}">
        <p14:creationId xmlns:p14="http://schemas.microsoft.com/office/powerpoint/2010/main" val="337260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World knowledge</a:t>
            </a:r>
            <a:endParaRPr lang="en-CA"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582" y="1690689"/>
            <a:ext cx="7346317" cy="2248095"/>
          </a:xfrm>
        </p:spPr>
      </p:pic>
      <p:sp>
        <p:nvSpPr>
          <p:cNvPr id="4" name="Slide Number Placeholder 3"/>
          <p:cNvSpPr>
            <a:spLocks noGrp="1"/>
          </p:cNvSpPr>
          <p:nvPr>
            <p:ph type="sldNum" sz="quarter" idx="12"/>
          </p:nvPr>
        </p:nvSpPr>
        <p:spPr/>
        <p:txBody>
          <a:bodyPr/>
          <a:lstStyle/>
          <a:p>
            <a:fld id="{9E7F3095-738A-4790-83C5-52C005F4D7A2}" type="slidenum">
              <a:rPr lang="en-CA" smtClean="0"/>
              <a:t>15</a:t>
            </a:fld>
            <a:endParaRPr lang="en-CA"/>
          </a:p>
        </p:txBody>
      </p:sp>
    </p:spTree>
    <p:extLst>
      <p:ext uri="{BB962C8B-B14F-4D97-AF65-F5344CB8AC3E}">
        <p14:creationId xmlns:p14="http://schemas.microsoft.com/office/powerpoint/2010/main" val="239768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715" y="1690689"/>
            <a:ext cx="5303980" cy="4229467"/>
          </a:xfrm>
        </p:spPr>
      </p:pic>
      <p:sp>
        <p:nvSpPr>
          <p:cNvPr id="4" name="Slide Number Placeholder 3"/>
          <p:cNvSpPr>
            <a:spLocks noGrp="1"/>
          </p:cNvSpPr>
          <p:nvPr>
            <p:ph type="sldNum" sz="quarter" idx="12"/>
          </p:nvPr>
        </p:nvSpPr>
        <p:spPr/>
        <p:txBody>
          <a:bodyPr/>
          <a:lstStyle/>
          <a:p>
            <a:fld id="{9E7F3095-738A-4790-83C5-52C005F4D7A2}" type="slidenum">
              <a:rPr lang="en-CA" smtClean="0"/>
              <a:t>16</a:t>
            </a:fld>
            <a:endParaRPr lang="en-CA"/>
          </a:p>
        </p:txBody>
      </p:sp>
      <p:sp>
        <p:nvSpPr>
          <p:cNvPr id="6" name="TextBox 5"/>
          <p:cNvSpPr txBox="1"/>
          <p:nvPr/>
        </p:nvSpPr>
        <p:spPr>
          <a:xfrm>
            <a:off x="628650" y="6239435"/>
            <a:ext cx="3850798" cy="369332"/>
          </a:xfrm>
          <a:prstGeom prst="rect">
            <a:avLst/>
          </a:prstGeom>
          <a:noFill/>
        </p:spPr>
        <p:txBody>
          <a:bodyPr wrap="none" rtlCol="0">
            <a:spAutoFit/>
          </a:bodyPr>
          <a:lstStyle/>
          <a:p>
            <a:r>
              <a:rPr lang="en-CA" dirty="0" smtClean="0"/>
              <a:t>Results competitive with other systems</a:t>
            </a:r>
            <a:endParaRPr lang="en-CA" dirty="0"/>
          </a:p>
        </p:txBody>
      </p:sp>
    </p:spTree>
    <p:extLst>
      <p:ext uri="{BB962C8B-B14F-4D97-AF65-F5344CB8AC3E}">
        <p14:creationId xmlns:p14="http://schemas.microsoft.com/office/powerpoint/2010/main" val="17176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 Transformer-like architectures </a:t>
            </a:r>
            <a:r>
              <a:rPr lang="en-CA" i="1" dirty="0" smtClean="0"/>
              <a:t>understand</a:t>
            </a:r>
            <a:r>
              <a:rPr lang="en-CA" dirty="0" smtClean="0"/>
              <a:t> language?</a:t>
            </a:r>
            <a:endParaRPr lang="en-CA" dirty="0"/>
          </a:p>
        </p:txBody>
      </p:sp>
      <p:sp>
        <p:nvSpPr>
          <p:cNvPr id="3" name="Content Placeholder 2"/>
          <p:cNvSpPr>
            <a:spLocks noGrp="1"/>
          </p:cNvSpPr>
          <p:nvPr>
            <p:ph idx="1"/>
          </p:nvPr>
        </p:nvSpPr>
        <p:spPr/>
        <p:txBody>
          <a:bodyPr/>
          <a:lstStyle/>
          <a:p>
            <a:r>
              <a:rPr lang="en-CA" dirty="0" smtClean="0"/>
              <a:t>Argument for “yes”: remarkable performance on cloze tasks, remarkable ability to generate language</a:t>
            </a:r>
          </a:p>
          <a:p>
            <a:r>
              <a:rPr lang="en-CA" dirty="0" smtClean="0"/>
              <a:t>Arguments for “no”</a:t>
            </a:r>
          </a:p>
          <a:p>
            <a:pPr lvl="1"/>
            <a:r>
              <a:rPr lang="en-CA" dirty="0" smtClean="0"/>
              <a:t>Mistakes on cloze tasks show that the good performance is due merely to learning statistical patterns</a:t>
            </a:r>
          </a:p>
          <a:p>
            <a:pPr lvl="1"/>
            <a:r>
              <a:rPr lang="en-CA" dirty="0" smtClean="0"/>
              <a:t>Humans can to attribute meaning to generated language even when it’s meaningless</a:t>
            </a:r>
          </a:p>
          <a:p>
            <a:pPr lvl="1"/>
            <a:r>
              <a:rPr lang="en-CA" dirty="0" smtClean="0"/>
              <a:t>A bunch of matrix multiplications can’t understand anything</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17</a:t>
            </a:fld>
            <a:endParaRPr lang="en-CA"/>
          </a:p>
        </p:txBody>
      </p:sp>
    </p:spTree>
    <p:extLst>
      <p:ext uri="{BB962C8B-B14F-4D97-AF65-F5344CB8AC3E}">
        <p14:creationId xmlns:p14="http://schemas.microsoft.com/office/powerpoint/2010/main" val="89482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7F3095-738A-4790-83C5-52C005F4D7A2}" type="slidenum">
              <a:rPr lang="en-CA" smtClean="0"/>
              <a:t>18</a:t>
            </a:fld>
            <a:endParaRPr lang="en-CA"/>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871" y="533313"/>
            <a:ext cx="5410669" cy="201185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045" y="2290241"/>
            <a:ext cx="3950320" cy="3997348"/>
          </a:xfrm>
          <a:prstGeom prst="rect">
            <a:avLst/>
          </a:prstGeom>
        </p:spPr>
      </p:pic>
    </p:spTree>
    <p:extLst>
      <p:ext uri="{BB962C8B-B14F-4D97-AF65-F5344CB8AC3E}">
        <p14:creationId xmlns:p14="http://schemas.microsoft.com/office/powerpoint/2010/main" val="347078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Meaning</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smtClean="0"/>
              <a:t>Definitions in </a:t>
            </a:r>
            <a:r>
              <a:rPr lang="en-CA" i="1" dirty="0" smtClean="0"/>
              <a:t>Climbing toward NLU</a:t>
            </a:r>
            <a:endParaRPr lang="en-CA" dirty="0" smtClean="0"/>
          </a:p>
          <a:p>
            <a:r>
              <a:rPr lang="en-CA" dirty="0" smtClean="0"/>
              <a:t>Form</a:t>
            </a:r>
            <a:r>
              <a:rPr lang="en-CA" dirty="0" smtClean="0"/>
              <a:t>: any observable realization of language: marks on a page, pixels or bytes in memory, movements of articulators…</a:t>
            </a:r>
          </a:p>
          <a:p>
            <a:r>
              <a:rPr lang="en-CA" dirty="0" smtClean="0"/>
              <a:t>Meaning: the relation between the form and something external to </a:t>
            </a:r>
            <a:r>
              <a:rPr lang="en-CA" dirty="0" smtClean="0"/>
              <a:t>language</a:t>
            </a:r>
          </a:p>
          <a:p>
            <a:r>
              <a:rPr lang="en-CA" dirty="0" smtClean="0"/>
              <a:t>Understanding: retrieving the communicative intent from an expression</a:t>
            </a:r>
          </a:p>
          <a:p>
            <a:pPr lvl="1"/>
            <a:r>
              <a:rPr lang="en-CA" dirty="0" smtClean="0"/>
              <a:t>Communicative intent is about something outside the language (e.g. “Open the window!”  is abou</a:t>
            </a:r>
            <a:r>
              <a:rPr lang="en-CA" dirty="0" smtClean="0"/>
              <a:t>t a the window)</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19</a:t>
            </a:fld>
            <a:endParaRPr lang="en-CA"/>
          </a:p>
        </p:txBody>
      </p:sp>
    </p:spTree>
    <p:extLst>
      <p:ext uri="{BB962C8B-B14F-4D97-AF65-F5344CB8AC3E}">
        <p14:creationId xmlns:p14="http://schemas.microsoft.com/office/powerpoint/2010/main" val="284966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Pre-trained Language Models</a:t>
            </a:r>
          </a:p>
        </p:txBody>
      </p:sp>
      <p:sp>
        <p:nvSpPr>
          <p:cNvPr id="3" name="Content Placeholder 2"/>
          <p:cNvSpPr>
            <a:spLocks noGrp="1"/>
          </p:cNvSpPr>
          <p:nvPr>
            <p:ph idx="1"/>
          </p:nvPr>
        </p:nvSpPr>
        <p:spPr/>
        <p:txBody>
          <a:bodyPr/>
          <a:lstStyle/>
          <a:p>
            <a:r>
              <a:rPr lang="en-CA" dirty="0"/>
              <a:t>BERT (Devlin et al., 2019) and friends are the most popular starting point of current NLP systems</a:t>
            </a:r>
          </a:p>
        </p:txBody>
      </p:sp>
      <p:sp>
        <p:nvSpPr>
          <p:cNvPr id="4" name="Slide Number Placeholder 3"/>
          <p:cNvSpPr>
            <a:spLocks noGrp="1"/>
          </p:cNvSpPr>
          <p:nvPr>
            <p:ph type="sldNum" sz="quarter" idx="12"/>
          </p:nvPr>
        </p:nvSpPr>
        <p:spPr/>
        <p:txBody>
          <a:bodyPr/>
          <a:lstStyle/>
          <a:p>
            <a:fld id="{68F3F7AF-5F96-47E9-8108-3F56F2AEDA6F}" type="slidenum">
              <a:rPr lang="en-CA" smtClean="0"/>
              <a:t>2</a:t>
            </a:fld>
            <a:endParaRPr lang="en-CA"/>
          </a:p>
        </p:txBody>
      </p:sp>
      <p:pic>
        <p:nvPicPr>
          <p:cNvPr id="1028" name="Picture 4" descr="NLP RESEARCHES WHICH ARE BASED ON 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2871373"/>
            <a:ext cx="6058385" cy="278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0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Communication</a:t>
            </a:r>
            <a:endParaRPr lang="en-CA" dirty="0"/>
          </a:p>
        </p:txBody>
      </p:sp>
      <p:sp>
        <p:nvSpPr>
          <p:cNvPr id="3" name="Content Placeholder 2"/>
          <p:cNvSpPr>
            <a:spLocks noGrp="1"/>
          </p:cNvSpPr>
          <p:nvPr>
            <p:ph idx="1"/>
          </p:nvPr>
        </p:nvSpPr>
        <p:spPr/>
        <p:txBody>
          <a:bodyPr/>
          <a:lstStyle/>
          <a:p>
            <a:pPr marL="0" indent="0">
              <a:buNone/>
            </a:pPr>
            <a:r>
              <a:rPr lang="en-US" dirty="0" smtClean="0"/>
              <a:t>“The </a:t>
            </a:r>
            <a:r>
              <a:rPr lang="en-US" dirty="0"/>
              <a:t>speaker has a certain communicative intent </a:t>
            </a:r>
            <a:r>
              <a:rPr lang="en-US" dirty="0" err="1"/>
              <a:t>i</a:t>
            </a:r>
            <a:r>
              <a:rPr lang="en-US" dirty="0"/>
              <a:t>, and chooses an expression e with a standing meaning s which is fit to express </a:t>
            </a:r>
            <a:r>
              <a:rPr lang="en-US" dirty="0" err="1"/>
              <a:t>i</a:t>
            </a:r>
            <a:r>
              <a:rPr lang="en-US" dirty="0"/>
              <a:t> in the current communicative situation. Upon hearing e, the listener then reconstructs s and uses their own knowledge of the communicative situation and their hypotheses about the speaker’s state of mind and intention in an attempt to deduce </a:t>
            </a:r>
            <a:r>
              <a:rPr lang="en-US" dirty="0" err="1"/>
              <a:t>i</a:t>
            </a:r>
            <a:r>
              <a:rPr lang="en-US" dirty="0" smtClean="0"/>
              <a:t>.”</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20</a:t>
            </a:fld>
            <a:endParaRPr lang="en-CA"/>
          </a:p>
        </p:txBody>
      </p:sp>
    </p:spTree>
    <p:extLst>
      <p:ext uri="{BB962C8B-B14F-4D97-AF65-F5344CB8AC3E}">
        <p14:creationId xmlns:p14="http://schemas.microsoft.com/office/powerpoint/2010/main" val="223878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0" indent="0">
              <a:buNone/>
            </a:pPr>
            <a:r>
              <a:rPr lang="en-US" dirty="0"/>
              <a:t>This active participation of the listener is crucial to human communication </a:t>
            </a:r>
            <a:r>
              <a:rPr lang="en-US" dirty="0" smtClean="0"/>
              <a:t>For </a:t>
            </a:r>
            <a:r>
              <a:rPr lang="en-US" dirty="0"/>
              <a:t>example, to make sense of (8) and (9) (from Clark, 1996, p.144), the listener has to calculate that Napoleon refers to a specific pose (hand inside coat flap) or that China trip refers to a person who has recently traveled to China. </a:t>
            </a:r>
            <a:endParaRPr lang="en-US" dirty="0" smtClean="0"/>
          </a:p>
          <a:p>
            <a:pPr marL="0" indent="0">
              <a:buNone/>
            </a:pPr>
            <a:r>
              <a:rPr lang="en-US" i="1" dirty="0" smtClean="0"/>
              <a:t>(</a:t>
            </a:r>
            <a:r>
              <a:rPr lang="en-US" i="1" dirty="0"/>
              <a:t>8) The photographer asked me to do a Napoleon for the camera. </a:t>
            </a:r>
            <a:endParaRPr lang="en-US" i="1" dirty="0" smtClean="0"/>
          </a:p>
          <a:p>
            <a:pPr marL="0" indent="0">
              <a:buNone/>
            </a:pPr>
            <a:r>
              <a:rPr lang="en-US" i="1" dirty="0" smtClean="0"/>
              <a:t>(</a:t>
            </a:r>
            <a:r>
              <a:rPr lang="en-US" i="1" dirty="0"/>
              <a:t>9) Never ask two China trips to the same party</a:t>
            </a:r>
            <a:endParaRPr lang="en-CA" i="1" dirty="0"/>
          </a:p>
        </p:txBody>
      </p:sp>
      <p:sp>
        <p:nvSpPr>
          <p:cNvPr id="4" name="Slide Number Placeholder 3"/>
          <p:cNvSpPr>
            <a:spLocks noGrp="1"/>
          </p:cNvSpPr>
          <p:nvPr>
            <p:ph type="sldNum" sz="quarter" idx="12"/>
          </p:nvPr>
        </p:nvSpPr>
        <p:spPr/>
        <p:txBody>
          <a:bodyPr/>
          <a:lstStyle/>
          <a:p>
            <a:fld id="{9E7F3095-738A-4790-83C5-52C005F4D7A2}" type="slidenum">
              <a:rPr lang="en-CA" smtClean="0"/>
              <a:t>21</a:t>
            </a:fld>
            <a:endParaRPr lang="en-CA"/>
          </a:p>
        </p:txBody>
      </p:sp>
    </p:spTree>
    <p:extLst>
      <p:ext uri="{BB962C8B-B14F-4D97-AF65-F5344CB8AC3E}">
        <p14:creationId xmlns:p14="http://schemas.microsoft.com/office/powerpoint/2010/main" val="34806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0" indent="0">
              <a:buNone/>
            </a:pPr>
            <a:r>
              <a:rPr lang="en-CA" dirty="0" smtClean="0"/>
              <a:t>“</a:t>
            </a:r>
            <a:r>
              <a:rPr lang="en-US" dirty="0"/>
              <a:t>We argue that a model of natural language that is trained purely on form will not learn meaning: if the training data is only form, there is not sufficient signal to learn the relation M between that form and the non-linguistic intent of human language users, nor C between form and the standing meaning the linguistic system assigns to each form</a:t>
            </a:r>
            <a:r>
              <a:rPr lang="en-US" dirty="0" smtClean="0"/>
              <a:t>.”</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22</a:t>
            </a:fld>
            <a:endParaRPr lang="en-CA"/>
          </a:p>
        </p:txBody>
      </p:sp>
    </p:spTree>
    <p:extLst>
      <p:ext uri="{BB962C8B-B14F-4D97-AF65-F5344CB8AC3E}">
        <p14:creationId xmlns:p14="http://schemas.microsoft.com/office/powerpoint/2010/main" val="221023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Aside: Searle’s Chinese Room Experiment</a:t>
            </a:r>
            <a:endParaRPr lang="en-CA" dirty="0"/>
          </a:p>
        </p:txBody>
      </p:sp>
      <p:sp>
        <p:nvSpPr>
          <p:cNvPr id="3" name="Content Placeholder 2"/>
          <p:cNvSpPr>
            <a:spLocks noGrp="1"/>
          </p:cNvSpPr>
          <p:nvPr>
            <p:ph idx="1"/>
          </p:nvPr>
        </p:nvSpPr>
        <p:spPr/>
        <p:txBody>
          <a:bodyPr>
            <a:normAutofit lnSpcReduction="10000"/>
          </a:bodyPr>
          <a:lstStyle/>
          <a:p>
            <a:r>
              <a:rPr lang="en-CA" dirty="0" smtClean="0"/>
              <a:t>A person is in a large room containing instructions for how to transform notes in Chinese to responses in Chinese</a:t>
            </a:r>
          </a:p>
          <a:p>
            <a:r>
              <a:rPr lang="en-CA" dirty="0" smtClean="0"/>
              <a:t>The person doesn’t speak Chinese but follow the instructions</a:t>
            </a:r>
          </a:p>
          <a:p>
            <a:r>
              <a:rPr lang="en-CA" dirty="0" smtClean="0"/>
              <a:t>Argument: the person doesn’t understand Chinese</a:t>
            </a:r>
          </a:p>
          <a:p>
            <a:r>
              <a:rPr lang="en-CA" dirty="0" smtClean="0"/>
              <a:t>Counterargument:</a:t>
            </a:r>
          </a:p>
          <a:p>
            <a:pPr lvl="1"/>
            <a:r>
              <a:rPr lang="en-CA" dirty="0" smtClean="0"/>
              <a:t>The person + the room (+ whatever energy is needed to go through the instructions in a short amount of time) is a complex system that might be said to understand Chinese</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23</a:t>
            </a:fld>
            <a:endParaRPr lang="en-CA"/>
          </a:p>
        </p:txBody>
      </p:sp>
    </p:spTree>
    <p:extLst>
      <p:ext uri="{BB962C8B-B14F-4D97-AF65-F5344CB8AC3E}">
        <p14:creationId xmlns:p14="http://schemas.microsoft.com/office/powerpoint/2010/main" val="408580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Octopus test</a:t>
            </a:r>
            <a:endParaRPr lang="en-CA" dirty="0"/>
          </a:p>
        </p:txBody>
      </p:sp>
      <p:sp>
        <p:nvSpPr>
          <p:cNvPr id="3" name="Content Placeholder 2"/>
          <p:cNvSpPr>
            <a:spLocks noGrp="1"/>
          </p:cNvSpPr>
          <p:nvPr>
            <p:ph idx="1"/>
          </p:nvPr>
        </p:nvSpPr>
        <p:spPr/>
        <p:txBody>
          <a:bodyPr>
            <a:normAutofit fontScale="62500" lnSpcReduction="20000"/>
          </a:bodyPr>
          <a:lstStyle/>
          <a:p>
            <a:pPr marL="0" indent="0">
              <a:buNone/>
            </a:pPr>
            <a:r>
              <a:rPr lang="en-US" b="1" i="1" dirty="0" smtClean="0"/>
              <a:t>A </a:t>
            </a:r>
            <a:r>
              <a:rPr lang="en-US" b="1" i="1" dirty="0"/>
              <a:t>and B, both fluent speakers of English, are independently stranded on two uninhabited islands</a:t>
            </a:r>
            <a:r>
              <a:rPr lang="en-US" i="1" dirty="0"/>
              <a:t>. They soon discover that previous visitors to these islands have left behind telegraphs and that they can </a:t>
            </a:r>
            <a:r>
              <a:rPr lang="en-US" b="1" i="1" dirty="0"/>
              <a:t>communicate with each other via an underwater cable</a:t>
            </a:r>
            <a:r>
              <a:rPr lang="en-US" i="1" dirty="0"/>
              <a:t>. A and B start happily typing messages to each other. Meanwhile</a:t>
            </a:r>
            <a:r>
              <a:rPr lang="en-US" b="1" i="1" dirty="0"/>
              <a:t>, O, a hyper-intelligent deep-sea octopus who is unable to visit or observe the two islands, discovers a way to tap into the underwater cable and listen in on A and B’s conversations</a:t>
            </a:r>
            <a:r>
              <a:rPr lang="en-US" i="1" dirty="0"/>
              <a:t>. O knows nothing about English initially, but is very good at detecting statistical patterns. </a:t>
            </a:r>
            <a:r>
              <a:rPr lang="en-US" b="1" i="1" dirty="0"/>
              <a:t>Over time, O learns to predict with great accuracy how B will respond to each of A’s utterances</a:t>
            </a:r>
            <a:r>
              <a:rPr lang="en-US" i="1" dirty="0"/>
              <a:t>. O also observes that </a:t>
            </a:r>
            <a:r>
              <a:rPr lang="en-US" b="1" i="1" dirty="0"/>
              <a:t>certain words tend to occur in similar contexts</a:t>
            </a:r>
            <a:r>
              <a:rPr lang="en-US" i="1" dirty="0"/>
              <a:t>, and perhaps learns to generalize across lexical patterns by hypothesizing that they can be used somewhat interchangeably. Nonetheless, </a:t>
            </a:r>
            <a:r>
              <a:rPr lang="en-US" b="1" i="1" dirty="0"/>
              <a:t>O has never observed these objects, and thus would not be able to pick out the referent of a word when presented with a set of (physical) alternatives</a:t>
            </a:r>
            <a:r>
              <a:rPr lang="en-US" i="1" dirty="0"/>
              <a:t>. At some point, O starts feeling lonely. </a:t>
            </a:r>
            <a:r>
              <a:rPr lang="en-US" b="1" i="1" dirty="0"/>
              <a:t>He cuts the underwater cable and inserts himself into the conversation, by pretending to be B and replying to A’s messages. Can O successfully pose as B without making A suspicious</a:t>
            </a:r>
            <a:r>
              <a:rPr lang="en-US" i="1" dirty="0"/>
              <a:t>? This constitutes a weak form of the Turing test (weak because A has no reason to suspect she is talking to a nonhuman); the interesting question is whether O fails it because he has not learned the meaning relation, having seen only the form of A and B’s utterances</a:t>
            </a:r>
            <a:endParaRPr lang="en-CA" i="1" dirty="0"/>
          </a:p>
        </p:txBody>
      </p:sp>
      <p:sp>
        <p:nvSpPr>
          <p:cNvPr id="4" name="Slide Number Placeholder 3"/>
          <p:cNvSpPr>
            <a:spLocks noGrp="1"/>
          </p:cNvSpPr>
          <p:nvPr>
            <p:ph type="sldNum" sz="quarter" idx="12"/>
          </p:nvPr>
        </p:nvSpPr>
        <p:spPr/>
        <p:txBody>
          <a:bodyPr/>
          <a:lstStyle/>
          <a:p>
            <a:fld id="{9E7F3095-738A-4790-83C5-52C005F4D7A2}" type="slidenum">
              <a:rPr lang="en-CA" smtClean="0"/>
              <a:t>24</a:t>
            </a:fld>
            <a:endParaRPr lang="en-CA"/>
          </a:p>
        </p:txBody>
      </p:sp>
    </p:spTree>
    <p:extLst>
      <p:ext uri="{BB962C8B-B14F-4D97-AF65-F5344CB8AC3E}">
        <p14:creationId xmlns:p14="http://schemas.microsoft.com/office/powerpoint/2010/main" val="309110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smtClean="0"/>
              <a:t>Argument: the Octopus would not be able to fake a conversation where world knowledge is required</a:t>
            </a:r>
          </a:p>
          <a:p>
            <a:pPr marL="0" indent="0">
              <a:buNone/>
            </a:pPr>
            <a:endParaRPr lang="en-CA" dirty="0"/>
          </a:p>
          <a:p>
            <a:pPr marL="0" indent="0">
              <a:buNone/>
            </a:pPr>
            <a:r>
              <a:rPr lang="en-US" i="1" dirty="0"/>
              <a:t>Now say that A has invented a new device, say a coconut catapult. She excitedly sends detailed instructions on building a coconut catapult to B, and asks about B’s experiences and suggestions for improvements. Even if O had a way of constructing the catapult underwater, he does not know what words such as rope and coconut refer to, and thus can’t physically reproduce the experiment</a:t>
            </a:r>
            <a:endParaRPr lang="en-CA" i="1" dirty="0"/>
          </a:p>
        </p:txBody>
      </p:sp>
      <p:sp>
        <p:nvSpPr>
          <p:cNvPr id="4" name="Slide Number Placeholder 3"/>
          <p:cNvSpPr>
            <a:spLocks noGrp="1"/>
          </p:cNvSpPr>
          <p:nvPr>
            <p:ph type="sldNum" sz="quarter" idx="12"/>
          </p:nvPr>
        </p:nvSpPr>
        <p:spPr/>
        <p:txBody>
          <a:bodyPr/>
          <a:lstStyle/>
          <a:p>
            <a:fld id="{9E7F3095-738A-4790-83C5-52C005F4D7A2}" type="slidenum">
              <a:rPr lang="en-CA" smtClean="0"/>
              <a:t>25</a:t>
            </a:fld>
            <a:endParaRPr lang="en-CA"/>
          </a:p>
        </p:txBody>
      </p:sp>
    </p:spTree>
    <p:extLst>
      <p:ext uri="{BB962C8B-B14F-4D97-AF65-F5344CB8AC3E}">
        <p14:creationId xmlns:p14="http://schemas.microsoft.com/office/powerpoint/2010/main" val="111173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0" indent="0">
              <a:buNone/>
            </a:pPr>
            <a:r>
              <a:rPr lang="en-US" i="1" dirty="0"/>
              <a:t>Finally, A faces an emergency. She is suddenly pursued by an angry bear. She grabs a couple of sticks and frantically asks B to come up with a way to construct a weapon to defend herself. Of course, O has no idea what A “means”. Solving a task like this requires the ability to map accurately between words and real-world entities (as well as reasoning and creative thinking). It is at this point that O would fail the Turing test, if A hadn’t been eaten by the bear before noticing the deception.7</a:t>
            </a:r>
            <a:endParaRPr lang="en-CA" i="1" dirty="0"/>
          </a:p>
        </p:txBody>
      </p:sp>
      <p:sp>
        <p:nvSpPr>
          <p:cNvPr id="4" name="Slide Number Placeholder 3"/>
          <p:cNvSpPr>
            <a:spLocks noGrp="1"/>
          </p:cNvSpPr>
          <p:nvPr>
            <p:ph type="sldNum" sz="quarter" idx="12"/>
          </p:nvPr>
        </p:nvSpPr>
        <p:spPr/>
        <p:txBody>
          <a:bodyPr/>
          <a:lstStyle/>
          <a:p>
            <a:fld id="{9E7F3095-738A-4790-83C5-52C005F4D7A2}" type="slidenum">
              <a:rPr lang="en-CA" smtClean="0"/>
              <a:t>26</a:t>
            </a:fld>
            <a:endParaRPr lang="en-CA"/>
          </a:p>
        </p:txBody>
      </p:sp>
    </p:spTree>
    <p:extLst>
      <p:ext uri="{BB962C8B-B14F-4D97-AF65-F5344CB8AC3E}">
        <p14:creationId xmlns:p14="http://schemas.microsoft.com/office/powerpoint/2010/main" val="124767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programming language semantics without grounding</a:t>
            </a:r>
            <a:endParaRPr lang="en-CA" dirty="0"/>
          </a:p>
        </p:txBody>
      </p:sp>
      <p:sp>
        <p:nvSpPr>
          <p:cNvPr id="3" name="Content Placeholder 2"/>
          <p:cNvSpPr>
            <a:spLocks noGrp="1"/>
          </p:cNvSpPr>
          <p:nvPr>
            <p:ph idx="1"/>
          </p:nvPr>
        </p:nvSpPr>
        <p:spPr/>
        <p:txBody>
          <a:bodyPr/>
          <a:lstStyle/>
          <a:p>
            <a:pPr marL="0" indent="0">
              <a:buNone/>
            </a:pPr>
            <a:r>
              <a:rPr lang="en-US" i="1" dirty="0"/>
              <a:t>Imagine that we were to train an LM on all of the well-formed Java code published on </a:t>
            </a:r>
            <a:r>
              <a:rPr lang="en-US" i="1" dirty="0" err="1"/>
              <a:t>Github</a:t>
            </a:r>
            <a:r>
              <a:rPr lang="en-US" i="1" dirty="0"/>
              <a:t>. The input is only the code. It is not paired with bytecode, nor a compiler, nor sample inputs and outputs for any specific program. We can use any type of LM we like and train it for as long as we like. We then ask the model to execute a sample program, and expect correct program output.</a:t>
            </a:r>
            <a:endParaRPr lang="en-CA" i="1" dirty="0"/>
          </a:p>
        </p:txBody>
      </p:sp>
      <p:sp>
        <p:nvSpPr>
          <p:cNvPr id="4" name="Slide Number Placeholder 3"/>
          <p:cNvSpPr>
            <a:spLocks noGrp="1"/>
          </p:cNvSpPr>
          <p:nvPr>
            <p:ph type="sldNum" sz="quarter" idx="12"/>
          </p:nvPr>
        </p:nvSpPr>
        <p:spPr/>
        <p:txBody>
          <a:bodyPr/>
          <a:lstStyle/>
          <a:p>
            <a:fld id="{9E7F3095-738A-4790-83C5-52C005F4D7A2}" type="slidenum">
              <a:rPr lang="en-CA" smtClean="0"/>
              <a:t>27</a:t>
            </a:fld>
            <a:endParaRPr lang="en-CA"/>
          </a:p>
        </p:txBody>
      </p:sp>
    </p:spTree>
    <p:extLst>
      <p:ext uri="{BB962C8B-B14F-4D97-AF65-F5344CB8AC3E}">
        <p14:creationId xmlns:p14="http://schemas.microsoft.com/office/powerpoint/2010/main" val="3977352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 just language modeling</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 about systems which are trained on a task that is not language modeling — say, </a:t>
            </a:r>
            <a:r>
              <a:rPr lang="en-US" b="1" dirty="0"/>
              <a:t>semantic parsing, or reading comprehension tests</a:t>
            </a:r>
            <a:r>
              <a:rPr lang="en-US" dirty="0"/>
              <a:t> — and that use word </a:t>
            </a:r>
            <a:r>
              <a:rPr lang="en-US" dirty="0" err="1"/>
              <a:t>embeddings</a:t>
            </a:r>
            <a:r>
              <a:rPr lang="en-US" dirty="0"/>
              <a:t> from BERT or some other large LM as one component? Numerous papers over the past couple of years have shown that using such </a:t>
            </a:r>
            <a:r>
              <a:rPr lang="en-US" dirty="0" err="1"/>
              <a:t>pretrained</a:t>
            </a:r>
            <a:r>
              <a:rPr lang="en-US" dirty="0"/>
              <a:t> </a:t>
            </a:r>
            <a:r>
              <a:rPr lang="en-US" dirty="0" err="1"/>
              <a:t>embeddings</a:t>
            </a:r>
            <a:r>
              <a:rPr lang="en-US" dirty="0"/>
              <a:t> can boost the accuracy of the downstream system drastically, even for tasks that are clearly related to meaning. </a:t>
            </a:r>
            <a:r>
              <a:rPr lang="en-US" b="1" dirty="0"/>
              <a:t>Our arguments do not apply to such scenarios</a:t>
            </a:r>
            <a:r>
              <a:rPr lang="en-US" dirty="0"/>
              <a:t>: reading comprehension datasets include information which goes beyond just form, in that they specify semantic relations between pieces of text, and thus a sufficiently sophisticated neural model might learn some aspects of meaning when trained on such datasets. It also is conceivable that whatever information a </a:t>
            </a:r>
            <a:r>
              <a:rPr lang="en-US" dirty="0" err="1"/>
              <a:t>pretrained</a:t>
            </a:r>
            <a:r>
              <a:rPr lang="en-US" dirty="0"/>
              <a:t> LM captures might help the downstream task in learning meaning, without being meaning itself.</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28</a:t>
            </a:fld>
            <a:endParaRPr lang="en-CA"/>
          </a:p>
        </p:txBody>
      </p:sp>
    </p:spTree>
    <p:extLst>
      <p:ext uri="{BB962C8B-B14F-4D97-AF65-F5344CB8AC3E}">
        <p14:creationId xmlns:p14="http://schemas.microsoft.com/office/powerpoint/2010/main" val="368647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Counterarguments</a:t>
            </a:r>
            <a:endParaRPr lang="en-CA" dirty="0"/>
          </a:p>
        </p:txBody>
      </p:sp>
      <p:sp>
        <p:nvSpPr>
          <p:cNvPr id="3" name="Content Placeholder 2"/>
          <p:cNvSpPr>
            <a:spLocks noGrp="1"/>
          </p:cNvSpPr>
          <p:nvPr>
            <p:ph idx="1"/>
          </p:nvPr>
        </p:nvSpPr>
        <p:spPr/>
        <p:txBody>
          <a:bodyPr>
            <a:normAutofit lnSpcReduction="10000"/>
          </a:bodyPr>
          <a:lstStyle/>
          <a:p>
            <a:r>
              <a:rPr lang="en-CA" dirty="0" smtClean="0"/>
              <a:t>Perhaps a tiny bit of grounding (digits of pi?) is enough if there is a lot of data</a:t>
            </a:r>
          </a:p>
          <a:p>
            <a:pPr lvl="1"/>
            <a:r>
              <a:rPr lang="en-CA" dirty="0" smtClean="0"/>
              <a:t>Is missing just this tiny bit really important?</a:t>
            </a:r>
          </a:p>
          <a:p>
            <a:r>
              <a:rPr lang="en-CA" dirty="0" smtClean="0"/>
              <a:t>Perhaps using Occam’s Razor is enough</a:t>
            </a:r>
          </a:p>
          <a:p>
            <a:pPr lvl="1"/>
            <a:r>
              <a:rPr lang="en-CA" dirty="0" smtClean="0"/>
              <a:t>To explain a whole lot of text, it’s efficient to reinvent all of Physics</a:t>
            </a:r>
          </a:p>
          <a:p>
            <a:r>
              <a:rPr lang="en-CA" dirty="0" smtClean="0"/>
              <a:t>“Meaning”/”Understanding” are properties of complex systems</a:t>
            </a:r>
          </a:p>
          <a:p>
            <a:pPr lvl="1"/>
            <a:r>
              <a:rPr lang="en-CA" dirty="0" smtClean="0"/>
              <a:t>A large enough model is complex enough that it can </a:t>
            </a:r>
            <a:r>
              <a:rPr lang="en-CA" i="1" dirty="0" smtClean="0"/>
              <a:t>understand</a:t>
            </a:r>
            <a:r>
              <a:rPr lang="en-CA" dirty="0" smtClean="0"/>
              <a:t> in the sense that language </a:t>
            </a:r>
            <a:r>
              <a:rPr lang="en-CA" smtClean="0"/>
              <a:t>models understand </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29</a:t>
            </a:fld>
            <a:endParaRPr lang="en-CA"/>
          </a:p>
        </p:txBody>
      </p:sp>
    </p:spTree>
    <p:extLst>
      <p:ext uri="{BB962C8B-B14F-4D97-AF65-F5344CB8AC3E}">
        <p14:creationId xmlns:p14="http://schemas.microsoft.com/office/powerpoint/2010/main" val="263279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BERTology</a:t>
            </a:r>
            <a:endParaRPr lang="en-CA" dirty="0"/>
          </a:p>
        </p:txBody>
      </p:sp>
      <p:sp>
        <p:nvSpPr>
          <p:cNvPr id="3" name="Content Placeholder 2"/>
          <p:cNvSpPr>
            <a:spLocks noGrp="1"/>
          </p:cNvSpPr>
          <p:nvPr>
            <p:ph idx="1"/>
          </p:nvPr>
        </p:nvSpPr>
        <p:spPr/>
        <p:txBody>
          <a:bodyPr/>
          <a:lstStyle/>
          <a:p>
            <a:r>
              <a:rPr lang="en-CA" dirty="0" err="1" smtClean="0"/>
              <a:t>BERTology</a:t>
            </a:r>
            <a:r>
              <a:rPr lang="en-CA" dirty="0" smtClean="0"/>
              <a:t> investigates what BERT-like models learn</a:t>
            </a:r>
          </a:p>
          <a:p>
            <a:pPr lvl="1"/>
            <a:r>
              <a:rPr lang="en-CA" dirty="0" smtClean="0"/>
              <a:t>Syntactic knowledge</a:t>
            </a:r>
          </a:p>
          <a:p>
            <a:pPr lvl="1"/>
            <a:r>
              <a:rPr lang="en-CA" dirty="0" smtClean="0"/>
              <a:t>Semantic knowledge</a:t>
            </a:r>
          </a:p>
          <a:p>
            <a:pPr lvl="1"/>
            <a:r>
              <a:rPr lang="en-CA" dirty="0" smtClean="0"/>
              <a:t>World knowledge</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3</a:t>
            </a:fld>
            <a:endParaRPr lang="en-CA"/>
          </a:p>
        </p:txBody>
      </p:sp>
    </p:spTree>
    <p:extLst>
      <p:ext uri="{BB962C8B-B14F-4D97-AF65-F5344CB8AC3E}">
        <p14:creationId xmlns:p14="http://schemas.microsoft.com/office/powerpoint/2010/main" val="176622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Syntactic knowledge</a:t>
            </a:r>
            <a:endParaRPr lang="en-CA" dirty="0"/>
          </a:p>
        </p:txBody>
      </p:sp>
      <p:sp>
        <p:nvSpPr>
          <p:cNvPr id="3" name="Content Placeholder 2"/>
          <p:cNvSpPr>
            <a:spLocks noGrp="1"/>
          </p:cNvSpPr>
          <p:nvPr>
            <p:ph idx="1"/>
          </p:nvPr>
        </p:nvSpPr>
        <p:spPr>
          <a:xfrm>
            <a:off x="628650" y="1847851"/>
            <a:ext cx="7886700" cy="4351338"/>
          </a:xfrm>
        </p:spPr>
        <p:txBody>
          <a:bodyPr/>
          <a:lstStyle/>
          <a:p>
            <a:r>
              <a:rPr lang="en-CA" dirty="0" smtClean="0"/>
              <a:t>Syntax: the rules according to which sentences are formed </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4</a:t>
            </a:fld>
            <a:endParaRPr lang="en-CA"/>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977" y="2545554"/>
            <a:ext cx="5335673" cy="3293362"/>
          </a:xfrm>
          <a:prstGeom prst="rect">
            <a:avLst/>
          </a:prstGeom>
        </p:spPr>
      </p:pic>
      <p:sp>
        <p:nvSpPr>
          <p:cNvPr id="6" name="Rectangle 5"/>
          <p:cNvSpPr/>
          <p:nvPr/>
        </p:nvSpPr>
        <p:spPr>
          <a:xfrm>
            <a:off x="4276165" y="5890288"/>
            <a:ext cx="4572000" cy="646331"/>
          </a:xfrm>
          <a:prstGeom prst="rect">
            <a:avLst/>
          </a:prstGeom>
        </p:spPr>
        <p:txBody>
          <a:bodyPr>
            <a:spAutoFit/>
          </a:bodyPr>
          <a:lstStyle/>
          <a:p>
            <a:r>
              <a:rPr lang="en-CA" dirty="0"/>
              <a:t>https://web.stanford.edu/~jurafsky/slp3/13.pdf</a:t>
            </a:r>
          </a:p>
        </p:txBody>
      </p:sp>
    </p:spTree>
    <p:extLst>
      <p:ext uri="{BB962C8B-B14F-4D97-AF65-F5344CB8AC3E}">
        <p14:creationId xmlns:p14="http://schemas.microsoft.com/office/powerpoint/2010/main" val="100898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Parse trees</a:t>
            </a:r>
            <a:endParaRPr lang="en-CA"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673" y="3227797"/>
            <a:ext cx="388654" cy="1546994"/>
          </a:xfrm>
        </p:spPr>
      </p:pic>
      <p:sp>
        <p:nvSpPr>
          <p:cNvPr id="4" name="Slide Number Placeholder 3"/>
          <p:cNvSpPr>
            <a:spLocks noGrp="1"/>
          </p:cNvSpPr>
          <p:nvPr>
            <p:ph type="sldNum" sz="quarter" idx="12"/>
          </p:nvPr>
        </p:nvSpPr>
        <p:spPr/>
        <p:txBody>
          <a:bodyPr/>
          <a:lstStyle/>
          <a:p>
            <a:fld id="{9E7F3095-738A-4790-83C5-52C005F4D7A2}" type="slidenum">
              <a:rPr lang="en-CA" smtClean="0"/>
              <a:t>5</a:t>
            </a:fld>
            <a:endParaRPr lang="en-CA"/>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5" y="1401607"/>
            <a:ext cx="9106689" cy="5456393"/>
          </a:xfrm>
          <a:prstGeom prst="rect">
            <a:avLst/>
          </a:prstGeom>
        </p:spPr>
      </p:pic>
    </p:spTree>
    <p:extLst>
      <p:ext uri="{BB962C8B-B14F-4D97-AF65-F5344CB8AC3E}">
        <p14:creationId xmlns:p14="http://schemas.microsoft.com/office/powerpoint/2010/main" val="148508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BERT’s syntactic representation study</a:t>
            </a:r>
            <a:endParaRPr lang="en-CA"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356" y="1789633"/>
            <a:ext cx="5204911" cy="1554615"/>
          </a:xfrm>
        </p:spPr>
      </p:pic>
      <p:sp>
        <p:nvSpPr>
          <p:cNvPr id="4" name="Slide Number Placeholder 3"/>
          <p:cNvSpPr>
            <a:spLocks noGrp="1"/>
          </p:cNvSpPr>
          <p:nvPr>
            <p:ph type="sldNum" sz="quarter" idx="12"/>
          </p:nvPr>
        </p:nvSpPr>
        <p:spPr/>
        <p:txBody>
          <a:bodyPr/>
          <a:lstStyle/>
          <a:p>
            <a:fld id="{9E7F3095-738A-4790-83C5-52C005F4D7A2}" type="slidenum">
              <a:rPr lang="en-CA" smtClean="0"/>
              <a:t>6</a:t>
            </a:fld>
            <a:endParaRPr lang="en-CA"/>
          </a:p>
        </p:txBody>
      </p:sp>
    </p:spTree>
    <p:extLst>
      <p:ext uri="{BB962C8B-B14F-4D97-AF65-F5344CB8AC3E}">
        <p14:creationId xmlns:p14="http://schemas.microsoft.com/office/powerpoint/2010/main" val="24082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Want to determine if BERT </a:t>
            </a:r>
            <a:r>
              <a:rPr lang="en-CA" dirty="0" err="1" smtClean="0"/>
              <a:t>embeddings</a:t>
            </a:r>
            <a:r>
              <a:rPr lang="en-CA" dirty="0" smtClean="0"/>
              <a:t> contain syntactic information</a:t>
            </a:r>
          </a:p>
          <a:p>
            <a:r>
              <a:rPr lang="en-CA" dirty="0" smtClean="0"/>
              <a:t>Idea: can we predict the distance in the parse tree from the </a:t>
            </a:r>
            <a:r>
              <a:rPr lang="en-CA" dirty="0" err="1" smtClean="0"/>
              <a:t>embeddings</a:t>
            </a:r>
            <a:r>
              <a:rPr lang="en-CA" dirty="0" smtClean="0"/>
              <a:t> </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7</a:t>
            </a:fld>
            <a:endParaRPr lang="en-CA"/>
          </a:p>
        </p:txBody>
      </p:sp>
    </p:spTree>
    <p:extLst>
      <p:ext uri="{BB962C8B-B14F-4D97-AF65-F5344CB8AC3E}">
        <p14:creationId xmlns:p14="http://schemas.microsoft.com/office/powerpoint/2010/main" val="260620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Aside: BERT </a:t>
            </a:r>
            <a:r>
              <a:rPr lang="en-CA" dirty="0" err="1" smtClean="0"/>
              <a:t>embeddings</a:t>
            </a:r>
            <a:endParaRPr lang="en-CA" dirty="0"/>
          </a:p>
        </p:txBody>
      </p:sp>
      <p:sp>
        <p:nvSpPr>
          <p:cNvPr id="4" name="Slide Number Placeholder 3"/>
          <p:cNvSpPr>
            <a:spLocks noGrp="1"/>
          </p:cNvSpPr>
          <p:nvPr>
            <p:ph type="sldNum" sz="quarter" idx="12"/>
          </p:nvPr>
        </p:nvSpPr>
        <p:spPr/>
        <p:txBody>
          <a:bodyPr/>
          <a:lstStyle/>
          <a:p>
            <a:fld id="{9E7F3095-738A-4790-83C5-52C005F4D7A2}" type="slidenum">
              <a:rPr lang="en-CA" smtClean="0"/>
              <a:t>8</a:t>
            </a:fld>
            <a:endParaRPr lang="en-CA"/>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952" y="1570174"/>
            <a:ext cx="3619814" cy="2674852"/>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11952" y="5132480"/>
                <a:ext cx="6409765" cy="1477328"/>
              </a:xfrm>
              <a:prstGeom prst="rect">
                <a:avLst/>
              </a:prstGeom>
              <a:noFill/>
            </p:spPr>
            <p:txBody>
              <a:bodyPr wrap="square" rtlCol="0">
                <a:spAutoFit/>
              </a:bodyPr>
              <a:lstStyle/>
              <a:p>
                <a:r>
                  <a:rPr lang="en-CA" dirty="0" smtClean="0"/>
                  <a:t>The last layer serves as an encoding because we train by making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𝑖</m:t>
                        </m:r>
                      </m:sub>
                    </m:sSub>
                  </m:oMath>
                </a14:m>
                <a:r>
                  <a:rPr lang="en-CA" dirty="0" smtClean="0"/>
                  <a:t> predict the </a:t>
                </a:r>
                <a:r>
                  <a:rPr lang="en-CA" dirty="0" err="1" smtClean="0"/>
                  <a:t>i-th</a:t>
                </a:r>
                <a:r>
                  <a:rPr lang="en-CA" dirty="0" smtClean="0"/>
                  <a:t> word</a:t>
                </a:r>
              </a:p>
              <a:p>
                <a:r>
                  <a:rPr lang="en-CA" dirty="0" smtClean="0"/>
                  <a:t>The </a:t>
                </a:r>
                <a:r>
                  <a:rPr lang="en-CA" dirty="0" err="1" smtClean="0"/>
                  <a:t>i-th</a:t>
                </a:r>
                <a:r>
                  <a:rPr lang="en-CA" dirty="0" smtClean="0"/>
                  <a:t> vector in an inner layer is related to the </a:t>
                </a:r>
                <a:r>
                  <a:rPr lang="en-CA" dirty="0" err="1" smtClean="0"/>
                  <a:t>i-th</a:t>
                </a:r>
                <a:r>
                  <a:rPr lang="en-CA" dirty="0" smtClean="0"/>
                  <a:t> word because of residual connections</a:t>
                </a:r>
              </a:p>
              <a:p>
                <a:r>
                  <a:rPr lang="en-CA" dirty="0" smtClean="0"/>
                  <a:t>Can concatenate the </a:t>
                </a:r>
                <a:r>
                  <a:rPr lang="en-CA" dirty="0" err="1" smtClean="0"/>
                  <a:t>i-th</a:t>
                </a:r>
                <a:r>
                  <a:rPr lang="en-CA" dirty="0" smtClean="0"/>
                  <a:t> vectors from different layers</a:t>
                </a:r>
              </a:p>
            </p:txBody>
          </p:sp>
        </mc:Choice>
        <mc:Fallback xmlns="">
          <p:sp>
            <p:nvSpPr>
              <p:cNvPr id="6" name="TextBox 5"/>
              <p:cNvSpPr txBox="1">
                <a:spLocks noRot="1" noChangeAspect="1" noMove="1" noResize="1" noEditPoints="1" noAdjustHandles="1" noChangeArrowheads="1" noChangeShapeType="1" noTextEdit="1"/>
              </p:cNvSpPr>
              <p:nvPr/>
            </p:nvSpPr>
            <p:spPr>
              <a:xfrm>
                <a:off x="511952" y="5132480"/>
                <a:ext cx="6409765" cy="1477328"/>
              </a:xfrm>
              <a:prstGeom prst="rect">
                <a:avLst/>
              </a:prstGeom>
              <a:blipFill>
                <a:blip r:embed="rId3"/>
                <a:stretch>
                  <a:fillRect l="-856" t="-2479" r="-285" b="-5785"/>
                </a:stretch>
              </a:blipFill>
            </p:spPr>
            <p:txBody>
              <a:bodyPr/>
              <a:lstStyle/>
              <a:p>
                <a:r>
                  <a:rPr lang="en-CA">
                    <a:noFill/>
                  </a:rPr>
                  <a:t> </a:t>
                </a:r>
              </a:p>
            </p:txBody>
          </p:sp>
        </mc:Fallback>
      </mc:AlternateContent>
      <p:pic>
        <p:nvPicPr>
          <p:cNvPr id="7" name="Content Placeholder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111" y="1474883"/>
            <a:ext cx="2555873" cy="3574025"/>
          </a:xfrm>
          <a:prstGeom prst="rect">
            <a:avLst/>
          </a:prstGeom>
        </p:spPr>
      </p:pic>
    </p:spTree>
    <p:extLst>
      <p:ext uri="{BB962C8B-B14F-4D97-AF65-F5344CB8AC3E}">
        <p14:creationId xmlns:p14="http://schemas.microsoft.com/office/powerpoint/2010/main" val="74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Let the embedding of the </a:t>
                </a:r>
                <a:r>
                  <a:rPr lang="en-CA" dirty="0" err="1" smtClean="0"/>
                  <a:t>i-th</a:t>
                </a:r>
                <a:r>
                  <a:rPr lang="en-CA" dirty="0" smtClean="0"/>
                  <a:t> word in sentence </a:t>
                </a:r>
                <a14:m>
                  <m:oMath xmlns:m="http://schemas.openxmlformats.org/officeDocument/2006/math">
                    <m:r>
                      <a:rPr lang="en-CA" b="0" i="1" smtClean="0">
                        <a:latin typeface="Cambria Math" panose="02040503050406030204" pitchFamily="18" charset="0"/>
                      </a:rPr>
                      <m:t>ℓ</m:t>
                    </m:r>
                  </m:oMath>
                </a14:m>
                <a:r>
                  <a:rPr lang="en-CA" dirty="0" smtClean="0"/>
                  <a:t> be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h</m:t>
                        </m:r>
                      </m:e>
                      <m:sub>
                        <m:r>
                          <a:rPr lang="en-CA" b="0" i="1" smtClean="0">
                            <a:latin typeface="Cambria Math" panose="02040503050406030204" pitchFamily="18" charset="0"/>
                          </a:rPr>
                          <m:t>𝑖</m:t>
                        </m:r>
                      </m:sub>
                      <m:sup>
                        <m:r>
                          <a:rPr lang="en-CA" b="0" i="1" smtClean="0">
                            <a:latin typeface="Cambria Math" panose="02040503050406030204" pitchFamily="18" charset="0"/>
                          </a:rPr>
                          <m:t>ℓ</m:t>
                        </m:r>
                      </m:sup>
                    </m:sSubSup>
                  </m:oMath>
                </a14:m>
                <a:endParaRPr lang="en-CA" dirty="0" smtClean="0"/>
              </a:p>
              <a:p>
                <a:r>
                  <a:rPr lang="en-CA" dirty="0" smtClean="0"/>
                  <a:t>Define the distance as</a:t>
                </a:r>
                <a:br>
                  <a:rPr lang="en-CA" dirty="0" smtClean="0"/>
                </a:b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𝑑</m:t>
                        </m:r>
                      </m:e>
                      <m:sub>
                        <m:r>
                          <a:rPr lang="en-CA" b="0" i="1" smtClean="0">
                            <a:latin typeface="Cambria Math" panose="02040503050406030204" pitchFamily="18" charset="0"/>
                          </a:rPr>
                          <m:t>𝐵</m:t>
                        </m:r>
                      </m:sub>
                    </m:sSub>
                    <m:sSup>
                      <m:sSupPr>
                        <m:ctrlPr>
                          <a:rPr lang="en-CA" b="0" i="1" smtClean="0">
                            <a:latin typeface="Cambria Math" panose="02040503050406030204" pitchFamily="18" charset="0"/>
                          </a:rPr>
                        </m:ctrlPr>
                      </m:sSupPr>
                      <m:e>
                        <m:d>
                          <m:dPr>
                            <m:ctrlPr>
                              <a:rPr lang="en-CA" b="0" i="1" smtClean="0">
                                <a:latin typeface="Cambria Math" panose="02040503050406030204" pitchFamily="18" charset="0"/>
                              </a:rPr>
                            </m:ctrlPr>
                          </m:dPr>
                          <m:e>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h</m:t>
                                </m:r>
                              </m:e>
                              <m:sub>
                                <m:r>
                                  <a:rPr lang="en-CA" b="0" i="1" smtClean="0">
                                    <a:latin typeface="Cambria Math" panose="02040503050406030204" pitchFamily="18" charset="0"/>
                                  </a:rPr>
                                  <m:t>𝑖</m:t>
                                </m:r>
                              </m:sub>
                              <m:sup>
                                <m:r>
                                  <a:rPr lang="en-CA" b="0" i="1" smtClean="0">
                                    <a:latin typeface="Cambria Math" panose="02040503050406030204" pitchFamily="18" charset="0"/>
                                  </a:rPr>
                                  <m:t>ℓ</m:t>
                                </m:r>
                              </m:sup>
                            </m:sSubSup>
                            <m:r>
                              <a:rPr lang="en-CA" b="0" i="1" smtClean="0">
                                <a:latin typeface="Cambria Math" panose="02040503050406030204" pitchFamily="18" charset="0"/>
                              </a:rPr>
                              <m:t>, </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h</m:t>
                                </m:r>
                              </m:e>
                              <m:sub>
                                <m:r>
                                  <a:rPr lang="en-CA" b="0" i="1" smtClean="0">
                                    <a:latin typeface="Cambria Math" panose="02040503050406030204" pitchFamily="18" charset="0"/>
                                  </a:rPr>
                                  <m:t>𝑗</m:t>
                                </m:r>
                              </m:sub>
                              <m:sup>
                                <m:r>
                                  <a:rPr lang="en-CA" b="0" i="1" smtClean="0">
                                    <a:latin typeface="Cambria Math" panose="02040503050406030204" pitchFamily="18" charset="0"/>
                                  </a:rPr>
                                  <m:t>ℓ</m:t>
                                </m:r>
                              </m:sup>
                            </m:sSubSup>
                          </m:e>
                        </m:d>
                      </m:e>
                      <m:sup>
                        <m:r>
                          <a:rPr lang="en-CA" b="0" i="1" smtClean="0">
                            <a:latin typeface="Cambria Math" panose="02040503050406030204" pitchFamily="18" charset="0"/>
                          </a:rPr>
                          <m:t>2</m:t>
                        </m:r>
                      </m:sup>
                    </m:sSup>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d>
                          <m:dPr>
                            <m:ctrlPr>
                              <a:rPr lang="en-CA" b="0" i="1" smtClean="0">
                                <a:latin typeface="Cambria Math" panose="02040503050406030204" pitchFamily="18" charset="0"/>
                              </a:rPr>
                            </m:ctrlPr>
                          </m:dPr>
                          <m:e>
                            <m:r>
                              <a:rPr lang="en-CA" b="0" i="1" smtClean="0">
                                <a:latin typeface="Cambria Math" panose="02040503050406030204" pitchFamily="18" charset="0"/>
                              </a:rPr>
                              <m:t>𝐵</m:t>
                            </m:r>
                            <m:d>
                              <m:dPr>
                                <m:ctrlPr>
                                  <a:rPr lang="en-CA" b="0" i="1" smtClean="0">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h</m:t>
                                    </m:r>
                                  </m:e>
                                  <m:sub>
                                    <m:r>
                                      <a:rPr lang="en-CA" i="1">
                                        <a:latin typeface="Cambria Math" panose="02040503050406030204" pitchFamily="18" charset="0"/>
                                      </a:rPr>
                                      <m:t>𝑖</m:t>
                                    </m:r>
                                  </m:sub>
                                  <m:sup>
                                    <m:r>
                                      <a:rPr lang="en-CA" i="1">
                                        <a:latin typeface="Cambria Math" panose="02040503050406030204" pitchFamily="18" charset="0"/>
                                      </a:rPr>
                                      <m:t>ℓ</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h</m:t>
                                    </m:r>
                                  </m:e>
                                  <m:sub>
                                    <m:r>
                                      <a:rPr lang="en-CA" i="1">
                                        <a:latin typeface="Cambria Math" panose="02040503050406030204" pitchFamily="18" charset="0"/>
                                      </a:rPr>
                                      <m:t>𝑗</m:t>
                                    </m:r>
                                  </m:sub>
                                  <m:sup>
                                    <m:r>
                                      <a:rPr lang="en-CA" i="1">
                                        <a:latin typeface="Cambria Math" panose="02040503050406030204" pitchFamily="18" charset="0"/>
                                      </a:rPr>
                                      <m:t>ℓ</m:t>
                                    </m:r>
                                  </m:sup>
                                </m:sSubSup>
                              </m:e>
                            </m:d>
                          </m:e>
                        </m:d>
                      </m:e>
                      <m:sup>
                        <m:r>
                          <a:rPr lang="en-CA" b="0" i="1" smtClean="0">
                            <a:latin typeface="Cambria Math" panose="02040503050406030204" pitchFamily="18" charset="0"/>
                          </a:rPr>
                          <m:t>𝑇</m:t>
                        </m:r>
                      </m:sup>
                    </m:sSup>
                    <m:d>
                      <m:dPr>
                        <m:ctrlPr>
                          <a:rPr lang="en-CA" i="1">
                            <a:latin typeface="Cambria Math" panose="02040503050406030204" pitchFamily="18" charset="0"/>
                          </a:rPr>
                        </m:ctrlPr>
                      </m:dPr>
                      <m:e>
                        <m:r>
                          <a:rPr lang="en-CA" i="1">
                            <a:latin typeface="Cambria Math" panose="02040503050406030204" pitchFamily="18" charset="0"/>
                          </a:rPr>
                          <m:t>𝐵</m:t>
                        </m:r>
                        <m:d>
                          <m:dPr>
                            <m:ctrlPr>
                              <a:rPr lang="en-CA" i="1">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h</m:t>
                                </m:r>
                              </m:e>
                              <m:sub>
                                <m:r>
                                  <a:rPr lang="en-CA" i="1">
                                    <a:latin typeface="Cambria Math" panose="02040503050406030204" pitchFamily="18" charset="0"/>
                                  </a:rPr>
                                  <m:t>𝑖</m:t>
                                </m:r>
                              </m:sub>
                              <m:sup>
                                <m:r>
                                  <a:rPr lang="en-CA" i="1">
                                    <a:latin typeface="Cambria Math" panose="02040503050406030204" pitchFamily="18" charset="0"/>
                                  </a:rPr>
                                  <m:t>ℓ</m:t>
                                </m:r>
                              </m:sup>
                            </m:sSubSup>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h</m:t>
                                </m:r>
                              </m:e>
                              <m:sub>
                                <m:r>
                                  <a:rPr lang="en-CA" i="1">
                                    <a:latin typeface="Cambria Math" panose="02040503050406030204" pitchFamily="18" charset="0"/>
                                  </a:rPr>
                                  <m:t>𝑗</m:t>
                                </m:r>
                              </m:sub>
                              <m:sup>
                                <m:r>
                                  <a:rPr lang="en-CA" i="1">
                                    <a:latin typeface="Cambria Math" panose="02040503050406030204" pitchFamily="18" charset="0"/>
                                  </a:rPr>
                                  <m:t>ℓ</m:t>
                                </m:r>
                              </m:sup>
                            </m:sSubSup>
                          </m:e>
                        </m:d>
                      </m:e>
                    </m:d>
                  </m:oMath>
                </a14:m>
                <a:endParaRPr lang="en-CA" dirty="0" smtClean="0"/>
              </a:p>
              <a:p>
                <a:pPr marL="0" indent="0">
                  <a:buNone/>
                </a:pPr>
                <a14:m>
                  <m:oMath xmlns:m="http://schemas.openxmlformats.org/officeDocument/2006/math">
                    <m:r>
                      <a:rPr lang="en-CA" b="0" i="1" smtClean="0">
                        <a:latin typeface="Cambria Math" panose="02040503050406030204" pitchFamily="18" charset="0"/>
                      </a:rPr>
                      <m:t>𝐵</m:t>
                    </m:r>
                  </m:oMath>
                </a14:m>
                <a:r>
                  <a:rPr lang="en-CA" dirty="0" smtClean="0"/>
                  <a:t> is a matrix learned from the data by minimizing the following over all pairs of word in all sentences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2241" r="-2550"/>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9E7F3095-738A-4790-83C5-52C005F4D7A2}" type="slidenum">
              <a:rPr lang="en-CA" smtClean="0"/>
              <a:t>9</a:t>
            </a:fld>
            <a:endParaRPr lang="en-CA"/>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642" y="4802596"/>
            <a:ext cx="5014185" cy="863098"/>
          </a:xfrm>
          <a:prstGeom prst="rect">
            <a:avLst/>
          </a:prstGeom>
        </p:spPr>
      </p:pic>
      <p:cxnSp>
        <p:nvCxnSpPr>
          <p:cNvPr id="7" name="Straight Arrow Connector 6"/>
          <p:cNvCxnSpPr/>
          <p:nvPr/>
        </p:nvCxnSpPr>
        <p:spPr>
          <a:xfrm flipV="1">
            <a:off x="3137647" y="5477435"/>
            <a:ext cx="851647" cy="69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15671" y="6176963"/>
            <a:ext cx="2586414" cy="369332"/>
          </a:xfrm>
          <a:prstGeom prst="rect">
            <a:avLst/>
          </a:prstGeom>
          <a:noFill/>
        </p:spPr>
        <p:txBody>
          <a:bodyPr wrap="none" rtlCol="0">
            <a:spAutoFit/>
          </a:bodyPr>
          <a:lstStyle/>
          <a:p>
            <a:r>
              <a:rPr lang="en-CA" dirty="0" smtClean="0"/>
              <a:t>Distance in the parse tree</a:t>
            </a:r>
            <a:endParaRPr lang="en-CA" dirty="0"/>
          </a:p>
        </p:txBody>
      </p:sp>
    </p:spTree>
    <p:extLst>
      <p:ext uri="{BB962C8B-B14F-4D97-AF65-F5344CB8AC3E}">
        <p14:creationId xmlns:p14="http://schemas.microsoft.com/office/powerpoint/2010/main" val="3768650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4585</TotalTime>
  <Words>1495</Words>
  <Application>Microsoft Office PowerPoint</Application>
  <PresentationFormat>On-screen Show (4:3)</PresentationFormat>
  <Paragraphs>107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Transformers: Capabilities and Limitations</vt:lpstr>
      <vt:lpstr>Pre-trained Language Models</vt:lpstr>
      <vt:lpstr>BERTology</vt:lpstr>
      <vt:lpstr>Syntactic knowledge</vt:lpstr>
      <vt:lpstr>Parse trees</vt:lpstr>
      <vt:lpstr>BERT’s syntactic representation study</vt:lpstr>
      <vt:lpstr>PowerPoint Presentation</vt:lpstr>
      <vt:lpstr>Aside: BERT embeddings</vt:lpstr>
      <vt:lpstr>PowerPoint Presentation</vt:lpstr>
      <vt:lpstr>Results</vt:lpstr>
      <vt:lpstr>Semantic knowledge</vt:lpstr>
      <vt:lpstr>PowerPoint Presentation</vt:lpstr>
      <vt:lpstr>PowerPoint Presentation</vt:lpstr>
      <vt:lpstr>Semantic knowledge: summary</vt:lpstr>
      <vt:lpstr>World knowledge</vt:lpstr>
      <vt:lpstr>PowerPoint Presentation</vt:lpstr>
      <vt:lpstr>Can Transformer-like architectures understand language?</vt:lpstr>
      <vt:lpstr>PowerPoint Presentation</vt:lpstr>
      <vt:lpstr>Meaning</vt:lpstr>
      <vt:lpstr>Communication</vt:lpstr>
      <vt:lpstr>PowerPoint Presentation</vt:lpstr>
      <vt:lpstr>PowerPoint Presentation</vt:lpstr>
      <vt:lpstr>Aside: Searle’s Chinese Room Experiment</vt:lpstr>
      <vt:lpstr>The Octopus test</vt:lpstr>
      <vt:lpstr>PowerPoint Presentation</vt:lpstr>
      <vt:lpstr>PowerPoint Presentation</vt:lpstr>
      <vt:lpstr>Learning programming language semantics without grounding</vt:lpstr>
      <vt:lpstr>Not just language modeling</vt:lpstr>
      <vt:lpstr>Counterarguments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ECE324 Transformers</dc:title>
  <dc:creator>guerzhoy</dc:creator>
  <cp:lastModifiedBy>Michael Guerzhoy</cp:lastModifiedBy>
  <cp:revision>209</cp:revision>
  <dcterms:created xsi:type="dcterms:W3CDTF">2016-01-12T09:29:57Z</dcterms:created>
  <dcterms:modified xsi:type="dcterms:W3CDTF">2022-02-08T06:37:39Z</dcterms:modified>
</cp:coreProperties>
</file>