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487" r:id="rId2"/>
    <p:sldId id="488" r:id="rId3"/>
    <p:sldId id="491" r:id="rId4"/>
    <p:sldId id="490" r:id="rId5"/>
    <p:sldId id="492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a Varela" initials="MV" lastIdx="6" clrIdx="0"/>
  <p:cmAuthor id="1" name="Iria Montoro" initials="IM" lastIdx="1" clrIdx="1">
    <p:extLst/>
  </p:cmAuthor>
  <p:cmAuthor id="2" name="lucia verbo" initials="lv" lastIdx="1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00FF"/>
    <a:srgbClr val="FDFDFD"/>
    <a:srgbClr val="FF771F"/>
    <a:srgbClr val="FF3270"/>
    <a:srgbClr val="FF8E0E"/>
    <a:srgbClr val="D80328"/>
    <a:srgbClr val="E13956"/>
    <a:srgbClr val="6BC200"/>
    <a:srgbClr val="4BA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6115" autoAdjust="0"/>
  </p:normalViewPr>
  <p:slideViewPr>
    <p:cSldViewPr>
      <p:cViewPr varScale="1">
        <p:scale>
          <a:sx n="107" d="100"/>
          <a:sy n="107" d="100"/>
        </p:scale>
        <p:origin x="3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7-4788-8A7A-77D2F9D5D44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BBVA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20</c:v>
                </c:pt>
                <c:pt idx="8">
                  <c:v>15</c:v>
                </c:pt>
                <c:pt idx="9">
                  <c:v>30</c:v>
                </c:pt>
                <c:pt idx="10">
                  <c:v>30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A7-4788-8A7A-77D2F9D5D44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Santander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0A7-4788-8A7A-77D2F9D5D44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Hoja1!$D$2:$D$13</c:f>
              <c:numCache>
                <c:formatCode>General</c:formatCode>
                <c:ptCount val="12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5</c:v>
                </c:pt>
                <c:pt idx="9">
                  <c:v>15</c:v>
                </c:pt>
                <c:pt idx="10">
                  <c:v>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A7-4788-8A7A-77D2F9D5D446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CaixaBank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A7-4788-8A7A-77D2F9D5D44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0A7-4788-8A7A-77D2F9D5D44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A7-4788-8A7A-77D2F9D5D44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0A7-4788-8A7A-77D2F9D5D44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0A7-4788-8A7A-77D2F9D5D446}"/>
                </c:ext>
              </c:extLst>
            </c:dLbl>
            <c:dLbl>
              <c:idx val="6"/>
              <c:layout>
                <c:manualLayout>
                  <c:x val="0"/>
                  <c:y val="2.47080421428335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A7-4788-8A7A-77D2F9D5D446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Bankia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240126770173892E-3"/>
                  <c:y val="-8.23493326260676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A7-4788-8A7A-77D2F9D5D446}"/>
                </c:ext>
              </c:extLst>
            </c:dLbl>
            <c:dLbl>
              <c:idx val="1"/>
              <c:layout>
                <c:manualLayout>
                  <c:x val="1.4886610901259878E-17"/>
                  <c:y val="8.23623020461205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0A7-4788-8A7A-77D2F9D5D446}"/>
                </c:ext>
              </c:extLst>
            </c:dLbl>
            <c:dLbl>
              <c:idx val="2"/>
              <c:layout>
                <c:manualLayout>
                  <c:x val="-2.9773221802519756E-17"/>
                  <c:y val="1.6471811938221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A7-4788-8A7A-77D2F9D5D446}"/>
                </c:ext>
              </c:extLst>
            </c:dLbl>
            <c:dLbl>
              <c:idx val="3"/>
              <c:layout>
                <c:manualLayout>
                  <c:x val="1.6240126770173222E-3"/>
                  <c:y val="8.2362302046121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0A7-4788-8A7A-77D2F9D5D44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A7-4788-8A7A-77D2F9D5D44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Hoja1!$F$2:$F$13</c:f>
              <c:numCache>
                <c:formatCode>General</c:formatCode>
                <c:ptCount val="12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A7-4788-8A7A-77D2F9D5D446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Resto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A7-4788-8A7A-77D2F9D5D44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A7-4788-8A7A-77D2F9D5D44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A7-4788-8A7A-77D2F9D5D446}"/>
                </c:ext>
              </c:extLst>
            </c:dLbl>
            <c:dLbl>
              <c:idx val="4"/>
              <c:layout>
                <c:manualLayout>
                  <c:x val="1.6240126770173818E-3"/>
                  <c:y val="1.5928393238003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A7-4788-8A7A-77D2F9D5D446}"/>
                </c:ext>
              </c:extLst>
            </c:dLbl>
            <c:dLbl>
              <c:idx val="5"/>
              <c:layout>
                <c:manualLayout>
                  <c:x val="1.6240126770173818E-3"/>
                  <c:y val="1.4088681003495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A7-4788-8A7A-77D2F9D5D446}"/>
                </c:ext>
              </c:extLst>
            </c:dLbl>
            <c:dLbl>
              <c:idx val="6"/>
              <c:layout>
                <c:manualLayout>
                  <c:x val="9.7440760621042913E-3"/>
                  <c:y val="-1.06180641973323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A7-4788-8A7A-77D2F9D5D44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Hoja1!$G$2:$G$13</c:f>
              <c:numCache>
                <c:formatCode>General</c:formatCode>
                <c:ptCount val="12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5</c:v>
                </c:pt>
                <c:pt idx="7">
                  <c:v>30</c:v>
                </c:pt>
                <c:pt idx="8">
                  <c:v>20</c:v>
                </c:pt>
                <c:pt idx="9">
                  <c:v>0</c:v>
                </c:pt>
                <c:pt idx="10">
                  <c:v>30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A7-4788-8A7A-77D2F9D5D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9237256"/>
        <c:axId val="489244472"/>
      </c:barChart>
      <c:catAx>
        <c:axId val="489237256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9244472"/>
        <c:crosses val="autoZero"/>
        <c:auto val="1"/>
        <c:lblAlgn val="ctr"/>
        <c:lblOffset val="100"/>
        <c:noMultiLvlLbl val="0"/>
      </c:catAx>
      <c:valAx>
        <c:axId val="489244472"/>
        <c:scaling>
          <c:orientation val="maxMin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8923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>
              <a:softEdge rad="0"/>
            </a:effectLst>
          </c:spPr>
          <c:marker>
            <c:symbol val="none"/>
          </c:marker>
          <c:cat>
            <c:strRef>
              <c:f>Hoja1!$A$2:$A$13</c:f>
              <c:strCache>
                <c:ptCount val="12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  <c:pt idx="6">
                  <c:v>Sem 7</c:v>
                </c:pt>
                <c:pt idx="7">
                  <c:v>Sem 8</c:v>
                </c:pt>
                <c:pt idx="8">
                  <c:v>Sem 9</c:v>
                </c:pt>
                <c:pt idx="9">
                  <c:v>Sem 10</c:v>
                </c:pt>
                <c:pt idx="10">
                  <c:v>Sem 11</c:v>
                </c:pt>
                <c:pt idx="11">
                  <c:v>Sem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20</c:v>
                </c:pt>
                <c:pt idx="6">
                  <c:v>25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80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49-4C87-8475-696869CDD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644456"/>
        <c:axId val="418645768"/>
      </c:lineChart>
      <c:catAx>
        <c:axId val="418644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8645768"/>
        <c:crosses val="autoZero"/>
        <c:auto val="1"/>
        <c:lblAlgn val="ctr"/>
        <c:lblOffset val="100"/>
        <c:noMultiLvlLbl val="0"/>
      </c:catAx>
      <c:valAx>
        <c:axId val="418645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1864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H. Limón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7-4788-8A7A-77D2F9D5D44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Gracias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20</c:v>
                </c:pt>
                <c:pt idx="8">
                  <c:v>15</c:v>
                </c:pt>
                <c:pt idx="9">
                  <c:v>30</c:v>
                </c:pt>
                <c:pt idx="10">
                  <c:v>30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A7-4788-8A7A-77D2F9D5D44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Digilosofía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80A7-4788-8A7A-77D2F9D5D44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Hoja1!$D$2:$D$13</c:f>
              <c:numCache>
                <c:formatCode>General</c:formatCode>
                <c:ptCount val="12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5</c:v>
                </c:pt>
                <c:pt idx="9">
                  <c:v>15</c:v>
                </c:pt>
                <c:pt idx="10">
                  <c:v>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A7-4788-8A7A-77D2F9D5D446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Caixa Family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A7-4788-8A7A-77D2F9D5D44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0A7-4788-8A7A-77D2F9D5D44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A7-4788-8A7A-77D2F9D5D44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0A7-4788-8A7A-77D2F9D5D44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80A7-4788-8A7A-77D2F9D5D446}"/>
                </c:ext>
              </c:extLst>
            </c:dLbl>
            <c:dLbl>
              <c:idx val="6"/>
              <c:layout>
                <c:manualLayout>
                  <c:x val="0"/>
                  <c:y val="2.47080421428335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A7-4788-8A7A-77D2F9D5D446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Cuenta 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240126770173892E-3"/>
                  <c:y val="-8.23493326260676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A7-4788-8A7A-77D2F9D5D446}"/>
                </c:ext>
              </c:extLst>
            </c:dLbl>
            <c:dLbl>
              <c:idx val="1"/>
              <c:layout>
                <c:manualLayout>
                  <c:x val="1.4886610901259878E-17"/>
                  <c:y val="8.23623020461205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0A7-4788-8A7A-77D2F9D5D446}"/>
                </c:ext>
              </c:extLst>
            </c:dLbl>
            <c:dLbl>
              <c:idx val="2"/>
              <c:layout>
                <c:manualLayout>
                  <c:x val="-2.9773221802519756E-17"/>
                  <c:y val="1.6471811938221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A7-4788-8A7A-77D2F9D5D446}"/>
                </c:ext>
              </c:extLst>
            </c:dLbl>
            <c:dLbl>
              <c:idx val="3"/>
              <c:layout>
                <c:manualLayout>
                  <c:x val="1.6240126770173222E-3"/>
                  <c:y val="8.23623020461213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0A7-4788-8A7A-77D2F9D5D44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A7-4788-8A7A-77D2F9D5D44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A7-4788-8A7A-77D2F9D5D44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Hoja1!$F$2:$F$13</c:f>
              <c:numCache>
                <c:formatCode>General</c:formatCode>
                <c:ptCount val="12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A7-4788-8A7A-77D2F9D5D446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Resto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A7-4788-8A7A-77D2F9D5D44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A7-4788-8A7A-77D2F9D5D44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A7-4788-8A7A-77D2F9D5D446}"/>
                </c:ext>
              </c:extLst>
            </c:dLbl>
            <c:dLbl>
              <c:idx val="4"/>
              <c:layout>
                <c:manualLayout>
                  <c:x val="1.6240126770173818E-3"/>
                  <c:y val="1.5928393238003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A7-4788-8A7A-77D2F9D5D446}"/>
                </c:ext>
              </c:extLst>
            </c:dLbl>
            <c:dLbl>
              <c:idx val="5"/>
              <c:layout>
                <c:manualLayout>
                  <c:x val="1.6240126770173818E-3"/>
                  <c:y val="1.4088681003495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A7-4788-8A7A-77D2F9D5D446}"/>
                </c:ext>
              </c:extLst>
            </c:dLbl>
            <c:dLbl>
              <c:idx val="6"/>
              <c:layout>
                <c:manualLayout>
                  <c:x val="9.7440760621042913E-3"/>
                  <c:y val="-1.06180641973323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A7-4788-8A7A-77D2F9D5D44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A7-4788-8A7A-77D2F9D5D4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Hoja1!$A$2:$A$13</c:f>
              <c:strCache>
                <c:ptCount val="12"/>
                <c:pt idx="0">
                  <c:v>Sem1</c:v>
                </c:pt>
                <c:pt idx="1">
                  <c:v>Sem2</c:v>
                </c:pt>
                <c:pt idx="2">
                  <c:v>Sem3</c:v>
                </c:pt>
                <c:pt idx="3">
                  <c:v>Sem4</c:v>
                </c:pt>
                <c:pt idx="4">
                  <c:v>Sem5</c:v>
                </c:pt>
                <c:pt idx="5">
                  <c:v>Sem6</c:v>
                </c:pt>
                <c:pt idx="6">
                  <c:v>Sem7</c:v>
                </c:pt>
                <c:pt idx="7">
                  <c:v>Sem8</c:v>
                </c:pt>
                <c:pt idx="8">
                  <c:v>Sem9</c:v>
                </c:pt>
                <c:pt idx="9">
                  <c:v>Sem10</c:v>
                </c:pt>
                <c:pt idx="10">
                  <c:v>Sem11</c:v>
                </c:pt>
                <c:pt idx="11">
                  <c:v>Sem12</c:v>
                </c:pt>
              </c:strCache>
            </c:strRef>
          </c:cat>
          <c:val>
            <c:numRef>
              <c:f>Hoja1!$G$2:$G$13</c:f>
              <c:numCache>
                <c:formatCode>General</c:formatCode>
                <c:ptCount val="12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5</c:v>
                </c:pt>
                <c:pt idx="7">
                  <c:v>30</c:v>
                </c:pt>
                <c:pt idx="8">
                  <c:v>20</c:v>
                </c:pt>
                <c:pt idx="9">
                  <c:v>0</c:v>
                </c:pt>
                <c:pt idx="10">
                  <c:v>30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A7-4788-8A7A-77D2F9D5D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9237256"/>
        <c:axId val="489244472"/>
      </c:barChart>
      <c:catAx>
        <c:axId val="489237256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9244472"/>
        <c:crosses val="autoZero"/>
        <c:auto val="1"/>
        <c:lblAlgn val="ctr"/>
        <c:lblOffset val="100"/>
        <c:noMultiLvlLbl val="0"/>
      </c:catAx>
      <c:valAx>
        <c:axId val="489244472"/>
        <c:scaling>
          <c:orientation val="maxMin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8923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>
              <a:softEdge rad="0"/>
            </a:effectLst>
          </c:spPr>
          <c:marker>
            <c:symbol val="none"/>
          </c:marker>
          <c:cat>
            <c:strRef>
              <c:f>Hoja1!$A$2:$A$13</c:f>
              <c:strCache>
                <c:ptCount val="12"/>
                <c:pt idx="0">
                  <c:v>Sem 1</c:v>
                </c:pt>
                <c:pt idx="1">
                  <c:v>Sem 2</c:v>
                </c:pt>
                <c:pt idx="2">
                  <c:v>Sem 3</c:v>
                </c:pt>
                <c:pt idx="3">
                  <c:v>Sem 4</c:v>
                </c:pt>
                <c:pt idx="4">
                  <c:v>Sem 5</c:v>
                </c:pt>
                <c:pt idx="5">
                  <c:v>Sem 6</c:v>
                </c:pt>
                <c:pt idx="6">
                  <c:v>Sem 7</c:v>
                </c:pt>
                <c:pt idx="7">
                  <c:v>Sem 8</c:v>
                </c:pt>
                <c:pt idx="8">
                  <c:v>Sem 9</c:v>
                </c:pt>
                <c:pt idx="9">
                  <c:v>Sem 10</c:v>
                </c:pt>
                <c:pt idx="10">
                  <c:v>Sem 11</c:v>
                </c:pt>
                <c:pt idx="11">
                  <c:v>Sem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  <c:pt idx="5">
                  <c:v>20</c:v>
                </c:pt>
                <c:pt idx="6">
                  <c:v>25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80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849-4C87-8475-696869CDD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644456"/>
        <c:axId val="418645768"/>
      </c:lineChart>
      <c:catAx>
        <c:axId val="418644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8645768"/>
        <c:crosses val="autoZero"/>
        <c:auto val="1"/>
        <c:lblAlgn val="ctr"/>
        <c:lblOffset val="100"/>
        <c:noMultiLvlLbl val="0"/>
      </c:catAx>
      <c:valAx>
        <c:axId val="4186457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1864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958" cy="496009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r>
              <a:rPr lang="es-ES" dirty="0"/>
              <a:t>Benchmark Publicitario de Campañas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1098" y="1"/>
            <a:ext cx="2944958" cy="496009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77CF505F-4B03-45AF-B7C4-AD886D5D1F32}" type="datetimeFigureOut">
              <a:rPr lang="es-ES" smtClean="0"/>
              <a:pPr/>
              <a:t>22/01/2018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014"/>
            <a:ext cx="2944958" cy="496009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1098" y="9429014"/>
            <a:ext cx="2944958" cy="496009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2082FA2B-CD13-46E3-ABCA-3C006C3420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186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r>
              <a:rPr lang="es-ES" dirty="0"/>
              <a:t>Benchmark Publicitario de Campañas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1D0AAC30-753C-4C38-B8D8-8C7599D103E8}" type="datetimeFigureOut">
              <a:rPr lang="es-ES" smtClean="0"/>
              <a:pPr/>
              <a:t>22/01/2018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5" y="9428586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8" y="9428586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1CB87CE9-CEB2-42D9-B8C8-05EA26E47B4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975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7CE9-CEB2-42D9-B8C8-05EA26E47B4A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dirty="0"/>
              <a:t>Benchmark Publicitario de Campañas</a:t>
            </a:r>
          </a:p>
        </p:txBody>
      </p:sp>
    </p:spTree>
    <p:extLst>
      <p:ext uri="{BB962C8B-B14F-4D97-AF65-F5344CB8AC3E}">
        <p14:creationId xmlns:p14="http://schemas.microsoft.com/office/powerpoint/2010/main" val="134884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7CE9-CEB2-42D9-B8C8-05EA26E47B4A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dirty="0"/>
              <a:t>Benchmark Publicitario de Campañas</a:t>
            </a:r>
          </a:p>
        </p:txBody>
      </p:sp>
    </p:spTree>
    <p:extLst>
      <p:ext uri="{BB962C8B-B14F-4D97-AF65-F5344CB8AC3E}">
        <p14:creationId xmlns:p14="http://schemas.microsoft.com/office/powerpoint/2010/main" val="416143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7CE9-CEB2-42D9-B8C8-05EA26E47B4A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dirty="0"/>
              <a:t>Benchmark Publicitario de Campañas</a:t>
            </a:r>
          </a:p>
        </p:txBody>
      </p:sp>
    </p:spTree>
    <p:extLst>
      <p:ext uri="{BB962C8B-B14F-4D97-AF65-F5344CB8AC3E}">
        <p14:creationId xmlns:p14="http://schemas.microsoft.com/office/powerpoint/2010/main" val="117775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7CE9-CEB2-42D9-B8C8-05EA26E47B4A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dirty="0"/>
              <a:t>Benchmark Publicitario de Campañas</a:t>
            </a:r>
          </a:p>
        </p:txBody>
      </p:sp>
    </p:spTree>
    <p:extLst>
      <p:ext uri="{BB962C8B-B14F-4D97-AF65-F5344CB8AC3E}">
        <p14:creationId xmlns:p14="http://schemas.microsoft.com/office/powerpoint/2010/main" val="67222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7CE9-CEB2-42D9-B8C8-05EA26E47B4A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dirty="0"/>
              <a:t>Benchmark Publicitario de Campañas</a:t>
            </a:r>
          </a:p>
        </p:txBody>
      </p:sp>
    </p:spTree>
    <p:extLst>
      <p:ext uri="{BB962C8B-B14F-4D97-AF65-F5344CB8AC3E}">
        <p14:creationId xmlns:p14="http://schemas.microsoft.com/office/powerpoint/2010/main" val="192396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77745" y="2348880"/>
            <a:ext cx="7577138" cy="18381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9" name="Marcador de texto 1"/>
          <p:cNvSpPr>
            <a:spLocks noGrp="1"/>
          </p:cNvSpPr>
          <p:nvPr>
            <p:ph type="body" sz="quarter" idx="19"/>
          </p:nvPr>
        </p:nvSpPr>
        <p:spPr>
          <a:xfrm>
            <a:off x="1" y="4492350"/>
            <a:ext cx="2627784" cy="25101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r">
              <a:defRPr sz="9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b="0" i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5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0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650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200000">
            <a:off x="-2699669" y="2905875"/>
            <a:ext cx="6226559" cy="7920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0" name="Straight Connector 7"/>
          <p:cNvCxnSpPr/>
          <p:nvPr/>
        </p:nvCxnSpPr>
        <p:spPr>
          <a:xfrm rot="16200000">
            <a:off x="683664" y="614727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 rot="16200000">
            <a:off x="-2074215" y="3684599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210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0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</a:p>
        </p:txBody>
      </p:sp>
    </p:spTree>
    <p:extLst>
      <p:ext uri="{BB962C8B-B14F-4D97-AF65-F5344CB8AC3E}">
        <p14:creationId xmlns:p14="http://schemas.microsoft.com/office/powerpoint/2010/main" val="176272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66660" y="2276872"/>
            <a:ext cx="7810680" cy="117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s-ES" sz="2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l">
              <a:spcBef>
                <a:spcPct val="0"/>
              </a:spcBef>
            </a:pPr>
            <a:r>
              <a:rPr lang="es-ES" dirty="0"/>
              <a:t>Haga clic para agregar encabezado de sección</a:t>
            </a:r>
          </a:p>
        </p:txBody>
      </p:sp>
      <p:sp>
        <p:nvSpPr>
          <p:cNvPr id="2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66660" y="3498869"/>
            <a:ext cx="7810680" cy="72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88900" indent="-88900" algn="l">
              <a:buFont typeface="Arial" panose="020B0604020202020204" pitchFamily="34" charset="0"/>
              <a:buChar char="•"/>
              <a:defRPr lang="es-ES" sz="1100" b="0" dirty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s-ES" dirty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35571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5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154800" y="1268760"/>
            <a:ext cx="8820000" cy="5145462"/>
          </a:xfrm>
          <a:solidFill>
            <a:srgbClr val="F7F7F7"/>
          </a:solidFill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8637" indent="-171450">
              <a:buFont typeface="Arial" panose="020B0604020202020204" pitchFamily="34" charset="0"/>
              <a:buChar char="•"/>
              <a:def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84237" indent="-171450">
              <a:buFont typeface="Arial" panose="020B0604020202020204" pitchFamily="34" charset="0"/>
              <a:buChar char="•"/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50950" indent="-171450">
              <a:buFont typeface="Arial" panose="020B0604020202020204" pitchFamily="34" charset="0"/>
              <a:buChar char="•"/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6550" indent="-171450">
              <a:buFont typeface="Arial" panose="020B0604020202020204" pitchFamily="34" charset="0"/>
              <a:buChar char="•"/>
              <a:def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98" y="260648"/>
            <a:ext cx="8820002" cy="79208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2"/>
          </p:nvPr>
        </p:nvSpPr>
        <p:spPr>
          <a:xfrm>
            <a:off x="154800" y="1268760"/>
            <a:ext cx="4327200" cy="5146439"/>
          </a:xfrm>
          <a:solidFill>
            <a:srgbClr val="F7F7F7"/>
          </a:solidFill>
        </p:spPr>
        <p:txBody>
          <a:bodyPr/>
          <a:lstStyle>
            <a:lvl1pPr>
              <a:def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s-ES" dirty="0"/>
              <a:t>Segundo nivel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ES" dirty="0"/>
              <a:t>Tercer nivel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s-ES" dirty="0"/>
              <a:t>Cuarto nivel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s-ES" dirty="0"/>
              <a:t>Quinto nivel</a:t>
            </a:r>
          </a:p>
        </p:txBody>
      </p:sp>
      <p:sp>
        <p:nvSpPr>
          <p:cNvPr id="14" name="3 Marcador de contenido"/>
          <p:cNvSpPr>
            <a:spLocks noGrp="1"/>
          </p:cNvSpPr>
          <p:nvPr>
            <p:ph sz="half" idx="2"/>
          </p:nvPr>
        </p:nvSpPr>
        <p:spPr>
          <a:xfrm>
            <a:off x="4647600" y="1268760"/>
            <a:ext cx="4327200" cy="5146439"/>
          </a:xfrm>
          <a:solidFill>
            <a:srgbClr val="F7F7F7"/>
          </a:solidFill>
        </p:spPr>
        <p:txBody>
          <a:bodyPr/>
          <a:lstStyle>
            <a:lvl1pPr>
              <a:defRPr lang="es-ES" sz="11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s-ES" sz="105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s-E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/>
              <a:t>Haga clic para modificar el estilo de texto del patrón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15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5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154800" y="1268760"/>
            <a:ext cx="8820000" cy="5145462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4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98" y="260648"/>
            <a:ext cx="8820002" cy="79208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2"/>
          </p:nvPr>
        </p:nvSpPr>
        <p:spPr>
          <a:xfrm>
            <a:off x="154800" y="1268760"/>
            <a:ext cx="4327200" cy="5146439"/>
          </a:xfrm>
        </p:spPr>
        <p:txBody>
          <a:bodyPr/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3 Marcador de contenido"/>
          <p:cNvSpPr>
            <a:spLocks noGrp="1"/>
          </p:cNvSpPr>
          <p:nvPr>
            <p:ph sz="half" idx="2"/>
          </p:nvPr>
        </p:nvSpPr>
        <p:spPr>
          <a:xfrm>
            <a:off x="4647600" y="1268760"/>
            <a:ext cx="4327200" cy="5146439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15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2"/>
          </p:nvPr>
        </p:nvSpPr>
        <p:spPr>
          <a:xfrm>
            <a:off x="154800" y="1268760"/>
            <a:ext cx="4327200" cy="5146439"/>
          </a:xfrm>
        </p:spPr>
        <p:txBody>
          <a:bodyPr/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4" name="3 Marcador de contenido"/>
          <p:cNvSpPr>
            <a:spLocks noGrp="1"/>
          </p:cNvSpPr>
          <p:nvPr>
            <p:ph sz="half" idx="2"/>
          </p:nvPr>
        </p:nvSpPr>
        <p:spPr>
          <a:xfrm>
            <a:off x="4647600" y="1268760"/>
            <a:ext cx="4327200" cy="5146439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  <a:endParaRPr lang="en-US" dirty="0"/>
          </a:p>
        </p:txBody>
      </p:sp>
      <p:sp>
        <p:nvSpPr>
          <p:cNvPr id="15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66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4800" y="1267248"/>
            <a:ext cx="2847600" cy="5147952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137400" y="1267248"/>
            <a:ext cx="2847600" cy="5147952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1" name="3 Marcador de contenido"/>
          <p:cNvSpPr>
            <a:spLocks noGrp="1"/>
          </p:cNvSpPr>
          <p:nvPr>
            <p:ph sz="half" idx="12"/>
          </p:nvPr>
        </p:nvSpPr>
        <p:spPr>
          <a:xfrm>
            <a:off x="6120000" y="1268760"/>
            <a:ext cx="2847600" cy="5147952"/>
          </a:xfrm>
        </p:spPr>
        <p:txBody>
          <a:bodyPr/>
          <a:lstStyle>
            <a:lvl1pPr>
              <a:defRPr lang="es-ES" smtClean="0"/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 dirty="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16" name="Straight Connector 7"/>
          <p:cNvCxnSpPr/>
          <p:nvPr/>
        </p:nvCxnSpPr>
        <p:spPr>
          <a:xfrm>
            <a:off x="251520" y="1133709"/>
            <a:ext cx="395998" cy="0"/>
          </a:xfrm>
          <a:prstGeom prst="line">
            <a:avLst/>
          </a:prstGeom>
          <a:ln w="12700" cmpd="sng">
            <a:solidFill>
              <a:srgbClr val="343E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798" y="458690"/>
            <a:ext cx="5029200" cy="43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s-ES" sz="900" b="0" kern="0" spc="300" dirty="0" smtClean="0">
                <a:solidFill>
                  <a:schemeClr val="accent2"/>
                </a:solidFill>
                <a:latin typeface="Lato Regular"/>
                <a:ea typeface="Calibri"/>
                <a:cs typeface="Lato Regular"/>
              </a:defRPr>
            </a:lvl1pPr>
          </a:lstStyle>
          <a:p>
            <a:pPr>
              <a:defRPr/>
            </a:pPr>
            <a:r>
              <a:rPr lang="es-ES" dirty="0"/>
              <a:t>Informe Campaña “Volar”</a:t>
            </a:r>
          </a:p>
        </p:txBody>
      </p:sp>
      <p:sp>
        <p:nvSpPr>
          <p:cNvPr id="19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154798" y="6415199"/>
            <a:ext cx="8233200" cy="366169"/>
          </a:xfrm>
          <a:noFill/>
          <a:ln w="9525">
            <a:noFill/>
            <a:miter lim="800000"/>
            <a:headEnd/>
            <a:tailEnd/>
          </a:ln>
        </p:spPr>
        <p:txBody>
          <a:bodyPr lIns="90000" tIns="10800" rIns="90000" bIns="10800" anchor="b"/>
          <a:lstStyle>
            <a:lvl1pPr>
              <a:defRPr lang="es-ES" sz="800" i="1" dirty="0" smtClean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algn="l" eaLnBrk="0" hangingPunct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463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4798" y="260648"/>
            <a:ext cx="882000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800" y="1268760"/>
            <a:ext cx="8820000" cy="5164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93200" y="6584400"/>
            <a:ext cx="38160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lang="es-ES" sz="80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>
              <a:defRPr/>
            </a:pPr>
            <a:fld id="{6DE62BAF-F874-4E98-9179-8544493DC7D4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29" y="260648"/>
            <a:ext cx="1016765" cy="3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400" b="0" i="0" kern="1200" dirty="0">
          <a:solidFill>
            <a:schemeClr val="tx1">
              <a:lumMod val="75000"/>
              <a:lumOff val="25000"/>
            </a:schemeClr>
          </a:solidFill>
          <a:latin typeface="Helvetica" pitchFamily="34" charset="0"/>
          <a:ea typeface="+mn-ea"/>
          <a:cs typeface="+mn-cs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Clr>
          <a:schemeClr val="bg1">
            <a:lumMod val="85000"/>
          </a:schemeClr>
        </a:buClr>
        <a:buFont typeface="Wingdings" panose="05000000000000000000" pitchFamily="2" charset="2"/>
        <a:buNone/>
        <a:defRPr lang="es-ES" sz="1000" kern="1200" dirty="0" smtClean="0">
          <a:solidFill>
            <a:schemeClr val="bg1">
              <a:lumMod val="65000"/>
            </a:schemeClr>
          </a:solidFill>
          <a:latin typeface="Helvetica" pitchFamily="34" charset="0"/>
          <a:ea typeface="+mn-ea"/>
          <a:cs typeface="+mn-cs"/>
        </a:defRPr>
      </a:lvl1pPr>
      <a:lvl2pPr marL="357187" indent="0" algn="just" defTabSz="914400" rtl="0" eaLnBrk="1" latinLnBrk="0" hangingPunct="1">
        <a:spcBef>
          <a:spcPct val="20000"/>
        </a:spcBef>
        <a:buClr>
          <a:schemeClr val="bg1">
            <a:lumMod val="85000"/>
          </a:schemeClr>
        </a:buClr>
        <a:buFont typeface="Arial" pitchFamily="34" charset="0"/>
        <a:buNone/>
        <a:defRPr lang="es-ES" sz="900" kern="1200" dirty="0" smtClean="0">
          <a:solidFill>
            <a:schemeClr val="bg1">
              <a:lumMod val="65000"/>
            </a:schemeClr>
          </a:solidFill>
          <a:latin typeface="Helvetica" pitchFamily="34" charset="0"/>
          <a:ea typeface="+mn-ea"/>
          <a:cs typeface="+mn-cs"/>
        </a:defRPr>
      </a:lvl2pPr>
      <a:lvl3pPr marL="712787" indent="0" algn="just" defTabSz="914400" rtl="0" eaLnBrk="1" latinLnBrk="0" hangingPunct="1">
        <a:spcBef>
          <a:spcPct val="20000"/>
        </a:spcBef>
        <a:buClr>
          <a:schemeClr val="bg1">
            <a:lumMod val="85000"/>
          </a:schemeClr>
        </a:buClr>
        <a:buFont typeface="Arial" pitchFamily="34" charset="0"/>
        <a:buNone/>
        <a:defRPr lang="es-ES" sz="700" kern="1200" dirty="0" smtClean="0">
          <a:solidFill>
            <a:schemeClr val="bg1">
              <a:lumMod val="65000"/>
            </a:schemeClr>
          </a:solidFill>
          <a:latin typeface="Helvetica" pitchFamily="34" charset="0"/>
          <a:ea typeface="+mn-ea"/>
          <a:cs typeface="+mn-cs"/>
        </a:defRPr>
      </a:lvl3pPr>
      <a:lvl4pPr marL="1079500" indent="0" algn="just" defTabSz="914400" rtl="0" eaLnBrk="1" latinLnBrk="0" hangingPunct="1">
        <a:spcBef>
          <a:spcPct val="20000"/>
        </a:spcBef>
        <a:buClr>
          <a:schemeClr val="bg1">
            <a:lumMod val="85000"/>
          </a:schemeClr>
        </a:buClr>
        <a:buFont typeface="Arial" pitchFamily="34" charset="0"/>
        <a:buNone/>
        <a:defRPr lang="es-ES" sz="700" kern="1200" dirty="0" smtClean="0">
          <a:solidFill>
            <a:schemeClr val="bg1">
              <a:lumMod val="65000"/>
            </a:schemeClr>
          </a:solidFill>
          <a:latin typeface="Helvetica" pitchFamily="34" charset="0"/>
          <a:ea typeface="+mn-ea"/>
          <a:cs typeface="+mn-cs"/>
        </a:defRPr>
      </a:lvl4pPr>
      <a:lvl5pPr marL="1435100" indent="0" algn="just" defTabSz="914400" rtl="0" eaLnBrk="1" latinLnBrk="0" hangingPunct="1">
        <a:spcBef>
          <a:spcPct val="20000"/>
        </a:spcBef>
        <a:buClr>
          <a:schemeClr val="bg1">
            <a:lumMod val="85000"/>
          </a:schemeClr>
        </a:buClr>
        <a:buFont typeface="Arial" pitchFamily="34" charset="0"/>
        <a:buNone/>
        <a:defRPr lang="es-ES" sz="800" kern="1200" dirty="0" smtClean="0">
          <a:solidFill>
            <a:schemeClr val="bg1">
              <a:lumMod val="65000"/>
            </a:schemeClr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chart" Target="../charts/chart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>
            <a:extLst>
              <a:ext uri="{FF2B5EF4-FFF2-40B4-BE49-F238E27FC236}">
                <a16:creationId xmlns:a16="http://schemas.microsoft.com/office/drawing/2014/main" id="{4F2CE828-E22F-4680-9657-DFB6559DC913}"/>
              </a:ext>
            </a:extLst>
          </p:cNvPr>
          <p:cNvSpPr/>
          <p:nvPr/>
        </p:nvSpPr>
        <p:spPr>
          <a:xfrm>
            <a:off x="6342257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9AAA792-7A5A-4B4C-A9E7-D3DC06793355}"/>
              </a:ext>
            </a:extLst>
          </p:cNvPr>
          <p:cNvSpPr/>
          <p:nvPr/>
        </p:nvSpPr>
        <p:spPr>
          <a:xfrm>
            <a:off x="1296326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48C375-64D8-4558-9A59-0AD8EE992278}"/>
              </a:ext>
            </a:extLst>
          </p:cNvPr>
          <p:cNvSpPr txBox="1"/>
          <p:nvPr/>
        </p:nvSpPr>
        <p:spPr>
          <a:xfrm>
            <a:off x="6017133" y="27798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ighlight>
                  <a:srgbClr val="FFFF00"/>
                </a:highlight>
              </a:rPr>
              <a:t>Entidades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32E4645-0F7E-48A1-A420-0457DDE7F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71467"/>
              </p:ext>
            </p:extLst>
          </p:nvPr>
        </p:nvGraphicFramePr>
        <p:xfrm>
          <a:off x="1186333" y="4305846"/>
          <a:ext cx="7820136" cy="154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A78A6585-7DB7-42C6-A240-DA7717B3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5" b="30148"/>
          <a:stretch/>
        </p:blipFill>
        <p:spPr>
          <a:xfrm>
            <a:off x="402449" y="2564074"/>
            <a:ext cx="1016285" cy="4019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03825AE-E3AE-43BA-9F56-2D9E774D41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9" y="2170631"/>
            <a:ext cx="683011" cy="5073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81E1D72-38CC-4516-9B6D-C0BB0A0310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8" b="28410"/>
          <a:stretch/>
        </p:blipFill>
        <p:spPr>
          <a:xfrm>
            <a:off x="395536" y="2894034"/>
            <a:ext cx="888653" cy="3909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8BD9393-776D-4041-BEE3-D47A00C3C2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3" b="22789"/>
          <a:stretch/>
        </p:blipFill>
        <p:spPr>
          <a:xfrm>
            <a:off x="624390" y="1829448"/>
            <a:ext cx="640786" cy="34450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2CDAF86-2E13-4326-8A7B-CC083BEE2E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6" b="33731"/>
          <a:stretch/>
        </p:blipFill>
        <p:spPr>
          <a:xfrm>
            <a:off x="410334" y="1473666"/>
            <a:ext cx="837973" cy="305175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1FD5F08-F77A-455B-87A8-8B96050CB71A}"/>
              </a:ext>
            </a:extLst>
          </p:cNvPr>
          <p:cNvSpPr/>
          <p:nvPr/>
        </p:nvSpPr>
        <p:spPr>
          <a:xfrm>
            <a:off x="5987589" y="277981"/>
            <a:ext cx="812667" cy="2616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5A4054A-02E1-45A2-BD8D-FE8A5721E008}"/>
              </a:ext>
            </a:extLst>
          </p:cNvPr>
          <p:cNvGrpSpPr/>
          <p:nvPr/>
        </p:nvGrpSpPr>
        <p:grpSpPr>
          <a:xfrm>
            <a:off x="6746178" y="277981"/>
            <a:ext cx="936104" cy="261610"/>
            <a:chOff x="8100392" y="646301"/>
            <a:chExt cx="936104" cy="26161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0FF48E6-A600-4A5D-8BCC-80369F9EE6B6}"/>
                </a:ext>
              </a:extLst>
            </p:cNvPr>
            <p:cNvSpPr txBox="1"/>
            <p:nvPr/>
          </p:nvSpPr>
          <p:spPr>
            <a:xfrm>
              <a:off x="8100392" y="64630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Campañas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17206FF-376D-4292-91CD-8B74FCB477F3}"/>
                </a:ext>
              </a:extLst>
            </p:cNvPr>
            <p:cNvSpPr/>
            <p:nvPr/>
          </p:nvSpPr>
          <p:spPr>
            <a:xfrm>
              <a:off x="8151821" y="646301"/>
              <a:ext cx="812667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BC107A5-AF8D-40EA-89F8-CDF250838E3A}"/>
              </a:ext>
            </a:extLst>
          </p:cNvPr>
          <p:cNvSpPr/>
          <p:nvPr/>
        </p:nvSpPr>
        <p:spPr>
          <a:xfrm>
            <a:off x="1451159" y="1646200"/>
            <a:ext cx="2370734" cy="77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97D80D0-3067-4527-995E-E300C0D14E58}"/>
              </a:ext>
            </a:extLst>
          </p:cNvPr>
          <p:cNvGrpSpPr/>
          <p:nvPr/>
        </p:nvGrpSpPr>
        <p:grpSpPr>
          <a:xfrm>
            <a:off x="7710326" y="692696"/>
            <a:ext cx="1213066" cy="272966"/>
            <a:chOff x="7751423" y="646301"/>
            <a:chExt cx="1213066" cy="272966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56EDF51-93DF-4B0B-932B-28103FDC1AA4}"/>
                </a:ext>
              </a:extLst>
            </p:cNvPr>
            <p:cNvSpPr txBox="1"/>
            <p:nvPr/>
          </p:nvSpPr>
          <p:spPr>
            <a:xfrm>
              <a:off x="7844390" y="657657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/>
                <a:t>Desde..Hasta</a:t>
              </a:r>
              <a:endParaRPr lang="es-ES" sz="1100" dirty="0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68A9680F-A914-43C4-AE94-9A85DE9BA9C3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D197598-82C2-42E6-9C82-BEFA550D5E6F}"/>
              </a:ext>
            </a:extLst>
          </p:cNvPr>
          <p:cNvGrpSpPr/>
          <p:nvPr/>
        </p:nvGrpSpPr>
        <p:grpSpPr>
          <a:xfrm>
            <a:off x="2885789" y="713992"/>
            <a:ext cx="1278560" cy="264001"/>
            <a:chOff x="7751423" y="646301"/>
            <a:chExt cx="1278560" cy="264001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BAB1F5F-EA30-42E0-81A3-8124736E036B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Segmento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061ED950-5F0A-4FE9-BDDA-AA7B32213EFA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50EED72-7F14-41EE-A3E8-E29C67A003F0}"/>
              </a:ext>
            </a:extLst>
          </p:cNvPr>
          <p:cNvGrpSpPr/>
          <p:nvPr/>
        </p:nvGrpSpPr>
        <p:grpSpPr>
          <a:xfrm>
            <a:off x="4181933" y="713992"/>
            <a:ext cx="1213066" cy="264001"/>
            <a:chOff x="7751423" y="646301"/>
            <a:chExt cx="1213066" cy="264001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13C36AF-4541-4E36-8B2F-7EDC7A2714FD}"/>
                </a:ext>
              </a:extLst>
            </p:cNvPr>
            <p:cNvSpPr txBox="1"/>
            <p:nvPr/>
          </p:nvSpPr>
          <p:spPr>
            <a:xfrm>
              <a:off x="7996793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Medios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472B4D3E-BDCF-4C65-A28E-062A0DC15D7D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D435806-8FE5-4DF1-B960-C1CA23021AA2}"/>
              </a:ext>
            </a:extLst>
          </p:cNvPr>
          <p:cNvGrpSpPr/>
          <p:nvPr/>
        </p:nvGrpSpPr>
        <p:grpSpPr>
          <a:xfrm>
            <a:off x="5455722" y="713992"/>
            <a:ext cx="1213066" cy="264001"/>
            <a:chOff x="7751423" y="646301"/>
            <a:chExt cx="1213066" cy="264001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6E3CD329-AB40-47F8-9245-9747904AD6B3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Categoría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5913DDBA-6327-4890-8818-4A806562BBA4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46C661D-DEF8-42EF-AA9D-35C4DA63331C}"/>
              </a:ext>
            </a:extLst>
          </p:cNvPr>
          <p:cNvSpPr txBox="1"/>
          <p:nvPr/>
        </p:nvSpPr>
        <p:spPr>
          <a:xfrm>
            <a:off x="626602" y="3534968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Inversión €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4A4BFA2-033D-49C7-B9FA-0E6301D31A0D}"/>
              </a:ext>
            </a:extLst>
          </p:cNvPr>
          <p:cNvSpPr txBox="1"/>
          <p:nvPr/>
        </p:nvSpPr>
        <p:spPr>
          <a:xfrm>
            <a:off x="2174674" y="1149256"/>
            <a:ext cx="7853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ENERO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00B9838-A55D-472C-9D4A-5C70002B9AF1}"/>
              </a:ext>
            </a:extLst>
          </p:cNvPr>
          <p:cNvSpPr txBox="1"/>
          <p:nvPr/>
        </p:nvSpPr>
        <p:spPr>
          <a:xfrm>
            <a:off x="4685989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FEBRERO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78BF20E-A8B2-4139-B559-C2983E26A72C}"/>
              </a:ext>
            </a:extLst>
          </p:cNvPr>
          <p:cNvSpPr txBox="1"/>
          <p:nvPr/>
        </p:nvSpPr>
        <p:spPr>
          <a:xfrm>
            <a:off x="7350285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MARZO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73D55BE4-8F85-4C4C-9583-3BC558F217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8" y="5911922"/>
            <a:ext cx="485014" cy="417925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3648E2A-655D-4803-A4FE-3772D0A5164D}"/>
              </a:ext>
            </a:extLst>
          </p:cNvPr>
          <p:cNvSpPr/>
          <p:nvPr/>
        </p:nvSpPr>
        <p:spPr>
          <a:xfrm>
            <a:off x="1451159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76899A89-1A21-46F6-8C59-C10DAC3A5262}"/>
              </a:ext>
            </a:extLst>
          </p:cNvPr>
          <p:cNvSpPr/>
          <p:nvPr/>
        </p:nvSpPr>
        <p:spPr>
          <a:xfrm>
            <a:off x="4037917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FB9B5150-B916-470C-B0D7-B1560671CC67}"/>
              </a:ext>
            </a:extLst>
          </p:cNvPr>
          <p:cNvSpPr/>
          <p:nvPr/>
        </p:nvSpPr>
        <p:spPr>
          <a:xfrm>
            <a:off x="6579920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469172D-6E99-482E-9EF5-A1F2A39D997F}"/>
              </a:ext>
            </a:extLst>
          </p:cNvPr>
          <p:cNvSpPr/>
          <p:nvPr/>
        </p:nvSpPr>
        <p:spPr>
          <a:xfrm>
            <a:off x="1451159" y="1977363"/>
            <a:ext cx="7292992" cy="665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66765DC-2DD3-4590-9EC4-52EA5624F50F}"/>
              </a:ext>
            </a:extLst>
          </p:cNvPr>
          <p:cNvSpPr/>
          <p:nvPr/>
        </p:nvSpPr>
        <p:spPr>
          <a:xfrm>
            <a:off x="1451159" y="2342419"/>
            <a:ext cx="7292992" cy="66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8AD82C0E-438E-4F49-A4DC-A0C223C770B2}"/>
              </a:ext>
            </a:extLst>
          </p:cNvPr>
          <p:cNvSpPr/>
          <p:nvPr/>
        </p:nvSpPr>
        <p:spPr>
          <a:xfrm>
            <a:off x="1451159" y="2708594"/>
            <a:ext cx="2370734" cy="65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027C27C-36A6-461C-A3C6-2BEEECB7CF57}"/>
              </a:ext>
            </a:extLst>
          </p:cNvPr>
          <p:cNvSpPr/>
          <p:nvPr/>
        </p:nvSpPr>
        <p:spPr>
          <a:xfrm>
            <a:off x="4751513" y="3077429"/>
            <a:ext cx="3992638" cy="78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0D430B3-97C2-41A2-B4ED-6A04066EDF4E}"/>
              </a:ext>
            </a:extLst>
          </p:cNvPr>
          <p:cNvSpPr txBox="1"/>
          <p:nvPr/>
        </p:nvSpPr>
        <p:spPr>
          <a:xfrm>
            <a:off x="6722075" y="5976404"/>
            <a:ext cx="19056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i="1" dirty="0"/>
              <a:t>Lanzamiento de la campaña de Cuenta Nómina de Bankinter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4FECE769-263C-422C-B976-E9E72C5DFD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2" y="1590787"/>
            <a:ext cx="91273" cy="91273"/>
          </a:xfrm>
          <a:prstGeom prst="rect">
            <a:avLst/>
          </a:prstGeom>
        </p:spPr>
      </p:pic>
      <p:sp>
        <p:nvSpPr>
          <p:cNvPr id="98" name="CuadroTexto 97">
            <a:extLst>
              <a:ext uri="{FF2B5EF4-FFF2-40B4-BE49-F238E27FC236}">
                <a16:creationId xmlns:a16="http://schemas.microsoft.com/office/drawing/2014/main" id="{2437F051-6C48-492B-9005-6A8DEA09A0CB}"/>
              </a:ext>
            </a:extLst>
          </p:cNvPr>
          <p:cNvSpPr txBox="1"/>
          <p:nvPr/>
        </p:nvSpPr>
        <p:spPr>
          <a:xfrm>
            <a:off x="179512" y="786770"/>
            <a:ext cx="186397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Evolución Top 5 entidades con más inversión del periodo</a:t>
            </a:r>
          </a:p>
        </p:txBody>
      </p:sp>
      <p:graphicFrame>
        <p:nvGraphicFramePr>
          <p:cNvPr id="101" name="Gráfico 100">
            <a:extLst>
              <a:ext uri="{FF2B5EF4-FFF2-40B4-BE49-F238E27FC236}">
                <a16:creationId xmlns:a16="http://schemas.microsoft.com/office/drawing/2014/main" id="{83DC2C5F-003C-4E5C-A961-7DEDDC71B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847469"/>
              </p:ext>
            </p:extLst>
          </p:nvPr>
        </p:nvGraphicFramePr>
        <p:xfrm>
          <a:off x="1186333" y="3657576"/>
          <a:ext cx="7820136" cy="66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19C3A6D-E35F-433F-9455-F7A177DD0534}"/>
              </a:ext>
            </a:extLst>
          </p:cNvPr>
          <p:cNvSpPr txBox="1"/>
          <p:nvPr/>
        </p:nvSpPr>
        <p:spPr>
          <a:xfrm>
            <a:off x="395536" y="4752039"/>
            <a:ext cx="8527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Share de entidades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A2DE128-AF68-4755-A20A-6439CEA96F42}"/>
              </a:ext>
            </a:extLst>
          </p:cNvPr>
          <p:cNvSpPr txBox="1"/>
          <p:nvPr/>
        </p:nvSpPr>
        <p:spPr>
          <a:xfrm>
            <a:off x="412405" y="3959639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Volumen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EE98B33-4A7A-46C7-BDFB-BB2047144C73}"/>
              </a:ext>
            </a:extLst>
          </p:cNvPr>
          <p:cNvSpPr txBox="1"/>
          <p:nvPr/>
        </p:nvSpPr>
        <p:spPr>
          <a:xfrm>
            <a:off x="4178515" y="6047734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Cambio de </a:t>
            </a:r>
            <a:r>
              <a:rPr lang="es-ES" sz="1000" dirty="0" err="1"/>
              <a:t>claim</a:t>
            </a:r>
            <a:r>
              <a:rPr lang="es-ES" sz="1000" dirty="0"/>
              <a:t> en Bankia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8876444-309F-4A63-BB49-8E5151E669C4}"/>
              </a:ext>
            </a:extLst>
          </p:cNvPr>
          <p:cNvSpPr txBox="1"/>
          <p:nvPr/>
        </p:nvSpPr>
        <p:spPr>
          <a:xfrm>
            <a:off x="1687243" y="6047734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XXXXXXXXX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D9FBB8FB-09B3-41FE-B6B8-41CFB9F6BD2A}"/>
              </a:ext>
            </a:extLst>
          </p:cNvPr>
          <p:cNvSpPr/>
          <p:nvPr/>
        </p:nvSpPr>
        <p:spPr>
          <a:xfrm>
            <a:off x="5767870" y="1646200"/>
            <a:ext cx="2976280" cy="6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B9A6F443-30FD-470E-BBD8-C7C11961925F}"/>
              </a:ext>
            </a:extLst>
          </p:cNvPr>
          <p:cNvSpPr/>
          <p:nvPr/>
        </p:nvSpPr>
        <p:spPr>
          <a:xfrm>
            <a:off x="5789828" y="2717559"/>
            <a:ext cx="2954322" cy="645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6195AF41-D957-47D0-ACC0-5FC2C9328C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9" y="1987793"/>
            <a:ext cx="91273" cy="91273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F3ECD918-ED54-43A7-B44F-457DEA6846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9" y="2365763"/>
            <a:ext cx="91273" cy="9127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A4E61D63-C905-4529-92D4-FEF9BC2B074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17885"/>
            <a:ext cx="91273" cy="9127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0D465C1-624A-4F60-952E-A79224412B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5" y="3076590"/>
            <a:ext cx="91273" cy="91273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F80C339-5166-4A96-A4BD-32638B2FB4E7}"/>
              </a:ext>
            </a:extLst>
          </p:cNvPr>
          <p:cNvSpPr txBox="1"/>
          <p:nvPr/>
        </p:nvSpPr>
        <p:spPr>
          <a:xfrm>
            <a:off x="233302" y="1666684"/>
            <a:ext cx="106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F8DED8C-1BB0-4117-8B32-17053484B007}"/>
              </a:ext>
            </a:extLst>
          </p:cNvPr>
          <p:cNvSpPr txBox="1"/>
          <p:nvPr/>
        </p:nvSpPr>
        <p:spPr>
          <a:xfrm>
            <a:off x="2843808" y="354142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Particulares</a:t>
            </a:r>
          </a:p>
          <a:p>
            <a:r>
              <a:rPr lang="es-ES" sz="800" dirty="0"/>
              <a:t>Empresas..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99E9B51-7399-45D4-B318-1EDE2BCB67F3}"/>
              </a:ext>
            </a:extLst>
          </p:cNvPr>
          <p:cNvSpPr txBox="1"/>
          <p:nvPr/>
        </p:nvSpPr>
        <p:spPr>
          <a:xfrm>
            <a:off x="4164349" y="354142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TV, </a:t>
            </a:r>
          </a:p>
          <a:p>
            <a:r>
              <a:rPr lang="es-ES" sz="800" dirty="0"/>
              <a:t>Prensa..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7762CFA-9DE2-4609-8505-51153D37FFEC}"/>
              </a:ext>
            </a:extLst>
          </p:cNvPr>
          <p:cNvSpPr txBox="1"/>
          <p:nvPr/>
        </p:nvSpPr>
        <p:spPr>
          <a:xfrm>
            <a:off x="5595275" y="980728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Imagen,</a:t>
            </a:r>
          </a:p>
          <a:p>
            <a:r>
              <a:rPr lang="es-ES" sz="800" dirty="0"/>
              <a:t>Hipotecas..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4777F49-633E-4C43-8ADE-A447CFF8EF04}"/>
              </a:ext>
            </a:extLst>
          </p:cNvPr>
          <p:cNvSpPr txBox="1"/>
          <p:nvPr/>
        </p:nvSpPr>
        <p:spPr>
          <a:xfrm>
            <a:off x="233302" y="2070603"/>
            <a:ext cx="106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52C0687-0D2B-4301-9A9C-D3200726FF1D}"/>
              </a:ext>
            </a:extLst>
          </p:cNvPr>
          <p:cNvSpPr txBox="1"/>
          <p:nvPr/>
        </p:nvSpPr>
        <p:spPr>
          <a:xfrm>
            <a:off x="233302" y="2438455"/>
            <a:ext cx="106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054D5701-5236-4A7E-803B-9D285382904C}"/>
              </a:ext>
            </a:extLst>
          </p:cNvPr>
          <p:cNvSpPr txBox="1"/>
          <p:nvPr/>
        </p:nvSpPr>
        <p:spPr>
          <a:xfrm>
            <a:off x="233302" y="2789043"/>
            <a:ext cx="106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31DFD6E-4E13-4284-8ECA-AB4101476433}"/>
              </a:ext>
            </a:extLst>
          </p:cNvPr>
          <p:cNvSpPr txBox="1"/>
          <p:nvPr/>
        </p:nvSpPr>
        <p:spPr>
          <a:xfrm>
            <a:off x="233302" y="3163751"/>
            <a:ext cx="106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</p:txBody>
      </p:sp>
    </p:spTree>
    <p:extLst>
      <p:ext uri="{BB962C8B-B14F-4D97-AF65-F5344CB8AC3E}">
        <p14:creationId xmlns:p14="http://schemas.microsoft.com/office/powerpoint/2010/main" val="40636766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>
            <a:extLst>
              <a:ext uri="{FF2B5EF4-FFF2-40B4-BE49-F238E27FC236}">
                <a16:creationId xmlns:a16="http://schemas.microsoft.com/office/drawing/2014/main" id="{4F2CE828-E22F-4680-9657-DFB6559DC913}"/>
              </a:ext>
            </a:extLst>
          </p:cNvPr>
          <p:cNvSpPr/>
          <p:nvPr/>
        </p:nvSpPr>
        <p:spPr>
          <a:xfrm>
            <a:off x="6342257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9AAA792-7A5A-4B4C-A9E7-D3DC06793355}"/>
              </a:ext>
            </a:extLst>
          </p:cNvPr>
          <p:cNvSpPr/>
          <p:nvPr/>
        </p:nvSpPr>
        <p:spPr>
          <a:xfrm>
            <a:off x="1296326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48C375-64D8-4558-9A59-0AD8EE992278}"/>
              </a:ext>
            </a:extLst>
          </p:cNvPr>
          <p:cNvSpPr txBox="1"/>
          <p:nvPr/>
        </p:nvSpPr>
        <p:spPr>
          <a:xfrm>
            <a:off x="6017133" y="27798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ighlight>
                  <a:srgbClr val="FFFF00"/>
                </a:highlight>
              </a:rPr>
              <a:t>Entidades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2CDAF86-2E13-4326-8A7B-CC083BEE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6" b="33731"/>
          <a:stretch/>
        </p:blipFill>
        <p:spPr>
          <a:xfrm>
            <a:off x="410334" y="1556502"/>
            <a:ext cx="837973" cy="305175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1FD5F08-F77A-455B-87A8-8B96050CB71A}"/>
              </a:ext>
            </a:extLst>
          </p:cNvPr>
          <p:cNvSpPr/>
          <p:nvPr/>
        </p:nvSpPr>
        <p:spPr>
          <a:xfrm>
            <a:off x="5987589" y="277981"/>
            <a:ext cx="812667" cy="2616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5A4054A-02E1-45A2-BD8D-FE8A5721E008}"/>
              </a:ext>
            </a:extLst>
          </p:cNvPr>
          <p:cNvGrpSpPr/>
          <p:nvPr/>
        </p:nvGrpSpPr>
        <p:grpSpPr>
          <a:xfrm>
            <a:off x="6746178" y="277981"/>
            <a:ext cx="936104" cy="261610"/>
            <a:chOff x="8100392" y="646301"/>
            <a:chExt cx="936104" cy="26161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0FF48E6-A600-4A5D-8BCC-80369F9EE6B6}"/>
                </a:ext>
              </a:extLst>
            </p:cNvPr>
            <p:cNvSpPr txBox="1"/>
            <p:nvPr/>
          </p:nvSpPr>
          <p:spPr>
            <a:xfrm>
              <a:off x="8100392" y="64630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Campañas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17206FF-376D-4292-91CD-8B74FCB477F3}"/>
                </a:ext>
              </a:extLst>
            </p:cNvPr>
            <p:cNvSpPr/>
            <p:nvPr/>
          </p:nvSpPr>
          <p:spPr>
            <a:xfrm>
              <a:off x="8151821" y="646301"/>
              <a:ext cx="812667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BC107A5-AF8D-40EA-89F8-CDF250838E3A}"/>
              </a:ext>
            </a:extLst>
          </p:cNvPr>
          <p:cNvSpPr/>
          <p:nvPr/>
        </p:nvSpPr>
        <p:spPr>
          <a:xfrm>
            <a:off x="1451159" y="1712183"/>
            <a:ext cx="2370734" cy="77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97D80D0-3067-4527-995E-E300C0D14E58}"/>
              </a:ext>
            </a:extLst>
          </p:cNvPr>
          <p:cNvGrpSpPr/>
          <p:nvPr/>
        </p:nvGrpSpPr>
        <p:grpSpPr>
          <a:xfrm>
            <a:off x="7710326" y="692696"/>
            <a:ext cx="1213066" cy="272966"/>
            <a:chOff x="7751423" y="646301"/>
            <a:chExt cx="1213066" cy="272966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56EDF51-93DF-4B0B-932B-28103FDC1AA4}"/>
                </a:ext>
              </a:extLst>
            </p:cNvPr>
            <p:cNvSpPr txBox="1"/>
            <p:nvPr/>
          </p:nvSpPr>
          <p:spPr>
            <a:xfrm>
              <a:off x="7844390" y="657657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Temporalidad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68A9680F-A914-43C4-AE94-9A85DE9BA9C3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D197598-82C2-42E6-9C82-BEFA550D5E6F}"/>
              </a:ext>
            </a:extLst>
          </p:cNvPr>
          <p:cNvGrpSpPr/>
          <p:nvPr/>
        </p:nvGrpSpPr>
        <p:grpSpPr>
          <a:xfrm>
            <a:off x="2885789" y="713992"/>
            <a:ext cx="1278560" cy="264001"/>
            <a:chOff x="7751423" y="646301"/>
            <a:chExt cx="1278560" cy="264001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BAB1F5F-EA30-42E0-81A3-8124736E036B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Segmento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061ED950-5F0A-4FE9-BDDA-AA7B32213EFA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50EED72-7F14-41EE-A3E8-E29C67A003F0}"/>
              </a:ext>
            </a:extLst>
          </p:cNvPr>
          <p:cNvGrpSpPr/>
          <p:nvPr/>
        </p:nvGrpSpPr>
        <p:grpSpPr>
          <a:xfrm>
            <a:off x="4181933" y="713992"/>
            <a:ext cx="1213066" cy="264001"/>
            <a:chOff x="7751423" y="646301"/>
            <a:chExt cx="1213066" cy="264001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13C36AF-4541-4E36-8B2F-7EDC7A2714FD}"/>
                </a:ext>
              </a:extLst>
            </p:cNvPr>
            <p:cNvSpPr txBox="1"/>
            <p:nvPr/>
          </p:nvSpPr>
          <p:spPr>
            <a:xfrm>
              <a:off x="7996793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Medios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472B4D3E-BDCF-4C65-A28E-062A0DC15D7D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D435806-8FE5-4DF1-B960-C1CA23021AA2}"/>
              </a:ext>
            </a:extLst>
          </p:cNvPr>
          <p:cNvGrpSpPr/>
          <p:nvPr/>
        </p:nvGrpSpPr>
        <p:grpSpPr>
          <a:xfrm>
            <a:off x="5455722" y="713992"/>
            <a:ext cx="1213066" cy="264001"/>
            <a:chOff x="7751423" y="646301"/>
            <a:chExt cx="1213066" cy="264001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6E3CD329-AB40-47F8-9245-9747904AD6B3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Categoría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5913DDBA-6327-4890-8818-4A806562BBA4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4A4BFA2-033D-49C7-B9FA-0E6301D31A0D}"/>
              </a:ext>
            </a:extLst>
          </p:cNvPr>
          <p:cNvSpPr txBox="1"/>
          <p:nvPr/>
        </p:nvSpPr>
        <p:spPr>
          <a:xfrm>
            <a:off x="2174674" y="1149256"/>
            <a:ext cx="7853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ENERO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00B9838-A55D-472C-9D4A-5C70002B9AF1}"/>
              </a:ext>
            </a:extLst>
          </p:cNvPr>
          <p:cNvSpPr txBox="1"/>
          <p:nvPr/>
        </p:nvSpPr>
        <p:spPr>
          <a:xfrm>
            <a:off x="4685989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FEBRERO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78BF20E-A8B2-4139-B559-C2983E26A72C}"/>
              </a:ext>
            </a:extLst>
          </p:cNvPr>
          <p:cNvSpPr txBox="1"/>
          <p:nvPr/>
        </p:nvSpPr>
        <p:spPr>
          <a:xfrm>
            <a:off x="7350285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MARZO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437F051-6C48-492B-9005-6A8DEA09A0CB}"/>
              </a:ext>
            </a:extLst>
          </p:cNvPr>
          <p:cNvSpPr txBox="1"/>
          <p:nvPr/>
        </p:nvSpPr>
        <p:spPr>
          <a:xfrm>
            <a:off x="169391" y="908720"/>
            <a:ext cx="186397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Campañas que han tenido esas entidades en ese periodo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D9FBB8FB-09B3-41FE-B6B8-41CFB9F6BD2A}"/>
              </a:ext>
            </a:extLst>
          </p:cNvPr>
          <p:cNvSpPr/>
          <p:nvPr/>
        </p:nvSpPr>
        <p:spPr>
          <a:xfrm>
            <a:off x="5767870" y="1712183"/>
            <a:ext cx="2976280" cy="6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2326809-8F51-4A8A-86CC-234327563530}"/>
              </a:ext>
            </a:extLst>
          </p:cNvPr>
          <p:cNvSpPr txBox="1"/>
          <p:nvPr/>
        </p:nvSpPr>
        <p:spPr>
          <a:xfrm>
            <a:off x="419545" y="1879607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Digilosofía</a:t>
            </a:r>
            <a:endParaRPr lang="es-ES" sz="10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BED4D1F-9997-4B9F-B766-EC1855113FE6}"/>
              </a:ext>
            </a:extLst>
          </p:cNvPr>
          <p:cNvSpPr txBox="1"/>
          <p:nvPr/>
        </p:nvSpPr>
        <p:spPr>
          <a:xfrm>
            <a:off x="392650" y="4118883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Apple </a:t>
            </a:r>
            <a:r>
              <a:rPr lang="es-ES" sz="1000" dirty="0" err="1"/>
              <a:t>Pay</a:t>
            </a:r>
            <a:endParaRPr lang="es-ES" sz="1000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DAFB78E-92BB-4940-86F7-BB2F4BB5378E}"/>
              </a:ext>
            </a:extLst>
          </p:cNvPr>
          <p:cNvSpPr/>
          <p:nvPr/>
        </p:nvSpPr>
        <p:spPr>
          <a:xfrm>
            <a:off x="1451159" y="1957113"/>
            <a:ext cx="2370734" cy="113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BA9F85C-E9A6-4AE5-B070-CC8FD91EC779}"/>
              </a:ext>
            </a:extLst>
          </p:cNvPr>
          <p:cNvSpPr/>
          <p:nvPr/>
        </p:nvSpPr>
        <p:spPr>
          <a:xfrm>
            <a:off x="5724128" y="4158876"/>
            <a:ext cx="2976026" cy="134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19CB44A-0E98-488C-BABA-FEF7C9331007}"/>
              </a:ext>
            </a:extLst>
          </p:cNvPr>
          <p:cNvSpPr txBox="1"/>
          <p:nvPr/>
        </p:nvSpPr>
        <p:spPr>
          <a:xfrm>
            <a:off x="683568" y="2174405"/>
            <a:ext cx="51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TV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D38373A-0481-45FC-8790-317FDF2EF41F}"/>
              </a:ext>
            </a:extLst>
          </p:cNvPr>
          <p:cNvSpPr txBox="1"/>
          <p:nvPr/>
        </p:nvSpPr>
        <p:spPr>
          <a:xfrm>
            <a:off x="683568" y="2479908"/>
            <a:ext cx="51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Radio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7C09586-7612-4825-B955-F9DCCD34CDB4}"/>
              </a:ext>
            </a:extLst>
          </p:cNvPr>
          <p:cNvSpPr txBox="1"/>
          <p:nvPr/>
        </p:nvSpPr>
        <p:spPr>
          <a:xfrm>
            <a:off x="629778" y="2786903"/>
            <a:ext cx="614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Prensa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C8B5C94-8EDB-4359-A522-9872AF38A5EF}"/>
              </a:ext>
            </a:extLst>
          </p:cNvPr>
          <p:cNvSpPr txBox="1"/>
          <p:nvPr/>
        </p:nvSpPr>
        <p:spPr>
          <a:xfrm>
            <a:off x="629778" y="3081701"/>
            <a:ext cx="614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Online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322E709-AB15-4135-B688-79FF3213BD63}"/>
              </a:ext>
            </a:extLst>
          </p:cNvPr>
          <p:cNvSpPr/>
          <p:nvPr/>
        </p:nvSpPr>
        <p:spPr>
          <a:xfrm>
            <a:off x="1451159" y="2267566"/>
            <a:ext cx="1248633" cy="10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EF4A7DC4-4968-4E79-A025-D5FCD6443055}"/>
              </a:ext>
            </a:extLst>
          </p:cNvPr>
          <p:cNvSpPr/>
          <p:nvPr/>
        </p:nvSpPr>
        <p:spPr>
          <a:xfrm>
            <a:off x="1451159" y="2858530"/>
            <a:ext cx="2215406" cy="108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6D442FEA-D921-4D2D-88CE-6D1723FD939D}"/>
              </a:ext>
            </a:extLst>
          </p:cNvPr>
          <p:cNvSpPr/>
          <p:nvPr/>
        </p:nvSpPr>
        <p:spPr>
          <a:xfrm>
            <a:off x="1451159" y="3142781"/>
            <a:ext cx="1032609" cy="1153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8480FABE-B5C4-4BFE-A7C9-C35366617C14}"/>
              </a:ext>
            </a:extLst>
          </p:cNvPr>
          <p:cNvSpPr/>
          <p:nvPr/>
        </p:nvSpPr>
        <p:spPr>
          <a:xfrm>
            <a:off x="2051720" y="2545994"/>
            <a:ext cx="1248633" cy="10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2265C5C-B6A9-4B00-A922-51BD8FDFFBEA}"/>
              </a:ext>
            </a:extLst>
          </p:cNvPr>
          <p:cNvSpPr txBox="1"/>
          <p:nvPr/>
        </p:nvSpPr>
        <p:spPr>
          <a:xfrm>
            <a:off x="467544" y="3429000"/>
            <a:ext cx="834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Mensaje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C6A8C0-B24F-4834-BF37-C4346C6CECD4}"/>
              </a:ext>
            </a:extLst>
          </p:cNvPr>
          <p:cNvSpPr/>
          <p:nvPr/>
        </p:nvSpPr>
        <p:spPr>
          <a:xfrm>
            <a:off x="1664785" y="2240671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6BE22D9-FA46-4FF6-BC6F-130E1FF62B67}"/>
              </a:ext>
            </a:extLst>
          </p:cNvPr>
          <p:cNvSpPr/>
          <p:nvPr/>
        </p:nvSpPr>
        <p:spPr>
          <a:xfrm>
            <a:off x="2303604" y="2501861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C28028C8-234E-472B-9D45-6E30E93FE9F4}"/>
              </a:ext>
            </a:extLst>
          </p:cNvPr>
          <p:cNvSpPr/>
          <p:nvPr/>
        </p:nvSpPr>
        <p:spPr>
          <a:xfrm>
            <a:off x="1862591" y="2825962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1A04B25-6A38-415C-B83A-8D00BEEAA077}"/>
              </a:ext>
            </a:extLst>
          </p:cNvPr>
          <p:cNvSpPr/>
          <p:nvPr/>
        </p:nvSpPr>
        <p:spPr>
          <a:xfrm>
            <a:off x="2996789" y="2835006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D520C31A-2B88-4A28-8386-8F0819206AA1}"/>
              </a:ext>
            </a:extLst>
          </p:cNvPr>
          <p:cNvSpPr/>
          <p:nvPr/>
        </p:nvSpPr>
        <p:spPr>
          <a:xfrm>
            <a:off x="1611866" y="3123038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B6E4D55A-5D96-43B5-8CA3-130B12F54513}"/>
              </a:ext>
            </a:extLst>
          </p:cNvPr>
          <p:cNvSpPr/>
          <p:nvPr/>
        </p:nvSpPr>
        <p:spPr>
          <a:xfrm>
            <a:off x="5845534" y="4429012"/>
            <a:ext cx="1248633" cy="10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513167C-E4F8-42FE-B20A-476E31A3C5D6}"/>
              </a:ext>
            </a:extLst>
          </p:cNvPr>
          <p:cNvSpPr/>
          <p:nvPr/>
        </p:nvSpPr>
        <p:spPr>
          <a:xfrm>
            <a:off x="6605066" y="5019976"/>
            <a:ext cx="2215406" cy="108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9C1EB513-20A6-4B65-A372-5C3200A22ADC}"/>
              </a:ext>
            </a:extLst>
          </p:cNvPr>
          <p:cNvSpPr/>
          <p:nvPr/>
        </p:nvSpPr>
        <p:spPr>
          <a:xfrm>
            <a:off x="6605066" y="5304227"/>
            <a:ext cx="1032609" cy="1153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07BD0137-3241-4E72-B4B4-393AC12C64F7}"/>
              </a:ext>
            </a:extLst>
          </p:cNvPr>
          <p:cNvSpPr/>
          <p:nvPr/>
        </p:nvSpPr>
        <p:spPr>
          <a:xfrm>
            <a:off x="7205627" y="4707440"/>
            <a:ext cx="1248633" cy="1029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62827EB-2F3B-46A8-B1EB-60E413E76B48}"/>
              </a:ext>
            </a:extLst>
          </p:cNvPr>
          <p:cNvSpPr/>
          <p:nvPr/>
        </p:nvSpPr>
        <p:spPr>
          <a:xfrm>
            <a:off x="6059160" y="4402117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AC7B719F-C8FF-42D4-BFD9-155B73EED387}"/>
              </a:ext>
            </a:extLst>
          </p:cNvPr>
          <p:cNvSpPr/>
          <p:nvPr/>
        </p:nvSpPr>
        <p:spPr>
          <a:xfrm>
            <a:off x="7457511" y="4663307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DADAF95-5A7F-4FA6-8256-BBAA503ED0F8}"/>
              </a:ext>
            </a:extLst>
          </p:cNvPr>
          <p:cNvSpPr/>
          <p:nvPr/>
        </p:nvSpPr>
        <p:spPr>
          <a:xfrm>
            <a:off x="7016498" y="4987408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264BA6E-6748-49DD-BA23-F78810886A8B}"/>
              </a:ext>
            </a:extLst>
          </p:cNvPr>
          <p:cNvSpPr/>
          <p:nvPr/>
        </p:nvSpPr>
        <p:spPr>
          <a:xfrm>
            <a:off x="8150696" y="4996452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751F800-26F6-498A-A4ED-FC8A739E21E6}"/>
              </a:ext>
            </a:extLst>
          </p:cNvPr>
          <p:cNvSpPr/>
          <p:nvPr/>
        </p:nvSpPr>
        <p:spPr>
          <a:xfrm>
            <a:off x="6765773" y="5284484"/>
            <a:ext cx="216024" cy="1530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CB340FDC-3A8B-465D-BAC1-0B10594268D0}"/>
              </a:ext>
            </a:extLst>
          </p:cNvPr>
          <p:cNvSpPr txBox="1"/>
          <p:nvPr/>
        </p:nvSpPr>
        <p:spPr>
          <a:xfrm>
            <a:off x="683568" y="4435016"/>
            <a:ext cx="51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TV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34889637-8F72-434B-8DAD-D62A39975752}"/>
              </a:ext>
            </a:extLst>
          </p:cNvPr>
          <p:cNvSpPr txBox="1"/>
          <p:nvPr/>
        </p:nvSpPr>
        <p:spPr>
          <a:xfrm>
            <a:off x="683568" y="4740519"/>
            <a:ext cx="51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Radio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0C28FEB9-4C69-4FA1-987D-39ECE270CA2F}"/>
              </a:ext>
            </a:extLst>
          </p:cNvPr>
          <p:cNvSpPr txBox="1"/>
          <p:nvPr/>
        </p:nvSpPr>
        <p:spPr>
          <a:xfrm>
            <a:off x="629778" y="5047514"/>
            <a:ext cx="614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Prensa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F333A29E-F1EE-4C66-8585-5F38F88CF4B5}"/>
              </a:ext>
            </a:extLst>
          </p:cNvPr>
          <p:cNvSpPr txBox="1"/>
          <p:nvPr/>
        </p:nvSpPr>
        <p:spPr>
          <a:xfrm>
            <a:off x="629778" y="5342312"/>
            <a:ext cx="614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Online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8F60894-9E32-4D31-8760-AA00C540D3CF}"/>
              </a:ext>
            </a:extLst>
          </p:cNvPr>
          <p:cNvSpPr txBox="1"/>
          <p:nvPr/>
        </p:nvSpPr>
        <p:spPr>
          <a:xfrm>
            <a:off x="437229" y="5661248"/>
            <a:ext cx="83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Mensaje / Categoría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D8BB3222-3F33-431F-B1CE-A432818EB96A}"/>
              </a:ext>
            </a:extLst>
          </p:cNvPr>
          <p:cNvSpPr/>
          <p:nvPr/>
        </p:nvSpPr>
        <p:spPr>
          <a:xfrm>
            <a:off x="1367093" y="3436262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FA5F5D1-C12C-49C5-8FD5-9BF6AB9B1F2B}"/>
              </a:ext>
            </a:extLst>
          </p:cNvPr>
          <p:cNvSpPr txBox="1"/>
          <p:nvPr/>
        </p:nvSpPr>
        <p:spPr>
          <a:xfrm>
            <a:off x="1577713" y="3460938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Imagen / Gestor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961E396-C245-41F1-9C44-46F09EB0C805}"/>
              </a:ext>
            </a:extLst>
          </p:cNvPr>
          <p:cNvSpPr/>
          <p:nvPr/>
        </p:nvSpPr>
        <p:spPr>
          <a:xfrm>
            <a:off x="6412586" y="5661248"/>
            <a:ext cx="2424834" cy="429456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CEA62DA-69B9-4F6B-836C-4A1F5760854B}"/>
              </a:ext>
            </a:extLst>
          </p:cNvPr>
          <p:cNvSpPr txBox="1"/>
          <p:nvPr/>
        </p:nvSpPr>
        <p:spPr>
          <a:xfrm>
            <a:off x="6623206" y="5685924"/>
            <a:ext cx="190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App</a:t>
            </a:r>
          </a:p>
          <a:p>
            <a:pPr algn="ctr"/>
            <a:r>
              <a:rPr lang="es-ES" sz="1000" dirty="0"/>
              <a:t>Medios de pago</a:t>
            </a: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272B372B-1988-4EA3-BEB4-37528C594146}"/>
              </a:ext>
            </a:extLst>
          </p:cNvPr>
          <p:cNvSpPr/>
          <p:nvPr/>
        </p:nvSpPr>
        <p:spPr>
          <a:xfrm>
            <a:off x="3851920" y="5661248"/>
            <a:ext cx="2424834" cy="429456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5E0F6A2-1E16-4226-97EC-4E46834085EE}"/>
              </a:ext>
            </a:extLst>
          </p:cNvPr>
          <p:cNvSpPr txBox="1"/>
          <p:nvPr/>
        </p:nvSpPr>
        <p:spPr>
          <a:xfrm>
            <a:off x="4149677" y="5758258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App</a:t>
            </a:r>
          </a:p>
        </p:txBody>
      </p:sp>
      <p:pic>
        <p:nvPicPr>
          <p:cNvPr id="92" name="Imagen 91">
            <a:extLst>
              <a:ext uri="{FF2B5EF4-FFF2-40B4-BE49-F238E27FC236}">
                <a16:creationId xmlns:a16="http://schemas.microsoft.com/office/drawing/2014/main" id="{392EDEC3-2F33-4775-9E04-30F0D3E60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2" y="1689399"/>
            <a:ext cx="91273" cy="91273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028CAA25-6206-4F9F-9690-295ED2523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3" y="1969866"/>
            <a:ext cx="91273" cy="91273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C341595C-00BC-4F45-88A3-0C44387D8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1" y="4211076"/>
            <a:ext cx="91273" cy="91273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B726F5B-B4CE-4806-8C31-E509A745690B}"/>
              </a:ext>
            </a:extLst>
          </p:cNvPr>
          <p:cNvCxnSpPr/>
          <p:nvPr/>
        </p:nvCxnSpPr>
        <p:spPr>
          <a:xfrm flipV="1">
            <a:off x="3300353" y="2648959"/>
            <a:ext cx="587043" cy="13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9D6B568-91A5-48E2-B369-5E127F9BE8BE}"/>
              </a:ext>
            </a:extLst>
          </p:cNvPr>
          <p:cNvSpPr txBox="1"/>
          <p:nvPr/>
        </p:nvSpPr>
        <p:spPr>
          <a:xfrm>
            <a:off x="3880897" y="2483410"/>
            <a:ext cx="2240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Detecciones de creatividades. Al pinchar que te salga cuales hay con la posibilidad de verlas en grande.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51AE17B5-ADC6-4B25-A13E-91F2ADFA0BE2}"/>
              </a:ext>
            </a:extLst>
          </p:cNvPr>
          <p:cNvSpPr/>
          <p:nvPr/>
        </p:nvSpPr>
        <p:spPr>
          <a:xfrm>
            <a:off x="3869658" y="3436262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85D72DB-5FD1-4835-83B9-F38FBF7253D5}"/>
              </a:ext>
            </a:extLst>
          </p:cNvPr>
          <p:cNvSpPr txBox="1"/>
          <p:nvPr/>
        </p:nvSpPr>
        <p:spPr>
          <a:xfrm>
            <a:off x="4080278" y="3460938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Imagen / Gestor</a:t>
            </a:r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8A8AA5B5-0F61-4F66-B805-E56B61766EC6}"/>
              </a:ext>
            </a:extLst>
          </p:cNvPr>
          <p:cNvSpPr/>
          <p:nvPr/>
        </p:nvSpPr>
        <p:spPr>
          <a:xfrm>
            <a:off x="6385421" y="3436262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D91FF45-23B6-457A-BE4A-DBE0FC00DB14}"/>
              </a:ext>
            </a:extLst>
          </p:cNvPr>
          <p:cNvSpPr txBox="1"/>
          <p:nvPr/>
        </p:nvSpPr>
        <p:spPr>
          <a:xfrm>
            <a:off x="6596041" y="3460938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Imagen / Gestor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AE56AA4F-4987-4CA4-BEE6-4527734EE4D2}"/>
              </a:ext>
            </a:extLst>
          </p:cNvPr>
          <p:cNvSpPr txBox="1"/>
          <p:nvPr/>
        </p:nvSpPr>
        <p:spPr>
          <a:xfrm>
            <a:off x="62390" y="3698814"/>
            <a:ext cx="113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dirty="0"/>
              <a:t>Campañas relacionadas</a:t>
            </a:r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5AB831D2-7FDC-44D8-8753-FFE58EF9465A}"/>
              </a:ext>
            </a:extLst>
          </p:cNvPr>
          <p:cNvSpPr/>
          <p:nvPr/>
        </p:nvSpPr>
        <p:spPr>
          <a:xfrm>
            <a:off x="1367093" y="3765825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07315EBE-462C-4B9D-B346-504D86B07E95}"/>
              </a:ext>
            </a:extLst>
          </p:cNvPr>
          <p:cNvSpPr txBox="1"/>
          <p:nvPr/>
        </p:nvSpPr>
        <p:spPr>
          <a:xfrm>
            <a:off x="1577713" y="3790501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XXXXXXXXX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83456567-3635-4668-AD1A-07902523FB74}"/>
              </a:ext>
            </a:extLst>
          </p:cNvPr>
          <p:cNvSpPr/>
          <p:nvPr/>
        </p:nvSpPr>
        <p:spPr>
          <a:xfrm>
            <a:off x="3869658" y="3765825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D73F2C3D-8630-4DB9-BF0C-B19803D4716D}"/>
              </a:ext>
            </a:extLst>
          </p:cNvPr>
          <p:cNvSpPr txBox="1"/>
          <p:nvPr/>
        </p:nvSpPr>
        <p:spPr>
          <a:xfrm>
            <a:off x="4080278" y="3790501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XXXXXXXXXX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AB2DD3E8-B53F-4D4D-8980-F30092EC130E}"/>
              </a:ext>
            </a:extLst>
          </p:cNvPr>
          <p:cNvSpPr/>
          <p:nvPr/>
        </p:nvSpPr>
        <p:spPr>
          <a:xfrm>
            <a:off x="6385421" y="3765825"/>
            <a:ext cx="2424834" cy="27089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1E1529E-BA75-48A8-A512-CDF704A6322B}"/>
              </a:ext>
            </a:extLst>
          </p:cNvPr>
          <p:cNvSpPr txBox="1"/>
          <p:nvPr/>
        </p:nvSpPr>
        <p:spPr>
          <a:xfrm>
            <a:off x="6596041" y="3790501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XXXXXXX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502AC3AF-EAE7-41CB-9060-DC21C02E9B96}"/>
              </a:ext>
            </a:extLst>
          </p:cNvPr>
          <p:cNvSpPr txBox="1"/>
          <p:nvPr/>
        </p:nvSpPr>
        <p:spPr>
          <a:xfrm>
            <a:off x="3087383" y="3826663"/>
            <a:ext cx="704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i="1" dirty="0"/>
              <a:t>Comparar</a:t>
            </a:r>
          </a:p>
        </p:txBody>
      </p:sp>
    </p:spTree>
    <p:extLst>
      <p:ext uri="{BB962C8B-B14F-4D97-AF65-F5344CB8AC3E}">
        <p14:creationId xmlns:p14="http://schemas.microsoft.com/office/powerpoint/2010/main" val="35161548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>
            <a:extLst>
              <a:ext uri="{FF2B5EF4-FFF2-40B4-BE49-F238E27FC236}">
                <a16:creationId xmlns:a16="http://schemas.microsoft.com/office/drawing/2014/main" id="{4F2CE828-E22F-4680-9657-DFB6559DC913}"/>
              </a:ext>
            </a:extLst>
          </p:cNvPr>
          <p:cNvSpPr/>
          <p:nvPr/>
        </p:nvSpPr>
        <p:spPr>
          <a:xfrm>
            <a:off x="6342257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9AAA792-7A5A-4B4C-A9E7-D3DC06793355}"/>
              </a:ext>
            </a:extLst>
          </p:cNvPr>
          <p:cNvSpPr/>
          <p:nvPr/>
        </p:nvSpPr>
        <p:spPr>
          <a:xfrm>
            <a:off x="1296326" y="1268760"/>
            <a:ext cx="2525567" cy="5328592"/>
          </a:xfrm>
          <a:prstGeom prst="rect">
            <a:avLst/>
          </a:prstGeom>
          <a:solidFill>
            <a:srgbClr val="F2F2F2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48C375-64D8-4558-9A59-0AD8EE992278}"/>
              </a:ext>
            </a:extLst>
          </p:cNvPr>
          <p:cNvSpPr txBox="1"/>
          <p:nvPr/>
        </p:nvSpPr>
        <p:spPr>
          <a:xfrm>
            <a:off x="6017133" y="277981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Entidades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32E4645-0F7E-48A1-A420-0457DDE7F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458394"/>
              </p:ext>
            </p:extLst>
          </p:nvPr>
        </p:nvGraphicFramePr>
        <p:xfrm>
          <a:off x="1186333" y="4305846"/>
          <a:ext cx="7820136" cy="154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31FD5F08-F77A-455B-87A8-8B96050CB71A}"/>
              </a:ext>
            </a:extLst>
          </p:cNvPr>
          <p:cNvSpPr/>
          <p:nvPr/>
        </p:nvSpPr>
        <p:spPr>
          <a:xfrm>
            <a:off x="5987589" y="277981"/>
            <a:ext cx="812667" cy="2616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5A4054A-02E1-45A2-BD8D-FE8A5721E008}"/>
              </a:ext>
            </a:extLst>
          </p:cNvPr>
          <p:cNvGrpSpPr/>
          <p:nvPr/>
        </p:nvGrpSpPr>
        <p:grpSpPr>
          <a:xfrm>
            <a:off x="6782037" y="277981"/>
            <a:ext cx="936104" cy="261610"/>
            <a:chOff x="8136251" y="646301"/>
            <a:chExt cx="936104" cy="26161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0FF48E6-A600-4A5D-8BCC-80369F9EE6B6}"/>
                </a:ext>
              </a:extLst>
            </p:cNvPr>
            <p:cNvSpPr txBox="1"/>
            <p:nvPr/>
          </p:nvSpPr>
          <p:spPr>
            <a:xfrm>
              <a:off x="8136251" y="64630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highlight>
                    <a:srgbClr val="FFFF00"/>
                  </a:highlight>
                </a:rPr>
                <a:t>Campañas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17206FF-376D-4292-91CD-8B74FCB477F3}"/>
                </a:ext>
              </a:extLst>
            </p:cNvPr>
            <p:cNvSpPr/>
            <p:nvPr/>
          </p:nvSpPr>
          <p:spPr>
            <a:xfrm>
              <a:off x="8151821" y="646301"/>
              <a:ext cx="812667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BC107A5-AF8D-40EA-89F8-CDF250838E3A}"/>
              </a:ext>
            </a:extLst>
          </p:cNvPr>
          <p:cNvSpPr/>
          <p:nvPr/>
        </p:nvSpPr>
        <p:spPr>
          <a:xfrm>
            <a:off x="1451159" y="1646200"/>
            <a:ext cx="2370734" cy="77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97D80D0-3067-4527-995E-E300C0D14E58}"/>
              </a:ext>
            </a:extLst>
          </p:cNvPr>
          <p:cNvGrpSpPr/>
          <p:nvPr/>
        </p:nvGrpSpPr>
        <p:grpSpPr>
          <a:xfrm>
            <a:off x="7710326" y="719591"/>
            <a:ext cx="1213066" cy="270575"/>
            <a:chOff x="7751423" y="637336"/>
            <a:chExt cx="1213066" cy="270575"/>
          </a:xfrm>
        </p:grpSpPr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56EDF51-93DF-4B0B-932B-28103FDC1AA4}"/>
                </a:ext>
              </a:extLst>
            </p:cNvPr>
            <p:cNvSpPr txBox="1"/>
            <p:nvPr/>
          </p:nvSpPr>
          <p:spPr>
            <a:xfrm>
              <a:off x="7862320" y="637336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/>
                <a:t>Desde..Hasta</a:t>
              </a:r>
              <a:endParaRPr lang="es-ES" sz="1100" dirty="0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68A9680F-A914-43C4-AE94-9A85DE9BA9C3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D197598-82C2-42E6-9C82-BEFA550D5E6F}"/>
              </a:ext>
            </a:extLst>
          </p:cNvPr>
          <p:cNvGrpSpPr/>
          <p:nvPr/>
        </p:nvGrpSpPr>
        <p:grpSpPr>
          <a:xfrm>
            <a:off x="2157153" y="807486"/>
            <a:ext cx="1278560" cy="264001"/>
            <a:chOff x="7751423" y="646301"/>
            <a:chExt cx="1278560" cy="264001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BAB1F5F-EA30-42E0-81A3-8124736E036B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Segmento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061ED950-5F0A-4FE9-BDDA-AA7B32213EFA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50EED72-7F14-41EE-A3E8-E29C67A003F0}"/>
              </a:ext>
            </a:extLst>
          </p:cNvPr>
          <p:cNvGrpSpPr/>
          <p:nvPr/>
        </p:nvGrpSpPr>
        <p:grpSpPr>
          <a:xfrm>
            <a:off x="4677433" y="807486"/>
            <a:ext cx="1213066" cy="264001"/>
            <a:chOff x="7751423" y="646301"/>
            <a:chExt cx="1213066" cy="264001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13C36AF-4541-4E36-8B2F-7EDC7A2714FD}"/>
                </a:ext>
              </a:extLst>
            </p:cNvPr>
            <p:cNvSpPr txBox="1"/>
            <p:nvPr/>
          </p:nvSpPr>
          <p:spPr>
            <a:xfrm>
              <a:off x="7996793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Medios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472B4D3E-BDCF-4C65-A28E-062A0DC15D7D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D435806-8FE5-4DF1-B960-C1CA23021AA2}"/>
              </a:ext>
            </a:extLst>
          </p:cNvPr>
          <p:cNvGrpSpPr/>
          <p:nvPr/>
        </p:nvGrpSpPr>
        <p:grpSpPr>
          <a:xfrm>
            <a:off x="5951222" y="807486"/>
            <a:ext cx="1213066" cy="264001"/>
            <a:chOff x="7751423" y="646301"/>
            <a:chExt cx="1213066" cy="264001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6E3CD329-AB40-47F8-9245-9747904AD6B3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Categoría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5913DDBA-6327-4890-8818-4A806562BBA4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46C661D-DEF8-42EF-AA9D-35C4DA63331C}"/>
              </a:ext>
            </a:extLst>
          </p:cNvPr>
          <p:cNvSpPr txBox="1"/>
          <p:nvPr/>
        </p:nvSpPr>
        <p:spPr>
          <a:xfrm>
            <a:off x="626602" y="3534968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Inversión €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4A4BFA2-033D-49C7-B9FA-0E6301D31A0D}"/>
              </a:ext>
            </a:extLst>
          </p:cNvPr>
          <p:cNvSpPr txBox="1"/>
          <p:nvPr/>
        </p:nvSpPr>
        <p:spPr>
          <a:xfrm>
            <a:off x="2174674" y="1149256"/>
            <a:ext cx="7853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ENERO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00B9838-A55D-472C-9D4A-5C70002B9AF1}"/>
              </a:ext>
            </a:extLst>
          </p:cNvPr>
          <p:cNvSpPr txBox="1"/>
          <p:nvPr/>
        </p:nvSpPr>
        <p:spPr>
          <a:xfrm>
            <a:off x="4685989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FEBRERO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78BF20E-A8B2-4139-B559-C2983E26A72C}"/>
              </a:ext>
            </a:extLst>
          </p:cNvPr>
          <p:cNvSpPr txBox="1"/>
          <p:nvPr/>
        </p:nvSpPr>
        <p:spPr>
          <a:xfrm>
            <a:off x="7350285" y="1149256"/>
            <a:ext cx="10096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MARZO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73D55BE4-8F85-4C4C-9583-3BC558F21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8" y="5911922"/>
            <a:ext cx="485014" cy="417925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3648E2A-655D-4803-A4FE-3772D0A5164D}"/>
              </a:ext>
            </a:extLst>
          </p:cNvPr>
          <p:cNvSpPr/>
          <p:nvPr/>
        </p:nvSpPr>
        <p:spPr>
          <a:xfrm>
            <a:off x="1451159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76899A89-1A21-46F6-8C59-C10DAC3A5262}"/>
              </a:ext>
            </a:extLst>
          </p:cNvPr>
          <p:cNvSpPr/>
          <p:nvPr/>
        </p:nvSpPr>
        <p:spPr>
          <a:xfrm>
            <a:off x="4037917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FB9B5150-B916-470C-B0D7-B1560671CC67}"/>
              </a:ext>
            </a:extLst>
          </p:cNvPr>
          <p:cNvSpPr/>
          <p:nvPr/>
        </p:nvSpPr>
        <p:spPr>
          <a:xfrm>
            <a:off x="6579920" y="5864499"/>
            <a:ext cx="2164231" cy="612693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469172D-6E99-482E-9EF5-A1F2A39D997F}"/>
              </a:ext>
            </a:extLst>
          </p:cNvPr>
          <p:cNvSpPr/>
          <p:nvPr/>
        </p:nvSpPr>
        <p:spPr>
          <a:xfrm>
            <a:off x="1451159" y="1977364"/>
            <a:ext cx="4056945" cy="65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66765DC-2DD3-4590-9EC4-52EA5624F50F}"/>
              </a:ext>
            </a:extLst>
          </p:cNvPr>
          <p:cNvSpPr/>
          <p:nvPr/>
        </p:nvSpPr>
        <p:spPr>
          <a:xfrm>
            <a:off x="3821893" y="2342419"/>
            <a:ext cx="4922258" cy="671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8AD82C0E-438E-4F49-A4DC-A0C223C770B2}"/>
              </a:ext>
            </a:extLst>
          </p:cNvPr>
          <p:cNvSpPr/>
          <p:nvPr/>
        </p:nvSpPr>
        <p:spPr>
          <a:xfrm>
            <a:off x="1451159" y="2708594"/>
            <a:ext cx="2370734" cy="65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027C27C-36A6-461C-A3C6-2BEEECB7CF57}"/>
              </a:ext>
            </a:extLst>
          </p:cNvPr>
          <p:cNvSpPr/>
          <p:nvPr/>
        </p:nvSpPr>
        <p:spPr>
          <a:xfrm>
            <a:off x="4751513" y="3077429"/>
            <a:ext cx="3992638" cy="78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0D430B3-97C2-41A2-B4ED-6A04066EDF4E}"/>
              </a:ext>
            </a:extLst>
          </p:cNvPr>
          <p:cNvSpPr txBox="1"/>
          <p:nvPr/>
        </p:nvSpPr>
        <p:spPr>
          <a:xfrm>
            <a:off x="6722075" y="5976404"/>
            <a:ext cx="190563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i="1" dirty="0"/>
              <a:t>Lanzamiento de la campaña de Cuenta Nómina de Bankinter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437F051-6C48-492B-9005-6A8DEA09A0CB}"/>
              </a:ext>
            </a:extLst>
          </p:cNvPr>
          <p:cNvSpPr txBox="1"/>
          <p:nvPr/>
        </p:nvSpPr>
        <p:spPr>
          <a:xfrm>
            <a:off x="179512" y="786770"/>
            <a:ext cx="157107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Evolución Top 5 campañas con más inversión del periodo</a:t>
            </a:r>
          </a:p>
        </p:txBody>
      </p:sp>
      <p:graphicFrame>
        <p:nvGraphicFramePr>
          <p:cNvPr id="101" name="Gráfico 100">
            <a:extLst>
              <a:ext uri="{FF2B5EF4-FFF2-40B4-BE49-F238E27FC236}">
                <a16:creationId xmlns:a16="http://schemas.microsoft.com/office/drawing/2014/main" id="{83DC2C5F-003C-4E5C-A961-7DEDDC71BFF2}"/>
              </a:ext>
            </a:extLst>
          </p:cNvPr>
          <p:cNvGraphicFramePr/>
          <p:nvPr>
            <p:extLst/>
          </p:nvPr>
        </p:nvGraphicFramePr>
        <p:xfrm>
          <a:off x="1186333" y="3657576"/>
          <a:ext cx="7820136" cy="66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2" name="CuadroTexto 101">
            <a:extLst>
              <a:ext uri="{FF2B5EF4-FFF2-40B4-BE49-F238E27FC236}">
                <a16:creationId xmlns:a16="http://schemas.microsoft.com/office/drawing/2014/main" id="{E19C3A6D-E35F-433F-9455-F7A177DD0534}"/>
              </a:ext>
            </a:extLst>
          </p:cNvPr>
          <p:cNvSpPr txBox="1"/>
          <p:nvPr/>
        </p:nvSpPr>
        <p:spPr>
          <a:xfrm>
            <a:off x="395536" y="4752039"/>
            <a:ext cx="85277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Share de campañas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A2DE128-AF68-4755-A20A-6439CEA96F42}"/>
              </a:ext>
            </a:extLst>
          </p:cNvPr>
          <p:cNvSpPr txBox="1"/>
          <p:nvPr/>
        </p:nvSpPr>
        <p:spPr>
          <a:xfrm>
            <a:off x="412405" y="3959639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Volumen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EE98B33-4A7A-46C7-BDFB-BB2047144C73}"/>
              </a:ext>
            </a:extLst>
          </p:cNvPr>
          <p:cNvSpPr txBox="1"/>
          <p:nvPr/>
        </p:nvSpPr>
        <p:spPr>
          <a:xfrm>
            <a:off x="4178515" y="6047734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Cambio de </a:t>
            </a:r>
            <a:r>
              <a:rPr lang="es-ES" sz="1000" dirty="0" err="1"/>
              <a:t>claim</a:t>
            </a:r>
            <a:r>
              <a:rPr lang="es-ES" sz="1000" dirty="0"/>
              <a:t> en Bankia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8876444-309F-4A63-BB49-8E5151E669C4}"/>
              </a:ext>
            </a:extLst>
          </p:cNvPr>
          <p:cNvSpPr txBox="1"/>
          <p:nvPr/>
        </p:nvSpPr>
        <p:spPr>
          <a:xfrm>
            <a:off x="1687243" y="6047734"/>
            <a:ext cx="190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XXXXXXXXX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D9FBB8FB-09B3-41FE-B6B8-41CFB9F6BD2A}"/>
              </a:ext>
            </a:extLst>
          </p:cNvPr>
          <p:cNvSpPr/>
          <p:nvPr/>
        </p:nvSpPr>
        <p:spPr>
          <a:xfrm>
            <a:off x="5767870" y="1646200"/>
            <a:ext cx="2976280" cy="6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F8DED8C-1BB0-4117-8B32-17053484B007}"/>
              </a:ext>
            </a:extLst>
          </p:cNvPr>
          <p:cNvSpPr txBox="1"/>
          <p:nvPr/>
        </p:nvSpPr>
        <p:spPr>
          <a:xfrm>
            <a:off x="2115172" y="447636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Particulares</a:t>
            </a:r>
          </a:p>
          <a:p>
            <a:r>
              <a:rPr lang="es-ES" sz="800" dirty="0"/>
              <a:t>Empresas..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99E9B51-7399-45D4-B318-1EDE2BCB67F3}"/>
              </a:ext>
            </a:extLst>
          </p:cNvPr>
          <p:cNvSpPr txBox="1"/>
          <p:nvPr/>
        </p:nvSpPr>
        <p:spPr>
          <a:xfrm>
            <a:off x="4659849" y="447636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TV, </a:t>
            </a:r>
          </a:p>
          <a:p>
            <a:r>
              <a:rPr lang="es-ES" sz="800" dirty="0"/>
              <a:t>Prensa..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7762CFA-9DE2-4609-8505-51153D37FFEC}"/>
              </a:ext>
            </a:extLst>
          </p:cNvPr>
          <p:cNvSpPr txBox="1"/>
          <p:nvPr/>
        </p:nvSpPr>
        <p:spPr>
          <a:xfrm>
            <a:off x="5941671" y="1036426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Imagen,</a:t>
            </a:r>
          </a:p>
          <a:p>
            <a:r>
              <a:rPr lang="es-ES" sz="800" dirty="0"/>
              <a:t>Hipotecas..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A3BBEF9-437E-4E6F-AB29-41E0BF66576C}"/>
              </a:ext>
            </a:extLst>
          </p:cNvPr>
          <p:cNvGrpSpPr/>
          <p:nvPr/>
        </p:nvGrpSpPr>
        <p:grpSpPr>
          <a:xfrm>
            <a:off x="3419526" y="807486"/>
            <a:ext cx="1278560" cy="264001"/>
            <a:chOff x="7751423" y="646301"/>
            <a:chExt cx="1278560" cy="264001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7BAEA95-5C33-4617-B546-C2FA38A3E17C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/>
                <a:t>Entidad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B54F50EA-2A1D-4B4B-A750-83B3C760FADC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4ECAFEC-008A-4AE4-B520-2CC7AA5E3A70}"/>
              </a:ext>
            </a:extLst>
          </p:cNvPr>
          <p:cNvSpPr txBox="1"/>
          <p:nvPr/>
        </p:nvSpPr>
        <p:spPr>
          <a:xfrm>
            <a:off x="3377545" y="447636"/>
            <a:ext cx="10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ING</a:t>
            </a:r>
          </a:p>
          <a:p>
            <a:r>
              <a:rPr lang="es-ES" sz="800" dirty="0"/>
              <a:t>BBVA..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E7D7DD6-9CCB-4098-9356-C44121A8A902}"/>
              </a:ext>
            </a:extLst>
          </p:cNvPr>
          <p:cNvSpPr txBox="1"/>
          <p:nvPr/>
        </p:nvSpPr>
        <p:spPr>
          <a:xfrm>
            <a:off x="419545" y="1519499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/>
              <a:t>Digilosofía</a:t>
            </a:r>
            <a:endParaRPr lang="es-ES" sz="1000" b="1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37B2F64-E50C-4FDF-AA03-03771D64EBB7}"/>
              </a:ext>
            </a:extLst>
          </p:cNvPr>
          <p:cNvSpPr txBox="1"/>
          <p:nvPr/>
        </p:nvSpPr>
        <p:spPr>
          <a:xfrm>
            <a:off x="419545" y="1879890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H. Limón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700E1BA-524E-48C1-83F3-0A97B81FD1E7}"/>
              </a:ext>
            </a:extLst>
          </p:cNvPr>
          <p:cNvSpPr txBox="1"/>
          <p:nvPr/>
        </p:nvSpPr>
        <p:spPr>
          <a:xfrm>
            <a:off x="419545" y="2204864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Gracias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1ED8B54-D1B8-4C3A-9B3B-A69322DFA288}"/>
              </a:ext>
            </a:extLst>
          </p:cNvPr>
          <p:cNvSpPr txBox="1"/>
          <p:nvPr/>
        </p:nvSpPr>
        <p:spPr>
          <a:xfrm>
            <a:off x="419545" y="2588759"/>
            <a:ext cx="8527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Cuenta </a:t>
            </a:r>
            <a:r>
              <a:rPr lang="es-ES" sz="1000" b="1" dirty="0" err="1"/>
              <a:t>On</a:t>
            </a:r>
            <a:endParaRPr lang="es-ES" sz="1000" b="1" dirty="0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2AD0FE4-CF7F-4A9C-B273-9C4730AB977D}"/>
              </a:ext>
            </a:extLst>
          </p:cNvPr>
          <p:cNvSpPr txBox="1"/>
          <p:nvPr/>
        </p:nvSpPr>
        <p:spPr>
          <a:xfrm>
            <a:off x="179513" y="2955027"/>
            <a:ext cx="10928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Caixa </a:t>
            </a:r>
            <a:r>
              <a:rPr lang="es-ES" sz="1000" b="1" dirty="0" err="1"/>
              <a:t>Family</a:t>
            </a:r>
            <a:endParaRPr lang="es-ES" sz="1000" b="1" dirty="0"/>
          </a:p>
        </p:txBody>
      </p:sp>
      <p:pic>
        <p:nvPicPr>
          <p:cNvPr id="113" name="Imagen 112">
            <a:extLst>
              <a:ext uri="{FF2B5EF4-FFF2-40B4-BE49-F238E27FC236}">
                <a16:creationId xmlns:a16="http://schemas.microsoft.com/office/drawing/2014/main" id="{CEBEB9A3-AE61-4AB3-B931-BC3CE5BB89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8" y="1618500"/>
            <a:ext cx="91273" cy="91273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C81425DA-B01F-4D58-9C4F-469F5464C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4" y="1969575"/>
            <a:ext cx="91273" cy="91273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5EF7AFDE-A6A0-4EEF-BCD3-C55FE0E0F0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9" y="2276872"/>
            <a:ext cx="91273" cy="91273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CE76393E-E05D-4ADF-9CE5-E4593C0E44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1725"/>
            <a:ext cx="91273" cy="91273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C1026B71-A654-4CED-B0A7-84996BA2E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7" y="3049695"/>
            <a:ext cx="91273" cy="91273"/>
          </a:xfrm>
          <a:prstGeom prst="rect">
            <a:avLst/>
          </a:prstGeom>
        </p:spPr>
      </p:pic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BEE0733-B071-4EF2-8E15-3868C978F59A}"/>
              </a:ext>
            </a:extLst>
          </p:cNvPr>
          <p:cNvSpPr txBox="1"/>
          <p:nvPr/>
        </p:nvSpPr>
        <p:spPr>
          <a:xfrm>
            <a:off x="233302" y="1666684"/>
            <a:ext cx="106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700" dirty="0"/>
              <a:t>Inversión periodo €</a:t>
            </a:r>
          </a:p>
          <a:p>
            <a:pPr algn="r"/>
            <a:r>
              <a:rPr lang="es-ES" sz="700" dirty="0"/>
              <a:t>Fecha lanzamiento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DB28974-1658-4A34-9434-5E1501241D47}"/>
              </a:ext>
            </a:extLst>
          </p:cNvPr>
          <p:cNvSpPr/>
          <p:nvPr/>
        </p:nvSpPr>
        <p:spPr>
          <a:xfrm>
            <a:off x="179512" y="1618500"/>
            <a:ext cx="118168" cy="10552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8CCB4249-4049-4774-B026-797BDCA00F9C}"/>
              </a:ext>
            </a:extLst>
          </p:cNvPr>
          <p:cNvSpPr/>
          <p:nvPr/>
        </p:nvSpPr>
        <p:spPr>
          <a:xfrm>
            <a:off x="155117" y="1602193"/>
            <a:ext cx="185566" cy="14722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6ED9B1A2-D8FD-418F-AB33-EA69E740CE6E}"/>
              </a:ext>
            </a:extLst>
          </p:cNvPr>
          <p:cNvSpPr/>
          <p:nvPr/>
        </p:nvSpPr>
        <p:spPr>
          <a:xfrm>
            <a:off x="230802" y="1956830"/>
            <a:ext cx="118168" cy="10552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Signo de multiplicación 124">
            <a:extLst>
              <a:ext uri="{FF2B5EF4-FFF2-40B4-BE49-F238E27FC236}">
                <a16:creationId xmlns:a16="http://schemas.microsoft.com/office/drawing/2014/main" id="{FE13D13E-7F36-426A-BA84-FE477AF7449F}"/>
              </a:ext>
            </a:extLst>
          </p:cNvPr>
          <p:cNvSpPr/>
          <p:nvPr/>
        </p:nvSpPr>
        <p:spPr>
          <a:xfrm>
            <a:off x="206407" y="1940523"/>
            <a:ext cx="185566" cy="14722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0D4DCE6A-0F50-4E3E-B535-C3DFC5DBBF7C}"/>
              </a:ext>
            </a:extLst>
          </p:cNvPr>
          <p:cNvSpPr/>
          <p:nvPr/>
        </p:nvSpPr>
        <p:spPr>
          <a:xfrm>
            <a:off x="203907" y="2650015"/>
            <a:ext cx="118168" cy="10552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0AE85786-A56D-4ECA-A863-BCDCC675B6F1}"/>
              </a:ext>
            </a:extLst>
          </p:cNvPr>
          <p:cNvSpPr/>
          <p:nvPr/>
        </p:nvSpPr>
        <p:spPr>
          <a:xfrm>
            <a:off x="50926" y="3027985"/>
            <a:ext cx="118168" cy="10552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FE6DD1DF-EE9C-40E3-A1C5-EA8C56728157}"/>
              </a:ext>
            </a:extLst>
          </p:cNvPr>
          <p:cNvSpPr/>
          <p:nvPr/>
        </p:nvSpPr>
        <p:spPr>
          <a:xfrm>
            <a:off x="320447" y="2258652"/>
            <a:ext cx="118168" cy="10552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A3CC5A34-51A1-4E2F-897C-2E1F4655D93C}"/>
              </a:ext>
            </a:extLst>
          </p:cNvPr>
          <p:cNvCxnSpPr>
            <a:cxnSpLocks/>
          </p:cNvCxnSpPr>
          <p:nvPr/>
        </p:nvCxnSpPr>
        <p:spPr>
          <a:xfrm>
            <a:off x="129564" y="3201248"/>
            <a:ext cx="235514" cy="19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A08C32FF-31FD-4ACD-A6CA-DED818989C27}"/>
              </a:ext>
            </a:extLst>
          </p:cNvPr>
          <p:cNvSpPr txBox="1"/>
          <p:nvPr/>
        </p:nvSpPr>
        <p:spPr>
          <a:xfrm>
            <a:off x="336799" y="3274817"/>
            <a:ext cx="1471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 quieres comparativa</a:t>
            </a:r>
          </a:p>
        </p:txBody>
      </p:sp>
    </p:spTree>
    <p:extLst>
      <p:ext uri="{BB962C8B-B14F-4D97-AF65-F5344CB8AC3E}">
        <p14:creationId xmlns:p14="http://schemas.microsoft.com/office/powerpoint/2010/main" val="2322614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96C2A9-BEDD-40AD-BB26-329687910EC1}"/>
              </a:ext>
            </a:extLst>
          </p:cNvPr>
          <p:cNvSpPr txBox="1"/>
          <p:nvPr/>
        </p:nvSpPr>
        <p:spPr>
          <a:xfrm>
            <a:off x="611560" y="620688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Limpieza de campañas</a:t>
            </a:r>
            <a:endParaRPr lang="es-ES" u="sng" dirty="0"/>
          </a:p>
          <a:p>
            <a:pPr marL="285750" indent="-285750">
              <a:buFontTx/>
              <a:buChar char="-"/>
            </a:pPr>
            <a:r>
              <a:rPr lang="es-ES" dirty="0"/>
              <a:t>No tenemos en cuenta los BTL: No tiene sentido verlas en evolución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No tenemos en cuenta campañas exclusivamente online. No sabemos medir bien la inversión </a:t>
            </a:r>
            <a:r>
              <a:rPr lang="es-ES" dirty="0">
                <a:sym typeface="Wingdings" panose="05000000000000000000" pitchFamily="2" charset="2"/>
              </a:rPr>
              <a:t> Dudo en si quitar este medio o no del mapa.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u="sng" dirty="0"/>
              <a:t>Búsquedas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Filtros que permitan selecciones múltiples (varios medios por ejemplo) y combinados (varios medios de varios productos).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Filtros desplegables con todas las opciones pero si hace falta que te permita escribir (tipo Excel).</a:t>
            </a:r>
          </a:p>
          <a:p>
            <a:pPr marL="285750" indent="-285750">
              <a:buFontTx/>
              <a:buChar char="-"/>
            </a:pPr>
            <a:r>
              <a:rPr lang="es-ES" dirty="0"/>
              <a:t>Permitir exportar datos visualizados en Excel o el pantallazo en PDF</a:t>
            </a:r>
          </a:p>
          <a:p>
            <a:endParaRPr lang="es-ES" dirty="0"/>
          </a:p>
          <a:p>
            <a:r>
              <a:rPr lang="es-ES" b="1" u="sng" dirty="0"/>
              <a:t>Por otro lado hacer un buscador comparativa de campañas (sin visualización para más de 5 campañas) </a:t>
            </a:r>
          </a:p>
          <a:p>
            <a:endParaRPr lang="es-ES" b="1" u="sng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56054AA-20CD-4CB5-AD9C-9E75F04BE251}"/>
              </a:ext>
            </a:extLst>
          </p:cNvPr>
          <p:cNvGrpSpPr/>
          <p:nvPr/>
        </p:nvGrpSpPr>
        <p:grpSpPr>
          <a:xfrm>
            <a:off x="1331848" y="4830148"/>
            <a:ext cx="1278560" cy="264001"/>
            <a:chOff x="7751423" y="646301"/>
            <a:chExt cx="1278560" cy="264001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6BC9B3DF-7C8D-4CD7-85BB-2D4AE0756A00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Segmento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5A3FA231-43CC-4B95-954D-4E49751CE4C9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75C45F19-7A1F-4277-8D88-DF7F5D38896B}"/>
              </a:ext>
            </a:extLst>
          </p:cNvPr>
          <p:cNvGrpSpPr/>
          <p:nvPr/>
        </p:nvGrpSpPr>
        <p:grpSpPr>
          <a:xfrm>
            <a:off x="3852128" y="4830148"/>
            <a:ext cx="1213066" cy="264001"/>
            <a:chOff x="7751423" y="646301"/>
            <a:chExt cx="1213066" cy="264001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F8C458E0-0764-4D91-8899-D24B554234AE}"/>
                </a:ext>
              </a:extLst>
            </p:cNvPr>
            <p:cNvSpPr txBox="1"/>
            <p:nvPr/>
          </p:nvSpPr>
          <p:spPr>
            <a:xfrm>
              <a:off x="7996793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Medios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F7BAACF-CDE9-4C98-B8B9-D1EE919CAD4B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2D0F64CB-FFE5-4F35-B89F-B0CEB3B95638}"/>
              </a:ext>
            </a:extLst>
          </p:cNvPr>
          <p:cNvGrpSpPr/>
          <p:nvPr/>
        </p:nvGrpSpPr>
        <p:grpSpPr>
          <a:xfrm>
            <a:off x="5125917" y="4830148"/>
            <a:ext cx="1213066" cy="264001"/>
            <a:chOff x="7751423" y="646301"/>
            <a:chExt cx="1213066" cy="264001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EA53503A-B17C-45DC-9FE9-F7D60B5A079C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Categoría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95AA0E55-1789-4C37-8C72-9B9EE8341D5A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012B219F-EE52-4C6C-9276-3D8429A60357}"/>
              </a:ext>
            </a:extLst>
          </p:cNvPr>
          <p:cNvGrpSpPr/>
          <p:nvPr/>
        </p:nvGrpSpPr>
        <p:grpSpPr>
          <a:xfrm>
            <a:off x="2594221" y="4830148"/>
            <a:ext cx="1278560" cy="264001"/>
            <a:chOff x="7751423" y="646301"/>
            <a:chExt cx="1278560" cy="264001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1D59AF70-B43C-4E2D-93A2-4B642446E1C7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Entidad</a:t>
              </a: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D5217C42-42DA-4693-8ED3-6F4A3A04D71F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82B786A3-CB9C-4C4C-92DA-958E819BE695}"/>
              </a:ext>
            </a:extLst>
          </p:cNvPr>
          <p:cNvGrpSpPr/>
          <p:nvPr/>
        </p:nvGrpSpPr>
        <p:grpSpPr>
          <a:xfrm>
            <a:off x="6410453" y="4830148"/>
            <a:ext cx="1213066" cy="264001"/>
            <a:chOff x="7751423" y="646301"/>
            <a:chExt cx="1213066" cy="264001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678D184F-4134-4D4C-8B92-25C466D0346C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Campaña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5CD4C6A3-4FE3-4703-BCF7-9A1B36F26B37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2" name="Imagen 111">
            <a:extLst>
              <a:ext uri="{FF2B5EF4-FFF2-40B4-BE49-F238E27FC236}">
                <a16:creationId xmlns:a16="http://schemas.microsoft.com/office/drawing/2014/main" id="{8AD11687-0F12-4863-AD62-6CFF8DBCB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5" y="5190188"/>
            <a:ext cx="207059" cy="207059"/>
          </a:xfrm>
          <a:prstGeom prst="rect">
            <a:avLst/>
          </a:prstGeom>
        </p:spPr>
      </p:pic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BA98F56-A344-484B-B72D-763911B2A5B5}"/>
              </a:ext>
            </a:extLst>
          </p:cNvPr>
          <p:cNvGrpSpPr/>
          <p:nvPr/>
        </p:nvGrpSpPr>
        <p:grpSpPr>
          <a:xfrm>
            <a:off x="1376673" y="5397247"/>
            <a:ext cx="1278560" cy="264001"/>
            <a:chOff x="7751423" y="646301"/>
            <a:chExt cx="1278560" cy="264001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8F027D58-954B-4DB7-90DC-48A82D0DB7E9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Segmento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E8F9BBEA-F902-4BA8-82DE-0644793C0491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4CA66437-B2E5-41A5-8453-20DECA82A8AA}"/>
              </a:ext>
            </a:extLst>
          </p:cNvPr>
          <p:cNvGrpSpPr/>
          <p:nvPr/>
        </p:nvGrpSpPr>
        <p:grpSpPr>
          <a:xfrm>
            <a:off x="3896953" y="5397247"/>
            <a:ext cx="1213066" cy="264001"/>
            <a:chOff x="7751423" y="646301"/>
            <a:chExt cx="1213066" cy="264001"/>
          </a:xfrm>
        </p:grpSpPr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64BD85E2-216E-4D3A-929D-4596D7945B8C}"/>
                </a:ext>
              </a:extLst>
            </p:cNvPr>
            <p:cNvSpPr txBox="1"/>
            <p:nvPr/>
          </p:nvSpPr>
          <p:spPr>
            <a:xfrm>
              <a:off x="7996793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Medios</a:t>
              </a:r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963AFA8F-C7C8-4A36-9E80-5CBC9C049F53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BD988874-0A61-4140-9733-E15E5DB25801}"/>
              </a:ext>
            </a:extLst>
          </p:cNvPr>
          <p:cNvGrpSpPr/>
          <p:nvPr/>
        </p:nvGrpSpPr>
        <p:grpSpPr>
          <a:xfrm>
            <a:off x="5170742" y="5397247"/>
            <a:ext cx="1213066" cy="264001"/>
            <a:chOff x="7751423" y="646301"/>
            <a:chExt cx="1213066" cy="264001"/>
          </a:xfrm>
        </p:grpSpPr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1D4C034B-4BDD-4F13-8A1B-ECB53DE87279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Categoría</a:t>
              </a: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8DA19B08-449C-4AAB-8DB6-138E079A3ED9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9CB84ADB-CED1-44BE-98BA-D087DA622150}"/>
              </a:ext>
            </a:extLst>
          </p:cNvPr>
          <p:cNvGrpSpPr/>
          <p:nvPr/>
        </p:nvGrpSpPr>
        <p:grpSpPr>
          <a:xfrm>
            <a:off x="2639046" y="5397247"/>
            <a:ext cx="1278560" cy="264001"/>
            <a:chOff x="7751423" y="646301"/>
            <a:chExt cx="1278560" cy="264001"/>
          </a:xfrm>
        </p:grpSpPr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F18E1ED2-FB9D-40D7-B404-000A1B5454F7}"/>
                </a:ext>
              </a:extLst>
            </p:cNvPr>
            <p:cNvSpPr txBox="1"/>
            <p:nvPr/>
          </p:nvSpPr>
          <p:spPr>
            <a:xfrm>
              <a:off x="7960933" y="648692"/>
              <a:ext cx="1069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Entidad</a:t>
              </a:r>
            </a:p>
          </p:txBody>
        </p:sp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2A2EB90B-4237-4A54-9873-5999D961E8D2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5AD261C-BB65-43F0-97F8-9B8EC6121D3E}"/>
              </a:ext>
            </a:extLst>
          </p:cNvPr>
          <p:cNvGrpSpPr/>
          <p:nvPr/>
        </p:nvGrpSpPr>
        <p:grpSpPr>
          <a:xfrm>
            <a:off x="6455278" y="5397247"/>
            <a:ext cx="1213066" cy="264001"/>
            <a:chOff x="7751423" y="646301"/>
            <a:chExt cx="1213066" cy="264001"/>
          </a:xfrm>
        </p:grpSpPr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EFFE980A-93DD-407C-BECA-32FAB9FC48DB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Campaña</a:t>
              </a:r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12BDCAF1-B1F1-4AA5-BA1E-AB6546FE72A2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90847959-73CB-437F-BE8C-7C03F6AE9F9A}"/>
              </a:ext>
            </a:extLst>
          </p:cNvPr>
          <p:cNvGrpSpPr/>
          <p:nvPr/>
        </p:nvGrpSpPr>
        <p:grpSpPr>
          <a:xfrm>
            <a:off x="6917778" y="5763376"/>
            <a:ext cx="1213066" cy="264001"/>
            <a:chOff x="7751423" y="646301"/>
            <a:chExt cx="1213066" cy="264001"/>
          </a:xfrm>
        </p:grpSpPr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689D57E-2CCA-4A76-84E1-B70E2AB8BAB3}"/>
                </a:ext>
              </a:extLst>
            </p:cNvPr>
            <p:cNvSpPr/>
            <p:nvPr/>
          </p:nvSpPr>
          <p:spPr>
            <a:xfrm>
              <a:off x="7751423" y="646301"/>
              <a:ext cx="1213066" cy="261610"/>
            </a:xfrm>
            <a:prstGeom prst="rect">
              <a:avLst/>
            </a:prstGeom>
            <a:solidFill>
              <a:schemeClr val="accent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FDDC075D-6A29-4745-BB67-2D0373571B1C}"/>
                </a:ext>
              </a:extLst>
            </p:cNvPr>
            <p:cNvSpPr txBox="1"/>
            <p:nvPr/>
          </p:nvSpPr>
          <p:spPr>
            <a:xfrm>
              <a:off x="7943005" y="648692"/>
              <a:ext cx="906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Comparar</a:t>
              </a:r>
            </a:p>
          </p:txBody>
        </p:sp>
      </p:grp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992E4DD1-4E82-47E6-9A36-9017A1289F53}"/>
              </a:ext>
            </a:extLst>
          </p:cNvPr>
          <p:cNvCxnSpPr>
            <a:cxnSpLocks/>
          </p:cNvCxnSpPr>
          <p:nvPr/>
        </p:nvCxnSpPr>
        <p:spPr>
          <a:xfrm flipH="1">
            <a:off x="6581692" y="6056795"/>
            <a:ext cx="553469" cy="30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2797D94-653B-46EE-8008-351728EEC9EB}"/>
              </a:ext>
            </a:extLst>
          </p:cNvPr>
          <p:cNvSpPr txBox="1"/>
          <p:nvPr/>
        </p:nvSpPr>
        <p:spPr>
          <a:xfrm>
            <a:off x="4788024" y="6075428"/>
            <a:ext cx="1905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Ficha de producto y exportación a Excel de la comparativa</a:t>
            </a:r>
          </a:p>
        </p:txBody>
      </p:sp>
    </p:spTree>
    <p:extLst>
      <p:ext uri="{BB962C8B-B14F-4D97-AF65-F5344CB8AC3E}">
        <p14:creationId xmlns:p14="http://schemas.microsoft.com/office/powerpoint/2010/main" val="35326033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96C2A9-BEDD-40AD-BB26-329687910EC1}"/>
              </a:ext>
            </a:extLst>
          </p:cNvPr>
          <p:cNvSpPr txBox="1"/>
          <p:nvPr/>
        </p:nvSpPr>
        <p:spPr>
          <a:xfrm>
            <a:off x="611560" y="62068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Otros: </a:t>
            </a:r>
          </a:p>
          <a:p>
            <a:endParaRPr lang="es-ES" b="1" u="sng" dirty="0"/>
          </a:p>
          <a:p>
            <a:r>
              <a:rPr lang="es-ES" dirty="0"/>
              <a:t>Pantallas resumen no históricas? </a:t>
            </a:r>
            <a:r>
              <a:rPr lang="es-ES" dirty="0" err="1"/>
              <a:t>Benchmark</a:t>
            </a:r>
            <a:r>
              <a:rPr lang="es-ES" dirty="0"/>
              <a:t> del sector, rating de campañas…</a:t>
            </a:r>
          </a:p>
          <a:p>
            <a:r>
              <a:rPr lang="es-ES" dirty="0"/>
              <a:t>Combinación con otras fuentes? (investigación por ejemplo).</a:t>
            </a:r>
          </a:p>
          <a:p>
            <a:r>
              <a:rPr lang="es-ES" dirty="0"/>
              <a:t>Mejoras en la ficha de productos?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1417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ufete 2015">
  <a:themeElements>
    <a:clrScheme name="Personalizado 2">
      <a:dk1>
        <a:srgbClr val="000000"/>
      </a:dk1>
      <a:lt1>
        <a:sysClr val="window" lastClr="FFFFFF"/>
      </a:lt1>
      <a:dk2>
        <a:srgbClr val="44546A"/>
      </a:dk2>
      <a:lt2>
        <a:srgbClr val="7F7F7F"/>
      </a:lt2>
      <a:accent1>
        <a:srgbClr val="4F81BD"/>
      </a:accent1>
      <a:accent2>
        <a:srgbClr val="ED3645"/>
      </a:accent2>
      <a:accent3>
        <a:srgbClr val="9BBB59"/>
      </a:accent3>
      <a:accent4>
        <a:srgbClr val="FFCE3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fe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fete 2015" id="{63266491-4A82-4A99-94DE-AE5F52CDA08D}" vid="{8B3B3257-83DC-40C6-BB14-B87B8453D7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79801</TotalTime>
  <Words>416</Words>
  <Application>Microsoft Office PowerPoint</Application>
  <PresentationFormat>Presentación en pantalla (4:3)</PresentationFormat>
  <Paragraphs>151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Lato Regular</vt:lpstr>
      <vt:lpstr>Wingdings</vt:lpstr>
      <vt:lpstr>Bufete 2015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Bufete de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lverbo</dc:creator>
  <cp:lastModifiedBy>Alicia Armero</cp:lastModifiedBy>
  <cp:revision>6507</cp:revision>
  <cp:lastPrinted>2017-07-03T12:13:25Z</cp:lastPrinted>
  <dcterms:created xsi:type="dcterms:W3CDTF">2012-10-18T11:17:39Z</dcterms:created>
  <dcterms:modified xsi:type="dcterms:W3CDTF">2018-01-22T18:49:53Z</dcterms:modified>
</cp:coreProperties>
</file>