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85" r:id="rId5"/>
    <p:sldId id="394" r:id="rId6"/>
    <p:sldId id="386" r:id="rId7"/>
    <p:sldId id="387" r:id="rId8"/>
    <p:sldId id="39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16BB7-1C14-7C02-4781-802A4380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FB6988-20E7-7CF4-A2D6-BFDF5778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9333A-00FA-581D-AD65-A1FECE68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9301B-78FB-170D-DB8A-452FD2E9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82066-6C6C-C98C-7EC7-A01EDEDC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7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AD5F-033A-4343-7CFF-996C5AA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16A565-55E3-32A9-387B-C34E9246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2FE73-CA37-76BE-4B92-8F027B6C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A920F-763F-41C0-2407-88A34BFC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CB8C0-F262-4A35-399D-530FE9E3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67D54-3EBC-5AD4-47CD-EFF433388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E0F81-C0E4-EBE4-E226-F91E9BA46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92FAB-EE2A-A9EB-EB5F-0EBB4884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23CA-AD0C-8A13-1FF4-5147D4E3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D0A9-7129-9633-FE8E-57FE1DC8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FE41-0827-0BE8-9603-413D3E13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2F2C-39DE-DC5D-0E75-1836B892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C613E-E92B-4E55-FE2B-DD28F9A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8BEFE-84A4-9109-6A2C-D0125315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375A0-A478-8EA9-6687-1B942FF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F90-D75F-3464-66C3-AC4EC1DA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1BFE6-6388-73FE-FD79-5757D835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3C9A4-F68D-7963-FAB3-86D5320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5BC9-3E5E-61BC-236D-019EB3DD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CE6BC-BF3E-8ED4-57A2-7B4F590F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70EBE-8B81-16B1-CCB0-CA8FDA0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35C3E-F0F8-D3B3-783C-966E0EB05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31A18-C84E-7FCD-3CDA-AFCB5326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48E97-DE05-AAEC-4543-A7AC8FE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A579B-6838-EF45-2C40-75A4C3E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1419-A0F8-479A-B283-8D38B822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B189-038E-C486-BCA2-DC2ACA8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BD8AA-8CE0-BE48-135D-812445F7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3D90F-EDEA-067F-66C1-437D8A896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86B2A-B763-9B02-33EC-9CADEFA3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A30A1B-B66D-0AA2-CBBC-B8C0D8E7C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3FED5C-AE96-3EFD-C5F0-D5EA4E21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2B919-2373-018A-8FF4-F113DE6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2849E-1441-B450-BE95-8E61F54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F8704-6C15-5853-5758-EF97277F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974699-2F27-6A97-6502-E5645A1C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9E9A7-940E-B6D5-7B8B-1E8B077F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145B0-9CFB-0381-7896-D6DCA612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071FE3-700C-2193-2B34-49A61089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FD076-696C-F70C-27CF-02E9B477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329C0-3783-1AA2-5971-AF0E19B4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27CA-2D92-3CC4-0566-02938B19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A2B26-8BDC-7CB2-3894-4050A218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FF26A-BC29-28F1-88E9-4B7F964E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0B984-8BB2-BFE7-4B8E-4CD8083D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A3D3F-F249-43C6-D8DE-E52824AA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02F82-632F-C1A3-7B6B-1C49DDD0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DAC1-FA29-1A93-D7FA-AFD581F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DD1EA8-6DBB-03D4-247B-5856E7774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63828-10B5-2731-BA95-2A9B1769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A671D-2EE9-4E8A-A5B1-BD9C0B8C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43E3-86AA-A9B4-320E-8F43FB4F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F9C11-51D3-0B9E-8A32-886401B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007684-AA2C-E7B2-9F9B-0A63055E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41BAD-4E98-E569-BD95-BEDC6FD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410F8-DC4E-8EBD-50ED-C0DCA8230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EA59-0702-4F42-9B7F-F5B313AED75C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85EE5-8664-43F5-DA5F-1E3D1453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5CAFB-B7DD-AFFF-60DC-9779481B4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x.com/website/templates/html/communities/non-profit" TargetMode="External"/><Relationship Id="rId2" Type="http://schemas.openxmlformats.org/officeDocument/2006/relationships/hyperlink" Target="https://ko.wix.com/website/templates/html/portfolio-cv/portfoli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x.com/website/templates/html/business" TargetMode="External"/><Relationship Id="rId2" Type="http://schemas.openxmlformats.org/officeDocument/2006/relationships/hyperlink" Target="https://ko.wix.com/website/templates/html/online-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x.com/website/templates/html/blo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43B8B9-8DE6-27B7-D951-B3B64339EF34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3DF0A-BE56-4D4F-8C62-D8F25898A785}"/>
              </a:ext>
            </a:extLst>
          </p:cNvPr>
          <p:cNvSpPr txBox="1"/>
          <p:nvPr/>
        </p:nvSpPr>
        <p:spPr>
          <a:xfrm>
            <a:off x="4416909" y="2356987"/>
            <a:ext cx="3875214" cy="1820050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웹 프로그래밍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76FDD-62A5-4BB6-9ED6-D792C4DDB5EF}"/>
              </a:ext>
            </a:extLst>
          </p:cNvPr>
          <p:cNvSpPr txBox="1"/>
          <p:nvPr/>
        </p:nvSpPr>
        <p:spPr>
          <a:xfrm>
            <a:off x="9558650" y="5657425"/>
            <a:ext cx="216598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김창복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CAA56-E0D2-44B2-A1A4-AD34816E782D}"/>
              </a:ext>
            </a:extLst>
          </p:cNvPr>
          <p:cNvSpPr txBox="1"/>
          <p:nvPr/>
        </p:nvSpPr>
        <p:spPr>
          <a:xfrm>
            <a:off x="3833446" y="4329223"/>
            <a:ext cx="531055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effectLst/>
                <a:latin typeface="+mn-ea"/>
              </a:rPr>
              <a:t>웹 사이트 기초 제안서 작성</a:t>
            </a:r>
            <a:r>
              <a:rPr lang="en-US" altLang="ko-KR" b="1" i="0" dirty="0">
                <a:effectLst/>
                <a:latin typeface="+mn-ea"/>
              </a:rPr>
              <a:t>(</a:t>
            </a:r>
            <a:r>
              <a:rPr lang="ko-KR" altLang="en-US" b="1" i="0" dirty="0">
                <a:effectLst/>
                <a:latin typeface="+mn-ea"/>
              </a:rPr>
              <a:t>파워 포인터로 제작</a:t>
            </a:r>
            <a:r>
              <a:rPr lang="en-US" altLang="ko-KR" b="1" i="0" dirty="0">
                <a:effectLst/>
                <a:latin typeface="+mn-ea"/>
              </a:rPr>
              <a:t>)</a:t>
            </a:r>
            <a:endParaRPr lang="ko-KR" altLang="en-US" b="1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86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00EC3-89D5-3F4F-6CDB-F3E1A09F689B}"/>
              </a:ext>
            </a:extLst>
          </p:cNvPr>
          <p:cNvSpPr txBox="1"/>
          <p:nvPr/>
        </p:nvSpPr>
        <p:spPr>
          <a:xfrm>
            <a:off x="79370" y="508805"/>
            <a:ext cx="11015350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웹 사이트 기획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아이디어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)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웹 사이트 종류 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이력서 및 포트폴리오 웹사이트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자신의 작업물과 실력을 소개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온라인 이력서 및 포트폴리오는 일종의 명함과도 같은 필수품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hlinkClick r:id="rId2"/>
              </a:rPr>
              <a:t>https://ko.wix.com/website/templates/html/portfolio-cv/portfolios</a:t>
            </a:r>
            <a:endParaRPr lang="en-US" altLang="ko-KR" b="1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비영리 웹사이트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교회, 학교 또는 비영리 단체 소개를 위한 웹사이트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hlinkClick r:id="rId3"/>
              </a:rPr>
              <a:t>https://ko.wix.com/website/templates/html/communities/non-profit</a:t>
            </a:r>
            <a:endParaRPr lang="ko-KR" altLang="en-US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정보 웹사이트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특정한 정보를 전달하는 </a:t>
            </a:r>
            <a:r>
              <a:rPr lang="ko-KR" altLang="en-US" b="1" dirty="0" err="1"/>
              <a:t>정보성</a:t>
            </a:r>
            <a:r>
              <a:rPr lang="ko-KR" altLang="en-US" b="1" dirty="0"/>
              <a:t> 웹사이트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방문자가 원하는 정보를 제공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52A8-8933-4B85-88D2-103A9E93EC9B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</p:spTree>
    <p:extLst>
      <p:ext uri="{BB962C8B-B14F-4D97-AF65-F5344CB8AC3E}">
        <p14:creationId xmlns:p14="http://schemas.microsoft.com/office/powerpoint/2010/main" val="414451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00EC3-89D5-3F4F-6CDB-F3E1A09F689B}"/>
              </a:ext>
            </a:extLst>
          </p:cNvPr>
          <p:cNvSpPr txBox="1"/>
          <p:nvPr/>
        </p:nvSpPr>
        <p:spPr>
          <a:xfrm>
            <a:off x="79370" y="508805"/>
            <a:ext cx="10416692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쇼핑몰</a:t>
            </a:r>
            <a:r>
              <a:rPr lang="en-US" altLang="ko-KR" b="1" dirty="0"/>
              <a:t>(Shopping mall)</a:t>
            </a:r>
            <a:r>
              <a:rPr lang="ko-KR" altLang="en-US" b="1" dirty="0"/>
              <a:t> 및 </a:t>
            </a:r>
            <a:r>
              <a:rPr lang="ko-KR" altLang="en-US" b="1" dirty="0" err="1">
                <a:latin typeface="+mn-ea"/>
              </a:rPr>
              <a:t>이커머스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+mn-ea"/>
              </a:rPr>
              <a:t>(eCommerce)</a:t>
            </a:r>
            <a:r>
              <a:rPr lang="ko-KR" altLang="en-US" b="1" dirty="0">
                <a:latin typeface="+mn-ea"/>
              </a:rPr>
              <a:t> 웹 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온라인으로 제품을 판매 수익을 창출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제품 표시와 장바구니, 결제 기능 등이 탑재. 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티셔츠부터 부동산까지 다양한 쇼핑몰 및 </a:t>
            </a:r>
            <a:r>
              <a:rPr lang="ko-KR" altLang="en-US" b="1" dirty="0" err="1"/>
              <a:t>이커머스</a:t>
            </a:r>
            <a:r>
              <a:rPr lang="ko-KR" altLang="en-US" b="1" dirty="0"/>
              <a:t> 웹사이트 템플릿이 존재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hlinkClick r:id="rId2"/>
              </a:rPr>
              <a:t>https://ko.wix.com/website/templates/html/online-store</a:t>
            </a:r>
            <a:endParaRPr lang="en-US" altLang="ko-KR" b="1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비즈니스 웹 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회사 소개</a:t>
            </a:r>
            <a:r>
              <a:rPr lang="en-US" altLang="ko-KR" b="1" dirty="0"/>
              <a:t>,</a:t>
            </a:r>
            <a:r>
              <a:rPr lang="ko-KR" altLang="en-US" b="1" dirty="0"/>
              <a:t> 회사 제품 소개</a:t>
            </a:r>
            <a:r>
              <a:rPr lang="en-US" altLang="ko-KR" b="1" dirty="0"/>
              <a:t>, </a:t>
            </a:r>
            <a:r>
              <a:rPr lang="ko-KR" altLang="en-US" b="1" dirty="0"/>
              <a:t>제품 판매 등을 위한 웹 사이트</a:t>
            </a:r>
            <a:endParaRPr lang="en-US" altLang="ko-KR" b="1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hlinkClick r:id="rId3"/>
              </a:rPr>
              <a:t>https://ko.wix.com/website/templates/html/business</a:t>
            </a:r>
            <a:endParaRPr lang="en-US" altLang="ko-KR" b="1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블로그 웹사이트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특정 주제의 글과 이미지로 구성</a:t>
            </a:r>
            <a:endParaRPr lang="en-US" altLang="ko-KR" b="1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인기있는 블로그 유형에는 </a:t>
            </a:r>
            <a:r>
              <a:rPr lang="ko-KR" altLang="en-US" b="1" dirty="0">
                <a:solidFill>
                  <a:srgbClr val="FF0000"/>
                </a:solidFill>
              </a:rPr>
              <a:t>여행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음식 </a:t>
            </a:r>
            <a:r>
              <a:rPr lang="ko-KR" altLang="en-US" b="1" dirty="0"/>
              <a:t>및 맛집 블로그 등이 있다.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hlinkClick r:id="rId4"/>
              </a:rPr>
              <a:t>https://ko.wix.com/website/templates/html/blog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B8B9-8DE6-27B7-D951-B3B64339EF34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</p:spTree>
    <p:extLst>
      <p:ext uri="{BB962C8B-B14F-4D97-AF65-F5344CB8AC3E}">
        <p14:creationId xmlns:p14="http://schemas.microsoft.com/office/powerpoint/2010/main" val="46257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AFAC47-C01E-4F11-BF3F-0F1D920A3D10}"/>
              </a:ext>
            </a:extLst>
          </p:cNvPr>
          <p:cNvSpPr txBox="1"/>
          <p:nvPr/>
        </p:nvSpPr>
        <p:spPr>
          <a:xfrm>
            <a:off x="79369" y="419329"/>
            <a:ext cx="12741481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사이트 맵 작성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  /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스토리 보드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웹사이트 전체 구성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주요 페이지와 각 페이지의 연결 관계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와이어 프레임 작성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전체 화면 구성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)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) /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스토리 보드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사이트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나눔바른고딕"/>
              </a:rPr>
              <a:t>맵을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 바탕으로 작성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어디에 어떤 콘텐츠가 들어가는가를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–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텍스트나 각 칸을 구분하는 간단한 선 및 박스로 작성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사용되는 정보 및 이미지 설정 및 제작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React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 코드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28E9C-A6D0-4760-AB31-04EBDA16479B}"/>
              </a:ext>
            </a:extLst>
          </p:cNvPr>
          <p:cNvSpPr txBox="1"/>
          <p:nvPr/>
        </p:nvSpPr>
        <p:spPr>
          <a:xfrm>
            <a:off x="6305550" y="21025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b="1" dirty="0">
              <a:effectLst/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9D856B-EB51-F66F-107A-C4213602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76" y="72035"/>
            <a:ext cx="4553642" cy="29911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823C2B-4663-2D93-32BC-55CA8459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234" y="3596956"/>
            <a:ext cx="4046712" cy="2819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41056-E725-2A76-6152-B3782014E2AD}"/>
              </a:ext>
            </a:extLst>
          </p:cNvPr>
          <p:cNvSpPr txBox="1"/>
          <p:nvPr/>
        </p:nvSpPr>
        <p:spPr>
          <a:xfrm>
            <a:off x="8994808" y="3099955"/>
            <a:ext cx="138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사이트 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3CFFA-1661-43B4-A706-88A6F9D8C3F8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</p:spTree>
    <p:extLst>
      <p:ext uri="{BB962C8B-B14F-4D97-AF65-F5344CB8AC3E}">
        <p14:creationId xmlns:p14="http://schemas.microsoft.com/office/powerpoint/2010/main" val="41574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687E9CE-0A23-453D-89C8-E6F0D42385FC}"/>
              </a:ext>
            </a:extLst>
          </p:cNvPr>
          <p:cNvSpPr txBox="1"/>
          <p:nvPr/>
        </p:nvSpPr>
        <p:spPr>
          <a:xfrm>
            <a:off x="318184" y="525791"/>
            <a:ext cx="385523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명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B660F99-A685-4A3D-97AA-1019342A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609"/>
              </p:ext>
            </p:extLst>
          </p:nvPr>
        </p:nvGraphicFramePr>
        <p:xfrm>
          <a:off x="554893" y="1066800"/>
          <a:ext cx="10808432" cy="279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32">
                  <a:extLst>
                    <a:ext uri="{9D8B030D-6E8A-4147-A177-3AD203B41FA5}">
                      <a16:colId xmlns:a16="http://schemas.microsoft.com/office/drawing/2014/main" val="1832403435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3573348012"/>
                    </a:ext>
                  </a:extLst>
                </a:gridCol>
              </a:tblGrid>
              <a:tr h="60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나눔바른고딕"/>
                        </a:rPr>
                        <a:t>Component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03704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바른고딕"/>
                        </a:rPr>
                        <a:t>Component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1335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바른고딕"/>
                        </a:rPr>
                        <a:t>Component 2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7760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바른고딕"/>
                        </a:rPr>
                        <a:t>Component 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294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바른고딕"/>
                        </a:rPr>
                        <a:t>Component 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83637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………………..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………………..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9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2C1ECBB-7232-46E0-9E4F-D4FEA19F1220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</p:spTree>
    <p:extLst>
      <p:ext uri="{BB962C8B-B14F-4D97-AF65-F5344CB8AC3E}">
        <p14:creationId xmlns:p14="http://schemas.microsoft.com/office/powerpoint/2010/main" val="21113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956E6672-9DB9-203C-8CE8-618D98347E89}"/>
              </a:ext>
            </a:extLst>
          </p:cNvPr>
          <p:cNvSpPr txBox="1"/>
          <p:nvPr/>
        </p:nvSpPr>
        <p:spPr>
          <a:xfrm>
            <a:off x="271515" y="520328"/>
            <a:ext cx="374559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사이트 맵 작성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사이트 전체 제목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사이트 전체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 간  관계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E00230-D41C-C419-C17F-7D448D1722D6}"/>
              </a:ext>
            </a:extLst>
          </p:cNvPr>
          <p:cNvGrpSpPr/>
          <p:nvPr/>
        </p:nvGrpSpPr>
        <p:grpSpPr>
          <a:xfrm>
            <a:off x="710706" y="2560721"/>
            <a:ext cx="8611403" cy="3546139"/>
            <a:chOff x="773229" y="2912413"/>
            <a:chExt cx="10921466" cy="38241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4FE98B4-D150-5AC6-E9BD-D74F05DBF253}"/>
                </a:ext>
              </a:extLst>
            </p:cNvPr>
            <p:cNvSpPr/>
            <p:nvPr/>
          </p:nvSpPr>
          <p:spPr>
            <a:xfrm>
              <a:off x="5441697" y="3046290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App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A4A6AB-2387-61A8-5316-0471F5802508}"/>
                </a:ext>
              </a:extLst>
            </p:cNvPr>
            <p:cNvSpPr/>
            <p:nvPr/>
          </p:nvSpPr>
          <p:spPr>
            <a:xfrm>
              <a:off x="1118723" y="4113090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0D9F81-394B-4F6E-A7AD-67E630B99190}"/>
                </a:ext>
              </a:extLst>
            </p:cNvPr>
            <p:cNvSpPr/>
            <p:nvPr/>
          </p:nvSpPr>
          <p:spPr>
            <a:xfrm>
              <a:off x="3280210" y="4113090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B64FC8-F50C-07F3-25A9-9556C8207399}"/>
                </a:ext>
              </a:extLst>
            </p:cNvPr>
            <p:cNvSpPr/>
            <p:nvPr/>
          </p:nvSpPr>
          <p:spPr>
            <a:xfrm>
              <a:off x="5441697" y="4113090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90164C-0BAA-EEE2-1E77-90EEB87DA8B7}"/>
                </a:ext>
              </a:extLst>
            </p:cNvPr>
            <p:cNvSpPr/>
            <p:nvPr/>
          </p:nvSpPr>
          <p:spPr>
            <a:xfrm>
              <a:off x="7603184" y="4113090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9F2AB43-B9B6-C1B3-EBA6-7549749E0500}"/>
                </a:ext>
              </a:extLst>
            </p:cNvPr>
            <p:cNvSpPr/>
            <p:nvPr/>
          </p:nvSpPr>
          <p:spPr>
            <a:xfrm>
              <a:off x="9764672" y="4113089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3B24183-0A9E-BF61-B38E-906ABAF071D2}"/>
                </a:ext>
              </a:extLst>
            </p:cNvPr>
            <p:cNvSpPr/>
            <p:nvPr/>
          </p:nvSpPr>
          <p:spPr>
            <a:xfrm>
              <a:off x="5441697" y="4987572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D7FA7A-6D9F-4685-1BE9-DEA462D4BBA4}"/>
                </a:ext>
              </a:extLst>
            </p:cNvPr>
            <p:cNvSpPr/>
            <p:nvPr/>
          </p:nvSpPr>
          <p:spPr>
            <a:xfrm>
              <a:off x="7603184" y="4987572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50B08E2-90F0-6349-9031-BDA64B5C758D}"/>
                </a:ext>
              </a:extLst>
            </p:cNvPr>
            <p:cNvSpPr/>
            <p:nvPr/>
          </p:nvSpPr>
          <p:spPr>
            <a:xfrm>
              <a:off x="9764672" y="4987571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C536F8A-9033-16A5-2C9B-2165C738AE2B}"/>
                </a:ext>
              </a:extLst>
            </p:cNvPr>
            <p:cNvSpPr/>
            <p:nvPr/>
          </p:nvSpPr>
          <p:spPr>
            <a:xfrm>
              <a:off x="5441697" y="5669736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A0C2ECE-141B-3B93-D964-B612BAACE5BB}"/>
                </a:ext>
              </a:extLst>
            </p:cNvPr>
            <p:cNvSpPr/>
            <p:nvPr/>
          </p:nvSpPr>
          <p:spPr>
            <a:xfrm>
              <a:off x="7603184" y="5669736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E6915C-D59D-1F1C-F1A3-05DC3F8B7664}"/>
                </a:ext>
              </a:extLst>
            </p:cNvPr>
            <p:cNvSpPr/>
            <p:nvPr/>
          </p:nvSpPr>
          <p:spPr>
            <a:xfrm>
              <a:off x="7603184" y="6351899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F111BB-F751-E757-5D0A-A613401AC827}"/>
                </a:ext>
              </a:extLst>
            </p:cNvPr>
            <p:cNvSpPr/>
            <p:nvPr/>
          </p:nvSpPr>
          <p:spPr>
            <a:xfrm>
              <a:off x="1118723" y="4978262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9FFD5C-69B0-FBE0-22C4-C9C53CC3E25C}"/>
                </a:ext>
              </a:extLst>
            </p:cNvPr>
            <p:cNvSpPr/>
            <p:nvPr/>
          </p:nvSpPr>
          <p:spPr>
            <a:xfrm>
              <a:off x="1118723" y="5666390"/>
              <a:ext cx="1529913" cy="3846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00"/>
                  </a:solidFill>
                  <a:latin typeface="나눔바른고딕"/>
                </a:rPr>
                <a:t>Comp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E99409D-8D80-480E-5963-C2860C33CC51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6206654" y="3430925"/>
              <a:ext cx="0" cy="6821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26">
              <a:extLst>
                <a:ext uri="{FF2B5EF4-FFF2-40B4-BE49-F238E27FC236}">
                  <a16:creationId xmlns:a16="http://schemas.microsoft.com/office/drawing/2014/main" id="{35A734E4-D8CD-1F9C-EE97-FD5E33BA7048}"/>
                </a:ext>
              </a:extLst>
            </p:cNvPr>
            <p:cNvCxnSpPr>
              <a:stCxn id="31" idx="2"/>
              <a:endCxn id="35" idx="0"/>
            </p:cNvCxnSpPr>
            <p:nvPr/>
          </p:nvCxnSpPr>
          <p:spPr>
            <a:xfrm rot="16200000" flipH="1">
              <a:off x="6946315" y="2691263"/>
              <a:ext cx="682165" cy="2161487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28">
              <a:extLst>
                <a:ext uri="{FF2B5EF4-FFF2-40B4-BE49-F238E27FC236}">
                  <a16:creationId xmlns:a16="http://schemas.microsoft.com/office/drawing/2014/main" id="{B406D4A7-568E-FB03-448B-3249ACCBD9AD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>
            <a:xfrm rot="16200000" flipH="1">
              <a:off x="8027059" y="1610519"/>
              <a:ext cx="682164" cy="43229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32">
              <a:extLst>
                <a:ext uri="{FF2B5EF4-FFF2-40B4-BE49-F238E27FC236}">
                  <a16:creationId xmlns:a16="http://schemas.microsoft.com/office/drawing/2014/main" id="{8928C519-FAC9-9A32-62F2-B8E59ABF1CF3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rot="5400000">
              <a:off x="4784829" y="2691264"/>
              <a:ext cx="682165" cy="2161487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34">
              <a:extLst>
                <a:ext uri="{FF2B5EF4-FFF2-40B4-BE49-F238E27FC236}">
                  <a16:creationId xmlns:a16="http://schemas.microsoft.com/office/drawing/2014/main" id="{2A35F039-BE4A-CEA9-3A49-D170DD30B7C6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 rot="5400000">
              <a:off x="3704085" y="1610520"/>
              <a:ext cx="682165" cy="4322974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ED8FC4B-D92F-6E7A-453C-9DFE953C5BF5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1883680" y="4497725"/>
              <a:ext cx="0" cy="4805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CF3A846-A199-86FE-FD95-198269403991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1883680" y="5362897"/>
              <a:ext cx="0" cy="3034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769B6B6-4E88-00FD-1546-B80C5A0ABB64}"/>
                </a:ext>
              </a:extLst>
            </p:cNvPr>
            <p:cNvCxnSpPr>
              <a:stCxn id="34" idx="2"/>
              <a:endCxn id="37" idx="0"/>
            </p:cNvCxnSpPr>
            <p:nvPr/>
          </p:nvCxnSpPr>
          <p:spPr>
            <a:xfrm>
              <a:off x="6206654" y="4497725"/>
              <a:ext cx="0" cy="4898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22EB159-A7DB-5224-A103-3B7DF1CB5258}"/>
                </a:ext>
              </a:extLst>
            </p:cNvPr>
            <p:cNvCxnSpPr>
              <a:stCxn id="35" idx="2"/>
              <a:endCxn id="38" idx="0"/>
            </p:cNvCxnSpPr>
            <p:nvPr/>
          </p:nvCxnSpPr>
          <p:spPr>
            <a:xfrm>
              <a:off x="8368141" y="4497725"/>
              <a:ext cx="0" cy="4898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9E649B5-9587-5D19-ABEA-5139DDBC8660}"/>
                </a:ext>
              </a:extLst>
            </p:cNvPr>
            <p:cNvCxnSpPr>
              <a:stCxn id="37" idx="2"/>
              <a:endCxn id="40" idx="0"/>
            </p:cNvCxnSpPr>
            <p:nvPr/>
          </p:nvCxnSpPr>
          <p:spPr>
            <a:xfrm>
              <a:off x="6206654" y="5372207"/>
              <a:ext cx="0" cy="2975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A02687-78FD-CA50-827F-5FA1B9E53612}"/>
                </a:ext>
              </a:extLst>
            </p:cNvPr>
            <p:cNvCxnSpPr>
              <a:stCxn id="38" idx="2"/>
              <a:endCxn id="41" idx="0"/>
            </p:cNvCxnSpPr>
            <p:nvPr/>
          </p:nvCxnSpPr>
          <p:spPr>
            <a:xfrm>
              <a:off x="8368141" y="5372207"/>
              <a:ext cx="0" cy="2975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664C7D-28E9-E0F4-2FE9-EA20F657471C}"/>
                </a:ext>
              </a:extLst>
            </p:cNvPr>
            <p:cNvCxnSpPr>
              <a:stCxn id="36" idx="2"/>
              <a:endCxn id="39" idx="0"/>
            </p:cNvCxnSpPr>
            <p:nvPr/>
          </p:nvCxnSpPr>
          <p:spPr>
            <a:xfrm>
              <a:off x="10529629" y="4497724"/>
              <a:ext cx="0" cy="4898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99E648D-1ACE-46C8-CC9A-D939B2F50BC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8368141" y="6054371"/>
              <a:ext cx="0" cy="2975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E34A3E-3EBE-C8E5-9C6E-DFE3825C6720}"/>
                </a:ext>
              </a:extLst>
            </p:cNvPr>
            <p:cNvSpPr/>
            <p:nvPr/>
          </p:nvSpPr>
          <p:spPr>
            <a:xfrm>
              <a:off x="773229" y="2912413"/>
              <a:ext cx="10921466" cy="1777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545E5DA-1EBA-4915-B594-DBC2F716E856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</p:spTree>
    <p:extLst>
      <p:ext uri="{BB962C8B-B14F-4D97-AF65-F5344CB8AC3E}">
        <p14:creationId xmlns:p14="http://schemas.microsoft.com/office/powerpoint/2010/main" val="89125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5803CAA-0FB4-4DEC-BCB7-4E8C80669508}"/>
              </a:ext>
            </a:extLst>
          </p:cNvPr>
          <p:cNvGrpSpPr/>
          <p:nvPr/>
        </p:nvGrpSpPr>
        <p:grpSpPr>
          <a:xfrm>
            <a:off x="987828" y="2393847"/>
            <a:ext cx="7231077" cy="3029178"/>
            <a:chOff x="1191028" y="2776801"/>
            <a:chExt cx="7231077" cy="3029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576B3E-EF21-53D0-7030-6E933FCED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228" y="2968747"/>
              <a:ext cx="3670147" cy="18261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B538FE-57A6-D6B2-9ECD-F717ED8442ED}"/>
                </a:ext>
              </a:extLst>
            </p:cNvPr>
            <p:cNvSpPr/>
            <p:nvPr/>
          </p:nvSpPr>
          <p:spPr>
            <a:xfrm>
              <a:off x="1247228" y="2776801"/>
              <a:ext cx="7174877" cy="65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C40DC-AEC6-133C-922E-E5CF6BB57D4C}"/>
                </a:ext>
              </a:extLst>
            </p:cNvPr>
            <p:cNvSpPr/>
            <p:nvPr/>
          </p:nvSpPr>
          <p:spPr>
            <a:xfrm>
              <a:off x="2012440" y="2859817"/>
              <a:ext cx="1184872" cy="572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741F1-1C9D-6F0E-1A6A-CAC4FFCDFB32}"/>
                </a:ext>
              </a:extLst>
            </p:cNvPr>
            <p:cNvSpPr txBox="1"/>
            <p:nvPr/>
          </p:nvSpPr>
          <p:spPr>
            <a:xfrm>
              <a:off x="2239367" y="2948164"/>
              <a:ext cx="878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MENU ITEM 1</a:t>
              </a:r>
              <a:endParaRPr lang="ko-KR" altLang="en-US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0EC71-C7F4-EC97-B0EB-C526D4E26D1C}"/>
                </a:ext>
              </a:extLst>
            </p:cNvPr>
            <p:cNvSpPr txBox="1"/>
            <p:nvPr/>
          </p:nvSpPr>
          <p:spPr>
            <a:xfrm>
              <a:off x="3439152" y="2915118"/>
              <a:ext cx="878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MENU ITEM 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315ACA-9E5E-1C4F-4C02-1FA9F36DBBCE}"/>
                </a:ext>
              </a:extLst>
            </p:cNvPr>
            <p:cNvSpPr txBox="1"/>
            <p:nvPr/>
          </p:nvSpPr>
          <p:spPr>
            <a:xfrm>
              <a:off x="4625006" y="2915118"/>
              <a:ext cx="878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MENU ITEM 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7112C-36F0-A5D7-D54E-19C9BD057FAC}"/>
                </a:ext>
              </a:extLst>
            </p:cNvPr>
            <p:cNvSpPr txBox="1"/>
            <p:nvPr/>
          </p:nvSpPr>
          <p:spPr>
            <a:xfrm>
              <a:off x="6996714" y="2915118"/>
              <a:ext cx="878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MENU ITEM 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334EFA-FE71-7F17-BCEE-1419E7BFA6A3}"/>
                </a:ext>
              </a:extLst>
            </p:cNvPr>
            <p:cNvSpPr txBox="1"/>
            <p:nvPr/>
          </p:nvSpPr>
          <p:spPr>
            <a:xfrm>
              <a:off x="5810860" y="2915118"/>
              <a:ext cx="878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MENU ITEM 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CA6995-199D-FC4E-83CD-8850EFB37BA3}"/>
                </a:ext>
              </a:extLst>
            </p:cNvPr>
            <p:cNvSpPr txBox="1"/>
            <p:nvPr/>
          </p:nvSpPr>
          <p:spPr>
            <a:xfrm>
              <a:off x="1191028" y="2915115"/>
              <a:ext cx="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HOME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A153D1-4A1C-C888-E025-E8630D44B742}"/>
                </a:ext>
              </a:extLst>
            </p:cNvPr>
            <p:cNvSpPr txBox="1"/>
            <p:nvPr/>
          </p:nvSpPr>
          <p:spPr>
            <a:xfrm>
              <a:off x="1247229" y="3708222"/>
              <a:ext cx="5915025" cy="93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ko-KR" altLang="en-US" sz="2200" b="1" dirty="0"/>
                <a:t>다양한 수정 및 및 개선 작업을 통해서 나만의 사이트를 개발합니다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7529BA-70E4-4145-8809-D94B90BD7CBE}"/>
                </a:ext>
              </a:extLst>
            </p:cNvPr>
            <p:cNvSpPr txBox="1"/>
            <p:nvPr/>
          </p:nvSpPr>
          <p:spPr>
            <a:xfrm>
              <a:off x="1241867" y="4808847"/>
              <a:ext cx="6183120" cy="997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/>
                <a:t>시스템통합을 통해서 비즈니스 </a:t>
              </a:r>
              <a:r>
                <a:rPr lang="ko-KR" altLang="en-US" sz="1200" b="1" dirty="0" err="1"/>
                <a:t>효율및</a:t>
              </a:r>
              <a:r>
                <a:rPr lang="ko-KR" altLang="en-US" sz="1200" b="1" dirty="0"/>
                <a:t> 경쟁력을 강화합니다</a:t>
              </a:r>
              <a:r>
                <a:rPr lang="en-US" altLang="ko-KR" sz="1200" b="1" dirty="0"/>
                <a:t>.</a:t>
              </a:r>
            </a:p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/>
                <a:t>만들어진 시스템을 </a:t>
              </a:r>
              <a:r>
                <a:rPr lang="ko-KR" altLang="en-US" sz="1200" b="1" dirty="0" err="1"/>
                <a:t>유지보수하여정상적인</a:t>
              </a:r>
              <a:r>
                <a:rPr lang="ko-KR" altLang="en-US" sz="1200" b="1" dirty="0"/>
                <a:t> 기능을 수행하도록 합니다</a:t>
              </a:r>
              <a:r>
                <a:rPr lang="en-US" altLang="ko-KR" sz="1200" b="1" dirty="0"/>
                <a:t>.</a:t>
              </a:r>
            </a:p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/>
                <a:t>연구개발로 시스템을 </a:t>
              </a:r>
              <a:r>
                <a:rPr lang="ko-KR" altLang="en-US" sz="1200" b="1" dirty="0" err="1"/>
                <a:t>새롭게응용함으로써</a:t>
              </a:r>
              <a:r>
                <a:rPr lang="ko-KR" altLang="en-US" sz="1200" b="1" dirty="0"/>
                <a:t> </a:t>
              </a:r>
              <a:r>
                <a:rPr lang="ko-KR" altLang="en-US" sz="1200" b="1" dirty="0" err="1"/>
                <a:t>활용성을</a:t>
              </a:r>
              <a:r>
                <a:rPr lang="ko-KR" altLang="en-US" sz="1200" b="1" dirty="0"/>
                <a:t> 높입니다</a:t>
              </a:r>
              <a:r>
                <a:rPr lang="en-US" altLang="ko-KR" sz="1200" b="1" dirty="0"/>
                <a:t>.</a:t>
              </a:r>
            </a:p>
            <a:p>
              <a:pPr marL="171450" indent="-17145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/>
                <a:t>다양한 솔루션 응용 및 개선 </a:t>
              </a:r>
              <a:r>
                <a:rPr lang="ko-KR" altLang="en-US" sz="1200" b="1" dirty="0" err="1"/>
                <a:t>작업을통해서</a:t>
              </a:r>
              <a:r>
                <a:rPr lang="ko-KR" altLang="en-US" sz="1200" b="1" dirty="0"/>
                <a:t> 특별한 쇼핑몰을 개발합니다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330E6E-B2D9-9352-303F-3A4D14E31A64}"/>
                </a:ext>
              </a:extLst>
            </p:cNvPr>
            <p:cNvSpPr/>
            <p:nvPr/>
          </p:nvSpPr>
          <p:spPr>
            <a:xfrm>
              <a:off x="7162254" y="3805234"/>
              <a:ext cx="1259851" cy="17854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이미지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300x250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7E9CE-0A23-453D-89C8-E6F0D42385FC}"/>
              </a:ext>
            </a:extLst>
          </p:cNvPr>
          <p:cNvSpPr txBox="1"/>
          <p:nvPr/>
        </p:nvSpPr>
        <p:spPr>
          <a:xfrm>
            <a:off x="-197632" y="502345"/>
            <a:ext cx="7174877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와이어 프레임 작성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전체 화면 구성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)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) 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사이트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나눔바른고딕"/>
              </a:rPr>
              <a:t>맵을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 바탕으로 작성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나눔바른고딕"/>
              </a:rPr>
              <a:t>어디에 어떤 콘텐츠가 들어가는가</a:t>
            </a:r>
            <a:endParaRPr lang="en-US" altLang="ko-KR" b="1" i="0" dirty="0">
              <a:solidFill>
                <a:srgbClr val="FF0000"/>
              </a:solidFill>
              <a:effectLst/>
              <a:latin typeface="나눔바른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텍스트나 각 칸을 구분하는 간단한 선 및 박스로 작성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3089E-AB8D-4BC4-9A37-C70D6F65F3F4}"/>
              </a:ext>
            </a:extLst>
          </p:cNvPr>
          <p:cNvSpPr txBox="1"/>
          <p:nvPr/>
        </p:nvSpPr>
        <p:spPr>
          <a:xfrm>
            <a:off x="79371" y="-42336"/>
            <a:ext cx="1593122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중간 과제</a:t>
            </a:r>
          </a:p>
        </p:txBody>
      </p:sp>
    </p:spTree>
    <p:extLst>
      <p:ext uri="{BB962C8B-B14F-4D97-AF65-F5344CB8AC3E}">
        <p14:creationId xmlns:p14="http://schemas.microsoft.com/office/powerpoint/2010/main" val="31761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687E9CE-0A23-453D-89C8-E6F0D42385FC}"/>
              </a:ext>
            </a:extLst>
          </p:cNvPr>
          <p:cNvSpPr txBox="1"/>
          <p:nvPr/>
        </p:nvSpPr>
        <p:spPr>
          <a:xfrm>
            <a:off x="318184" y="525791"/>
            <a:ext cx="385523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각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 구성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F16A4-B608-46C5-A81A-13C40A7E7686}"/>
              </a:ext>
            </a:extLst>
          </p:cNvPr>
          <p:cNvSpPr txBox="1"/>
          <p:nvPr/>
        </p:nvSpPr>
        <p:spPr>
          <a:xfrm>
            <a:off x="879231" y="1575139"/>
            <a:ext cx="61038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React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의 핵심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Hook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UI +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Ui(User Interface)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Data(State)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를 하나로 묶음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React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Data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중심으로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Render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State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가 변경되면 화면이 자동으로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Render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State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BDD9E4-5E47-49BB-B079-488F0AFBB3CE}"/>
              </a:ext>
            </a:extLst>
          </p:cNvPr>
          <p:cNvSpPr/>
          <p:nvPr/>
        </p:nvSpPr>
        <p:spPr>
          <a:xfrm>
            <a:off x="879231" y="3606464"/>
            <a:ext cx="3850379" cy="2487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IMAGE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444</Words>
  <Application>Microsoft Office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창복 김</cp:lastModifiedBy>
  <cp:revision>11</cp:revision>
  <dcterms:created xsi:type="dcterms:W3CDTF">2023-03-04T02:11:12Z</dcterms:created>
  <dcterms:modified xsi:type="dcterms:W3CDTF">2023-10-18T03:12:48Z</dcterms:modified>
</cp:coreProperties>
</file>