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9" r:id="rId2"/>
    <p:sldId id="459" r:id="rId3"/>
    <p:sldId id="523" r:id="rId4"/>
    <p:sldId id="521" r:id="rId5"/>
    <p:sldId id="522" r:id="rId6"/>
    <p:sldId id="461" r:id="rId7"/>
    <p:sldId id="427" r:id="rId8"/>
    <p:sldId id="533" r:id="rId9"/>
    <p:sldId id="624" r:id="rId10"/>
    <p:sldId id="524" r:id="rId11"/>
    <p:sldId id="256" r:id="rId12"/>
    <p:sldId id="525" r:id="rId13"/>
    <p:sldId id="258" r:id="rId14"/>
    <p:sldId id="257" r:id="rId15"/>
    <p:sldId id="259" r:id="rId16"/>
    <p:sldId id="260" r:id="rId17"/>
    <p:sldId id="527" r:id="rId18"/>
    <p:sldId id="565" r:id="rId19"/>
    <p:sldId id="465" r:id="rId20"/>
    <p:sldId id="295" r:id="rId21"/>
    <p:sldId id="462" r:id="rId22"/>
    <p:sldId id="477" r:id="rId23"/>
    <p:sldId id="464" r:id="rId24"/>
    <p:sldId id="470" r:id="rId25"/>
    <p:sldId id="460" r:id="rId26"/>
    <p:sldId id="469" r:id="rId27"/>
    <p:sldId id="472" r:id="rId28"/>
    <p:sldId id="626" r:id="rId29"/>
    <p:sldId id="643" r:id="rId30"/>
    <p:sldId id="262" r:id="rId31"/>
    <p:sldId id="363" r:id="rId32"/>
    <p:sldId id="362" r:id="rId33"/>
    <p:sldId id="467" r:id="rId34"/>
    <p:sldId id="671" r:id="rId35"/>
    <p:sldId id="672" r:id="rId36"/>
    <p:sldId id="637" r:id="rId37"/>
    <p:sldId id="635" r:id="rId38"/>
    <p:sldId id="63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72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D18D-27E6-6640-4795-05E91316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C5A74-723D-55B2-529F-98A2EE765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2029-020F-8C2D-EF24-A7E9B40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D4E5B-0B6D-6DBE-BDBE-8FE9E8F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80C2A-06CD-45FA-AB69-1FDE5A6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0DFE-1B8D-D26E-7D8E-733F2346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905A-C835-5711-A548-E2CE4B75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6CBAF-7032-AAB4-6B02-9202DD0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09A6-CE23-CAC2-CD7A-C1D86A1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9AEE3-B354-B9E6-AA6A-A72602E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19B27-9059-C08B-DF3E-8689E009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37F67-4070-355F-A5D0-2CF73BB9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7274-3D4A-BFE5-5B67-EB41F376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9BFBC-45DF-EA18-E58A-ADA2ECBF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90A6B-C13F-3A0E-9588-A663BA1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9E94-6C56-C611-94E8-52F3FFF8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5EBA-60DE-59A3-9E9D-C9F5C152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C5800-271A-6904-77FC-3A894795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4987F-83B1-027A-03AD-6A67AC36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33D70-1695-A74B-E521-57CFE3B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4028-4D6C-25A9-DA8A-67C18A8F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52A97-1D11-B10B-922F-A31D6BF9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835B-A777-0DED-308B-F64965CD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82F0-864D-E97E-22B5-4A024D7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8DAAF-2030-188A-AB76-E20DFF7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5D1C-0A01-CCEA-F01B-15C64AFE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724BC-0606-9E83-E370-CE697F406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D87AE-A5A6-7D9E-EA09-4DCF9FAF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E775F-6564-BC14-E898-E4C2F0C9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762D-68C7-2252-692F-513A8D0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C23C-2B4D-FB1A-C895-579BE49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AD394-2978-DC3A-F5DD-54AA7706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74BF-05D5-EFC1-9DEE-5AD84890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F15E0-E966-96B8-5EC3-BED3D913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5000C-3F0D-7C2A-205A-BED4DFE7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0102F-059F-7423-11CC-88F6DE49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3BE2-ED2E-EAE6-AA24-855DFEB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A76349-ACDF-D5D1-A30B-71B37A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AC03C-12D3-99F7-B40F-DE27630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FB8-4B25-188F-BA8A-BF73C2C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A82DF-C8E4-03BA-8A3A-CC6E231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8BFF9-A1EF-1D0A-EB72-33979E34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E5F3-C8B9-5303-F73A-10820A2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432C4-7717-72C6-2BEA-28B9376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DA855-A4FD-CDC2-09B7-ED94DE0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BAF5A-5BBA-A710-28CA-E9B4B13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FB9A-5718-72A6-E59A-77A7E85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6CE-5528-EE65-FBB3-9E65A37A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28CB-19D8-18EF-AD8F-180C9078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6B37E-95C3-A346-F425-F8328972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7EF97-0612-67AF-7657-32DF6A2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C1D64-8E4D-F24F-C513-7B6B722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4854-9CCF-8929-1186-E9B2B320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76FE8B-765E-2DC7-6A29-732C4D0E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FC4C6-43DE-8D8B-2A51-43AC975F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A901-065D-D5BB-EEB2-AADD86C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5A4B0-9CE0-837E-19AA-BFA7D98C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44D90-13EA-4DA5-698E-CE18552A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DC827-26B4-3848-10BB-B4F68BE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D8819-2686-3E9C-1442-2C76D45A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A45B2-3447-5113-EFE1-47482BBB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B59B-50E3-4017-9C3B-6AC299E4452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4B-9EBC-4216-DF29-E257F350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AFA7A-6AE1-DE13-E59A-1FB88723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6B937-1EE1-9BB0-786D-E8C8C64ED368}"/>
              </a:ext>
            </a:extLst>
          </p:cNvPr>
          <p:cNvSpPr txBox="1"/>
          <p:nvPr/>
        </p:nvSpPr>
        <p:spPr>
          <a:xfrm>
            <a:off x="363353" y="291783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고급웹프로그래밍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B757D-DBB7-1689-20F2-CCD248862477}"/>
              </a:ext>
            </a:extLst>
          </p:cNvPr>
          <p:cNvSpPr txBox="1"/>
          <p:nvPr/>
        </p:nvSpPr>
        <p:spPr>
          <a:xfrm>
            <a:off x="4174957" y="2390090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주차 수업자료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17676-2947-05ED-F602-21F13877AA77}"/>
              </a:ext>
            </a:extLst>
          </p:cNvPr>
          <p:cNvSpPr txBox="1"/>
          <p:nvPr/>
        </p:nvSpPr>
        <p:spPr>
          <a:xfrm>
            <a:off x="4184415" y="3066336"/>
            <a:ext cx="446642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React 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+mn-ea"/>
              </a:rPr>
              <a:t>개요</a:t>
            </a:r>
            <a:endParaRPr lang="en-US" altLang="ko-KR" sz="2000" b="1" i="0" u="none" strike="noStrike" baseline="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React 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+mn-ea"/>
              </a:rPr>
              <a:t>프로젝트 디렉토리 구조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+mn-ea"/>
              </a:rPr>
              <a:t>소스코드 수정 방법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JSX 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+mn-ea"/>
              </a:rPr>
              <a:t>소개</a:t>
            </a:r>
            <a:endParaRPr lang="en-US" altLang="ko-KR" sz="2000" b="1" i="0" u="none" strike="noStrike" baseline="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React Component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07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BDD890-0027-C0C3-AB21-494914267D54}"/>
              </a:ext>
            </a:extLst>
          </p:cNvPr>
          <p:cNvSpPr txBox="1"/>
          <p:nvPr/>
        </p:nvSpPr>
        <p:spPr>
          <a:xfrm>
            <a:off x="180472" y="703443"/>
            <a:ext cx="822692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MyButton</a:t>
            </a:r>
            <a:r>
              <a:rPr lang="en-US" altLang="ko-KR" sz="1600" b="1" dirty="0">
                <a:effectLst/>
                <a:latin typeface="+mn-ea"/>
              </a:rPr>
              <a:t>(props) {   // </a:t>
            </a:r>
            <a:r>
              <a:rPr lang="ko-KR" altLang="en-US" sz="1600" b="1" dirty="0">
                <a:effectLst/>
                <a:latin typeface="+mn-ea"/>
              </a:rPr>
              <a:t>함수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const [</a:t>
            </a:r>
            <a:r>
              <a:rPr lang="en-US" altLang="ko-KR" sz="1600" b="1" dirty="0" err="1">
                <a:effectLst/>
                <a:latin typeface="+mn-ea"/>
              </a:rPr>
              <a:t>isClicked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setIsClicked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React.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(false);   // </a:t>
            </a:r>
            <a:r>
              <a:rPr lang="ko-KR" altLang="en-US" sz="1600" b="1" dirty="0">
                <a:effectLst/>
                <a:latin typeface="+mn-ea"/>
              </a:rPr>
              <a:t>데이터</a:t>
            </a:r>
            <a:r>
              <a:rPr lang="en-US" altLang="ko-KR" sz="1600" b="1" dirty="0">
                <a:effectLst/>
                <a:latin typeface="+mn-ea"/>
              </a:rPr>
              <a:t> 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</a:t>
            </a:r>
            <a:r>
              <a:rPr lang="en-US" altLang="ko-KR" sz="1600" b="1" dirty="0" err="1">
                <a:effectLst/>
                <a:latin typeface="+mn-ea"/>
              </a:rPr>
              <a:t>React.createElement</a:t>
            </a:r>
            <a:r>
              <a:rPr lang="en-US" altLang="ko-KR" sz="1600" b="1" dirty="0">
                <a:effectLst/>
                <a:latin typeface="+mn-ea"/>
              </a:rPr>
              <a:t>(     // React DOM</a:t>
            </a:r>
            <a:r>
              <a:rPr lang="ko-KR" altLang="en-US" sz="1600" b="1" dirty="0">
                <a:latin typeface="+mn-ea"/>
              </a:rPr>
              <a:t>으로 상태가 변경되면 </a:t>
            </a:r>
            <a:r>
              <a:rPr lang="en-US" altLang="ko-KR" sz="1600" b="1" dirty="0">
                <a:latin typeface="+mn-ea"/>
              </a:rPr>
              <a:t>Rendering</a:t>
            </a: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"button",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{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: () =&gt; </a:t>
            </a:r>
            <a:r>
              <a:rPr lang="en-US" altLang="ko-KR" sz="1600" b="1" dirty="0" err="1">
                <a:effectLst/>
                <a:latin typeface="+mn-ea"/>
              </a:rPr>
              <a:t>setIsClicked</a:t>
            </a:r>
            <a:r>
              <a:rPr lang="en-US" altLang="ko-KR" sz="1600" b="1" dirty="0">
                <a:effectLst/>
                <a:latin typeface="+mn-ea"/>
              </a:rPr>
              <a:t>(!</a:t>
            </a:r>
            <a:r>
              <a:rPr lang="en-US" altLang="ko-KR" sz="1600" b="1" dirty="0" err="1">
                <a:effectLst/>
                <a:latin typeface="+mn-ea"/>
              </a:rPr>
              <a:t>isClicked</a:t>
            </a:r>
            <a:r>
              <a:rPr lang="en-US" altLang="ko-KR" sz="1600" b="1" dirty="0">
                <a:effectLst/>
                <a:latin typeface="+mn-ea"/>
              </a:rPr>
              <a:t>)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isClicked</a:t>
            </a:r>
            <a:r>
              <a:rPr lang="en-US" altLang="ko-KR" sz="1600" b="1" dirty="0">
                <a:effectLst/>
                <a:latin typeface="+mn-ea"/>
              </a:rPr>
              <a:t> ? "Clicked" : "Click here!“   // </a:t>
            </a:r>
            <a:r>
              <a:rPr lang="ko-KR" altLang="en-US" sz="1600" b="1" dirty="0">
                <a:effectLst/>
                <a:latin typeface="+mn-ea"/>
              </a:rPr>
              <a:t>데이터가 바뀌면 </a:t>
            </a:r>
            <a:r>
              <a:rPr lang="en-US" altLang="ko-KR" sz="1600" b="1" dirty="0">
                <a:effectLst/>
                <a:latin typeface="+mn-ea"/>
              </a:rPr>
              <a:t>render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domContainer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document.querySelector</a:t>
            </a:r>
            <a:r>
              <a:rPr lang="en-US" altLang="ko-KR" sz="1600" b="1" dirty="0">
                <a:effectLst/>
                <a:latin typeface="+mn-ea"/>
              </a:rPr>
              <a:t>("#root");</a:t>
            </a:r>
          </a:p>
          <a:p>
            <a:r>
              <a:rPr lang="en-US" altLang="ko-KR" sz="1600" b="1" dirty="0" err="1">
                <a:effectLst/>
                <a:latin typeface="+mn-ea"/>
              </a:rPr>
              <a:t>ReactDOM.render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React.createElement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MyButton</a:t>
            </a:r>
            <a:r>
              <a:rPr lang="en-US" altLang="ko-KR" sz="1600" b="1" dirty="0">
                <a:effectLst/>
                <a:latin typeface="+mn-ea"/>
              </a:rPr>
              <a:t>), </a:t>
            </a:r>
            <a:r>
              <a:rPr lang="en-US" altLang="ko-KR" sz="1600" b="1" dirty="0" err="1">
                <a:effectLst/>
                <a:latin typeface="+mn-ea"/>
              </a:rPr>
              <a:t>domContainer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0B253-AEE2-37B0-2441-B9900300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9" y="4004811"/>
            <a:ext cx="5381625" cy="150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44B72C-E463-C250-FDAB-33FC5E404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32" y="4004811"/>
            <a:ext cx="5362575" cy="1533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EFD295-687B-BEB8-B73D-765ED880D89C}"/>
              </a:ext>
            </a:extLst>
          </p:cNvPr>
          <p:cNvSpPr txBox="1"/>
          <p:nvPr/>
        </p:nvSpPr>
        <p:spPr>
          <a:xfrm>
            <a:off x="373229" y="5785225"/>
            <a:ext cx="380413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effectLst/>
                <a:latin typeface="+mn-ea"/>
              </a:rPr>
              <a:t>버튼을 클릭하면 버튼만 </a:t>
            </a:r>
            <a:r>
              <a:rPr lang="ko-KR" altLang="en-US" sz="1800" b="1">
                <a:solidFill>
                  <a:schemeClr val="bg1"/>
                </a:solidFill>
                <a:effectLst/>
                <a:latin typeface="+mn-ea"/>
              </a:rPr>
              <a:t>재 </a:t>
            </a:r>
            <a:r>
              <a:rPr lang="ko-KR" altLang="en-US" sz="1800" b="1" dirty="0" err="1">
                <a:solidFill>
                  <a:schemeClr val="bg1"/>
                </a:solidFill>
                <a:effectLst/>
                <a:latin typeface="+mn-ea"/>
              </a:rPr>
              <a:t>랜더링</a:t>
            </a:r>
            <a:endParaRPr lang="ko-KR" altLang="en-US" sz="1800" b="1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8EF01-3B6E-BA62-AF61-8530558667C2}"/>
              </a:ext>
            </a:extLst>
          </p:cNvPr>
          <p:cNvSpPr txBox="1"/>
          <p:nvPr/>
        </p:nvSpPr>
        <p:spPr>
          <a:xfrm>
            <a:off x="5243363" y="486605"/>
            <a:ext cx="151703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MyButton.js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1F9F8-A3A1-0D9E-0325-162569BBAD06}"/>
              </a:ext>
            </a:extLst>
          </p:cNvPr>
          <p:cNvSpPr txBox="1"/>
          <p:nvPr/>
        </p:nvSpPr>
        <p:spPr>
          <a:xfrm>
            <a:off x="180472" y="19250"/>
            <a:ext cx="179270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sohne"/>
              </a:rPr>
              <a:t>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sohne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sohne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sohne"/>
              </a:rPr>
              <a:t>개요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64508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F0CB13-854B-2B12-4CC2-08CED8044611}"/>
              </a:ext>
            </a:extLst>
          </p:cNvPr>
          <p:cNvSpPr txBox="1"/>
          <p:nvPr/>
        </p:nvSpPr>
        <p:spPr>
          <a:xfrm>
            <a:off x="160418" y="608322"/>
            <a:ext cx="7144508" cy="4617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프로잭트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px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create-react-app </a:t>
            </a: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prj_1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effectLst/>
                <a:latin typeface="+mn-ea"/>
              </a:rPr>
              <a:t>npx</a:t>
            </a:r>
            <a:r>
              <a:rPr lang="en-US" altLang="ko-KR" b="1" kern="0" spc="0" dirty="0">
                <a:effectLst/>
                <a:latin typeface="+mn-ea"/>
              </a:rPr>
              <a:t> - execute </a:t>
            </a:r>
            <a:r>
              <a:rPr lang="en-US" altLang="ko-KR" b="1" kern="0" spc="0" dirty="0" err="1">
                <a:effectLst/>
                <a:latin typeface="+mn-ea"/>
              </a:rPr>
              <a:t>npm</a:t>
            </a:r>
            <a:r>
              <a:rPr lang="en-US" altLang="ko-KR" b="1" kern="0" spc="0" dirty="0">
                <a:effectLst/>
                <a:latin typeface="+mn-ea"/>
              </a:rPr>
              <a:t> </a:t>
            </a:r>
            <a:r>
              <a:rPr lang="en-US" altLang="ko-KR" b="1" kern="0" spc="0" dirty="0" err="1">
                <a:effectLst/>
                <a:latin typeface="+mn-ea"/>
              </a:rPr>
              <a:t>pakage</a:t>
            </a:r>
            <a:r>
              <a:rPr lang="en-US" altLang="ko-KR" b="1" kern="0" spc="0" dirty="0">
                <a:effectLst/>
                <a:latin typeface="+mn-ea"/>
              </a:rPr>
              <a:t> binary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cd prj_1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start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한컴바탕"/>
              </a:rPr>
              <a:t>p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ublic/</a:t>
            </a: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한컴바탕"/>
              </a:rPr>
              <a:t>index,html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 : SPA</a:t>
            </a:r>
            <a:r>
              <a:rPr lang="ko-KR" altLang="en-US" b="1" dirty="0"/>
              <a:t> (</a:t>
            </a:r>
            <a:r>
              <a:rPr lang="ko-KR" altLang="en-US" b="1" dirty="0" err="1"/>
              <a:t>Single</a:t>
            </a:r>
            <a:r>
              <a:rPr lang="ko-KR" altLang="en-US" b="1" dirty="0"/>
              <a:t> </a:t>
            </a:r>
            <a:r>
              <a:rPr lang="ko-KR" altLang="en-US" b="1" dirty="0" err="1"/>
              <a:t>Page</a:t>
            </a:r>
            <a:r>
              <a:rPr lang="ko-KR" altLang="en-US" b="1" dirty="0"/>
              <a:t> </a:t>
            </a:r>
            <a:r>
              <a:rPr lang="ko-KR" altLang="en-US" b="1" dirty="0" err="1"/>
              <a:t>Application</a:t>
            </a:r>
            <a:r>
              <a:rPr lang="en-US" altLang="ko-KR" b="1" dirty="0"/>
              <a:t>)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파일</a:t>
            </a:r>
            <a:endParaRPr lang="en-US" altLang="ko-KR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한컴바탕"/>
              </a:rPr>
              <a:t>s</a:t>
            </a: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한컴바탕"/>
              </a:rPr>
              <a:t>rc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/app.js               : main 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 파일</a:t>
            </a:r>
            <a:endParaRPr lang="en-US" altLang="ko-KR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한컴바탕"/>
              </a:rPr>
              <a:t>src</a:t>
            </a:r>
            <a:r>
              <a:rPr lang="en-US" altLang="ko-KR" b="1" kern="0" dirty="0">
                <a:solidFill>
                  <a:srgbClr val="000000"/>
                </a:solidFill>
                <a:latin typeface="한컴바탕"/>
              </a:rPr>
              <a:t>/index.js            ;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Rendering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한컴바탕"/>
              </a:rPr>
              <a:t>실행</a:t>
            </a:r>
            <a:r>
              <a:rPr lang="en-US" altLang="ko-KR" b="1" kern="0" dirty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한컴바탕"/>
              </a:rPr>
              <a:t>파일 </a:t>
            </a:r>
            <a:endParaRPr lang="en-US" altLang="ko-KR" b="1" kern="0" dirty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548BD-1A94-9A81-0C26-135C5B795B1B}"/>
              </a:ext>
            </a:extLst>
          </p:cNvPr>
          <p:cNvSpPr txBox="1"/>
          <p:nvPr/>
        </p:nvSpPr>
        <p:spPr>
          <a:xfrm>
            <a:off x="180472" y="19250"/>
            <a:ext cx="2331722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React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71FEDD-B1A9-6977-CCEF-C66A0329B655}"/>
              </a:ext>
            </a:extLst>
          </p:cNvPr>
          <p:cNvGrpSpPr/>
          <p:nvPr/>
        </p:nvGrpSpPr>
        <p:grpSpPr>
          <a:xfrm>
            <a:off x="7970333" y="313786"/>
            <a:ext cx="2000466" cy="6108372"/>
            <a:chOff x="8235734" y="141305"/>
            <a:chExt cx="2215415" cy="6575389"/>
          </a:xfrm>
        </p:grpSpPr>
        <p:pic>
          <p:nvPicPr>
            <p:cNvPr id="1025" name="_x616996592">
              <a:extLst>
                <a:ext uri="{FF2B5EF4-FFF2-40B4-BE49-F238E27FC236}">
                  <a16:creationId xmlns:a16="http://schemas.microsoft.com/office/drawing/2014/main" id="{F42F6FBD-0CFE-43A5-B3D6-EBE862C0A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734" y="141305"/>
              <a:ext cx="2215415" cy="657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F7B629-8BC9-7447-FBA5-EA0CEC114BF0}"/>
                </a:ext>
              </a:extLst>
            </p:cNvPr>
            <p:cNvSpPr/>
            <p:nvPr/>
          </p:nvSpPr>
          <p:spPr>
            <a:xfrm>
              <a:off x="8456626" y="1453793"/>
              <a:ext cx="1242177" cy="27226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6BA046-AF26-A669-37EE-57D30F8A9382}"/>
                </a:ext>
              </a:extLst>
            </p:cNvPr>
            <p:cNvSpPr/>
            <p:nvPr/>
          </p:nvSpPr>
          <p:spPr>
            <a:xfrm>
              <a:off x="8425803" y="3323689"/>
              <a:ext cx="1242177" cy="27226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E52EFE-7A31-DA3C-3125-638E07C48269}"/>
                </a:ext>
              </a:extLst>
            </p:cNvPr>
            <p:cNvSpPr/>
            <p:nvPr/>
          </p:nvSpPr>
          <p:spPr>
            <a:xfrm>
              <a:off x="8405255" y="4536040"/>
              <a:ext cx="1242177" cy="27226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35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457354" y="2752736"/>
            <a:ext cx="581109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&lt;html lang="</a:t>
            </a:r>
            <a:r>
              <a:rPr lang="en-US" altLang="ko-KR" sz="1600" b="1" dirty="0" err="1">
                <a:effectLst/>
                <a:latin typeface="+mn-ea"/>
              </a:rPr>
              <a:t>en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………………………………………………………………………..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 &lt;div id="root"&gt;</a:t>
            </a:r>
          </a:p>
          <a:p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React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Rendering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됨 </a:t>
            </a: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 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………………………………………………………………………..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180472" y="565834"/>
            <a:ext cx="6087978" cy="197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SPA(</a:t>
            </a:r>
            <a:r>
              <a:rPr lang="ko-KR" altLang="en-US" b="1" dirty="0" err="1"/>
              <a:t>Single</a:t>
            </a:r>
            <a:r>
              <a:rPr lang="ko-KR" altLang="en-US" b="1" dirty="0"/>
              <a:t> </a:t>
            </a:r>
            <a:r>
              <a:rPr lang="ko-KR" altLang="en-US" b="1" dirty="0" err="1"/>
              <a:t>Page</a:t>
            </a:r>
            <a:r>
              <a:rPr lang="ko-KR" altLang="en-US" b="1" dirty="0"/>
              <a:t> </a:t>
            </a:r>
            <a:r>
              <a:rPr lang="ko-KR" altLang="en-US" b="1" dirty="0" err="1"/>
              <a:t>Application</a:t>
            </a:r>
            <a:r>
              <a:rPr lang="ko-KR" altLang="en-US" b="1" dirty="0"/>
              <a:t>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Root DOM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FF0000"/>
                </a:solidFill>
                <a:effectLst/>
                <a:latin typeface="+mn-ea"/>
              </a:rPr>
              <a:t>&lt;div id="root"&gt; ….. &lt;/div&gt;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Render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되는 곳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3F70-0120-251C-2DF8-841FBD16D7CD}"/>
              </a:ext>
            </a:extLst>
          </p:cNvPr>
          <p:cNvSpPr txBox="1"/>
          <p:nvPr/>
        </p:nvSpPr>
        <p:spPr>
          <a:xfrm>
            <a:off x="2547611" y="150491"/>
            <a:ext cx="7514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prj_1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2A595-78EB-8584-45E5-C768D0B915FB}"/>
              </a:ext>
            </a:extLst>
          </p:cNvPr>
          <p:cNvSpPr txBox="1"/>
          <p:nvPr/>
        </p:nvSpPr>
        <p:spPr>
          <a:xfrm>
            <a:off x="180472" y="19250"/>
            <a:ext cx="2331722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React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F10AEF-03DF-681E-7519-1607192D0230}"/>
              </a:ext>
            </a:extLst>
          </p:cNvPr>
          <p:cNvSpPr/>
          <p:nvPr/>
        </p:nvSpPr>
        <p:spPr>
          <a:xfrm>
            <a:off x="719191" y="4263776"/>
            <a:ext cx="4037744" cy="1273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9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1057955"/>
            <a:ext cx="6087978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import logo from './</a:t>
            </a:r>
            <a:r>
              <a:rPr lang="en-US" altLang="ko-KR" sz="1600" b="1" kern="0" spc="0" dirty="0" err="1">
                <a:effectLst/>
                <a:latin typeface="+mn-ea"/>
              </a:rPr>
              <a:t>logo.svg</a:t>
            </a:r>
            <a:r>
              <a:rPr lang="en-US" altLang="ko-KR" sz="1600" b="1" kern="0" spc="0" dirty="0">
                <a:effectLst/>
                <a:latin typeface="+mn-ea"/>
              </a:rPr>
              <a:t>';</a:t>
            </a:r>
            <a:endParaRPr lang="en-US" altLang="ko-KR" sz="1600" kern="0" spc="0" dirty="0">
              <a:effectLst/>
              <a:latin typeface="+mn-ea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import './App.css’;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effectLst/>
              <a:latin typeface="+mn-ea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function App() {   </a:t>
            </a:r>
            <a:endParaRPr lang="en-US" altLang="ko-KR" sz="1600" kern="0" spc="0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=“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App</a:t>
            </a:r>
            <a:r>
              <a:rPr lang="en-US" altLang="ko-KR" sz="1600" b="1" dirty="0">
                <a:effectLst/>
                <a:latin typeface="+mn-ea"/>
              </a:rPr>
              <a:t>”&gt;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=“App-header”&gt;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={logo}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=“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App-logo</a:t>
            </a:r>
            <a:r>
              <a:rPr lang="en-US" altLang="ko-KR" sz="1600" b="1" dirty="0">
                <a:effectLst/>
                <a:latin typeface="+mn-ea"/>
              </a:rPr>
              <a:t>” alt=“logo”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Edit &lt;code&gt;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/App.js&lt;/code&gt; and save to reload.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="App-link"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="https://reactjs.org"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target="_blank"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rel</a:t>
            </a:r>
            <a:r>
              <a:rPr lang="en-US" altLang="ko-KR" sz="1600" b="1" dirty="0">
                <a:effectLst/>
                <a:latin typeface="+mn-ea"/>
              </a:rPr>
              <a:t>="</a:t>
            </a:r>
            <a:r>
              <a:rPr lang="en-US" altLang="ko-KR" sz="1600" b="1" dirty="0" err="1">
                <a:effectLst/>
                <a:latin typeface="+mn-ea"/>
              </a:rPr>
              <a:t>noopener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noreferrer</a:t>
            </a:r>
            <a:r>
              <a:rPr lang="en-US" altLang="ko-KR" sz="1600" b="1" dirty="0">
                <a:effectLst/>
                <a:latin typeface="+mn-ea"/>
              </a:rPr>
              <a:t>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Learn React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}</a:t>
            </a:r>
            <a:endParaRPr lang="en-US" altLang="ko-KR" sz="1600" kern="0" spc="0" dirty="0">
              <a:effectLst/>
              <a:latin typeface="+mn-ea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export default App;</a:t>
            </a:r>
            <a:endParaRPr lang="en-US" altLang="ko-KR" sz="1600" kern="0" spc="0" dirty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3D431-25DF-5128-B257-07EB2CD29D10}"/>
              </a:ext>
            </a:extLst>
          </p:cNvPr>
          <p:cNvSpPr txBox="1"/>
          <p:nvPr/>
        </p:nvSpPr>
        <p:spPr>
          <a:xfrm>
            <a:off x="2690398" y="6035705"/>
            <a:ext cx="3274621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export default App;   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다른 파일에서 </a:t>
            </a:r>
            <a:r>
              <a:rPr lang="en-US" altLang="ko-KR" sz="1600" b="1" kern="0" dirty="0" err="1">
                <a:solidFill>
                  <a:schemeClr val="bg1"/>
                </a:solidFill>
                <a:latin typeface="+mn-ea"/>
              </a:rPr>
              <a:t>imoort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해서 사용 </a:t>
            </a:r>
            <a:endParaRPr lang="en-US" altLang="ko-KR" sz="1600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490F1-1DA0-0313-E225-012AD18F16BB}"/>
              </a:ext>
            </a:extLst>
          </p:cNvPr>
          <p:cNvSpPr txBox="1"/>
          <p:nvPr/>
        </p:nvSpPr>
        <p:spPr>
          <a:xfrm>
            <a:off x="6641432" y="1057955"/>
            <a:ext cx="5447898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.App {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.App-logo {</a:t>
            </a:r>
          </a:p>
          <a:p>
            <a:r>
              <a:rPr lang="en-US" altLang="ko-KR" sz="1600" b="1" dirty="0">
                <a:effectLst/>
                <a:latin typeface="+mn-ea"/>
              </a:rPr>
              <a:t>  height: 40vmin;</a:t>
            </a:r>
          </a:p>
          <a:p>
            <a:r>
              <a:rPr lang="en-US" altLang="ko-KR" sz="1600" b="1" dirty="0">
                <a:effectLst/>
                <a:latin typeface="+mn-ea"/>
              </a:rPr>
              <a:t>  pointer-events: none;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@media (prefers-reduced-motion: no-preference) {</a:t>
            </a:r>
          </a:p>
          <a:p>
            <a:r>
              <a:rPr lang="en-US" altLang="ko-KR" sz="1600" b="1" dirty="0">
                <a:effectLst/>
                <a:latin typeface="+mn-ea"/>
              </a:rPr>
              <a:t>  .App-logo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animation: App-logo-spin infinite 20s linear;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3F7CD-3DA9-3D7A-3352-EA2EA74E7D36}"/>
              </a:ext>
            </a:extLst>
          </p:cNvPr>
          <p:cNvSpPr txBox="1"/>
          <p:nvPr/>
        </p:nvSpPr>
        <p:spPr>
          <a:xfrm>
            <a:off x="5379392" y="925199"/>
            <a:ext cx="9841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App.js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CE021-3B98-F931-0501-10218D4323D0}"/>
              </a:ext>
            </a:extLst>
          </p:cNvPr>
          <p:cNvSpPr txBox="1"/>
          <p:nvPr/>
        </p:nvSpPr>
        <p:spPr>
          <a:xfrm>
            <a:off x="10431379" y="873289"/>
            <a:ext cx="9841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App.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10" name="_x649768560">
            <a:extLst>
              <a:ext uri="{FF2B5EF4-FFF2-40B4-BE49-F238E27FC236}">
                <a16:creationId xmlns:a16="http://schemas.microsoft.com/office/drawing/2014/main" id="{93D9CFEB-03E5-6186-5BEF-C2A81492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02" y="4161570"/>
            <a:ext cx="3407093" cy="27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1AF8EF-BA45-51D8-7D96-6C6D5865A64F}"/>
              </a:ext>
            </a:extLst>
          </p:cNvPr>
          <p:cNvSpPr txBox="1"/>
          <p:nvPr/>
        </p:nvSpPr>
        <p:spPr>
          <a:xfrm>
            <a:off x="2547612" y="142361"/>
            <a:ext cx="7514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prj_1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4C06B-268A-D5A2-71CA-19C9866093D8}"/>
              </a:ext>
            </a:extLst>
          </p:cNvPr>
          <p:cNvSpPr txBox="1"/>
          <p:nvPr/>
        </p:nvSpPr>
        <p:spPr>
          <a:xfrm>
            <a:off x="180473" y="529907"/>
            <a:ext cx="3908928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한컴바탕"/>
              </a:rPr>
              <a:t>s</a:t>
            </a: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한컴바탕"/>
              </a:rPr>
              <a:t>rc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/app.js  : main 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 파일</a:t>
            </a:r>
            <a:endParaRPr lang="en-US" altLang="ko-KR" b="1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EA9FE-B78A-6B50-D1B9-460FE2A69198}"/>
              </a:ext>
            </a:extLst>
          </p:cNvPr>
          <p:cNvSpPr txBox="1"/>
          <p:nvPr/>
        </p:nvSpPr>
        <p:spPr>
          <a:xfrm>
            <a:off x="180472" y="19250"/>
            <a:ext cx="2331722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React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16C96-5392-0275-2C6D-DCF777D9DF11}"/>
              </a:ext>
            </a:extLst>
          </p:cNvPr>
          <p:cNvSpPr txBox="1"/>
          <p:nvPr/>
        </p:nvSpPr>
        <p:spPr>
          <a:xfrm>
            <a:off x="2923336" y="1817048"/>
            <a:ext cx="175140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Render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요소 들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83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22233" y="566331"/>
            <a:ext cx="4452510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ko-KR" altLang="en-US" sz="18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순서</a:t>
            </a:r>
            <a:endParaRPr lang="en-US" altLang="ko-KR" sz="1800" b="1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App.js Component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합성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(Render) 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index,js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+mn-ea"/>
              </a:rPr>
              <a:t>Root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DOM</a:t>
            </a:r>
            <a:r>
              <a:rPr lang="ko-KR" altLang="en-US" b="1" dirty="0">
                <a:latin typeface="+mn-ea"/>
              </a:rPr>
              <a:t> 생성</a:t>
            </a:r>
            <a:r>
              <a:rPr lang="en-US" altLang="ko-KR" b="1" dirty="0">
                <a:latin typeface="+mn-ea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+mn-ea"/>
              </a:rPr>
              <a:t>App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Component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effectLst/>
                <a:latin typeface="+mn-ea"/>
              </a:rPr>
              <a:t>DOM </a:t>
            </a:r>
            <a:r>
              <a:rPr lang="ko-KR" altLang="en-US" b="1" dirty="0">
                <a:effectLst/>
                <a:latin typeface="+mn-ea"/>
              </a:rPr>
              <a:t>생성</a:t>
            </a:r>
            <a:endParaRPr lang="en-US" altLang="ko-KR" b="1" dirty="0">
              <a:effectLst/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effectLst/>
                <a:latin typeface="+mn-ea"/>
              </a:rPr>
              <a:t>Render</a:t>
            </a:r>
            <a:r>
              <a:rPr lang="ko-KR" altLang="en-US" b="1" dirty="0">
                <a:effectLst/>
                <a:latin typeface="+mn-ea"/>
              </a:rPr>
              <a:t>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B3659-13C3-02BA-0FC9-04724D24BAB3}"/>
              </a:ext>
            </a:extLst>
          </p:cNvPr>
          <p:cNvSpPr txBox="1"/>
          <p:nvPr/>
        </p:nvSpPr>
        <p:spPr>
          <a:xfrm>
            <a:off x="2594988" y="144055"/>
            <a:ext cx="7514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prj_1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4DAAB-C164-5F86-4081-D92BE09AF631}"/>
              </a:ext>
            </a:extLst>
          </p:cNvPr>
          <p:cNvSpPr txBox="1"/>
          <p:nvPr/>
        </p:nvSpPr>
        <p:spPr>
          <a:xfrm>
            <a:off x="180472" y="19250"/>
            <a:ext cx="2331722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React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8257-0056-B987-55E0-E1425A9A97B6}"/>
              </a:ext>
            </a:extLst>
          </p:cNvPr>
          <p:cNvSpPr txBox="1"/>
          <p:nvPr/>
        </p:nvSpPr>
        <p:spPr>
          <a:xfrm>
            <a:off x="752664" y="5026044"/>
            <a:ext cx="737776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ReactDOM</a:t>
            </a:r>
            <a:r>
              <a:rPr lang="en-US" altLang="ko-KR" sz="1600" b="1" dirty="0">
                <a:effectLst/>
                <a:latin typeface="+mn-ea"/>
              </a:rPr>
              <a:t> from "react-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/client";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"./index.css";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App from "./App";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root = </a:t>
            </a:r>
            <a:r>
              <a:rPr lang="en-US" altLang="ko-KR" sz="1600" b="1" dirty="0" err="1">
                <a:effectLst/>
                <a:latin typeface="+mn-ea"/>
              </a:rPr>
              <a:t>ReactDOM.createRoot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("root"));</a:t>
            </a:r>
          </a:p>
          <a:p>
            <a:r>
              <a:rPr lang="en-US" altLang="ko-KR" sz="1600" b="1" dirty="0" err="1">
                <a:effectLst/>
                <a:latin typeface="+mn-ea"/>
              </a:rPr>
              <a:t>root.render</a:t>
            </a:r>
            <a:r>
              <a:rPr lang="en-US" altLang="ko-KR" sz="1600" b="1" dirty="0">
                <a:effectLst/>
                <a:latin typeface="+mn-ea"/>
              </a:rPr>
              <a:t>(&lt;App /&gt;);     //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Render</a:t>
            </a: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28BBC-37A1-4364-5C09-5CF7CE9A7176}"/>
              </a:ext>
            </a:extLst>
          </p:cNvPr>
          <p:cNvSpPr txBox="1"/>
          <p:nvPr/>
        </p:nvSpPr>
        <p:spPr>
          <a:xfrm>
            <a:off x="6893757" y="5175606"/>
            <a:ext cx="976247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Render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F86CB-B035-83F9-4EE4-0A0B0294B7AB}"/>
              </a:ext>
            </a:extLst>
          </p:cNvPr>
          <p:cNvSpPr txBox="1"/>
          <p:nvPr/>
        </p:nvSpPr>
        <p:spPr>
          <a:xfrm>
            <a:off x="5734047" y="4793849"/>
            <a:ext cx="944155" cy="34836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Index.js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001307-B9D7-E5E5-4CB5-E789BAACC7F4}"/>
              </a:ext>
            </a:extLst>
          </p:cNvPr>
          <p:cNvSpPr/>
          <p:nvPr/>
        </p:nvSpPr>
        <p:spPr>
          <a:xfrm>
            <a:off x="5878429" y="1526307"/>
            <a:ext cx="636998" cy="6267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F63CB0-0FD0-4983-0D67-BDD5FC77071A}"/>
              </a:ext>
            </a:extLst>
          </p:cNvPr>
          <p:cNvSpPr/>
          <p:nvPr/>
        </p:nvSpPr>
        <p:spPr>
          <a:xfrm>
            <a:off x="6669539" y="1526306"/>
            <a:ext cx="636998" cy="6267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69193E-7F93-353D-3422-8EB8F0800B5E}"/>
              </a:ext>
            </a:extLst>
          </p:cNvPr>
          <p:cNvSpPr/>
          <p:nvPr/>
        </p:nvSpPr>
        <p:spPr>
          <a:xfrm>
            <a:off x="5878429" y="2282043"/>
            <a:ext cx="636998" cy="6267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05694A-363E-12BA-0537-8BC0D685AF7C}"/>
              </a:ext>
            </a:extLst>
          </p:cNvPr>
          <p:cNvSpPr/>
          <p:nvPr/>
        </p:nvSpPr>
        <p:spPr>
          <a:xfrm>
            <a:off x="6669539" y="2282042"/>
            <a:ext cx="636998" cy="6267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227C30-2B20-A1EE-F01E-3E9BD58033D2}"/>
              </a:ext>
            </a:extLst>
          </p:cNvPr>
          <p:cNvSpPr/>
          <p:nvPr/>
        </p:nvSpPr>
        <p:spPr>
          <a:xfrm>
            <a:off x="5878429" y="3058327"/>
            <a:ext cx="636998" cy="6267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062F1-0B6C-0359-85B7-54A5A19EB2BB}"/>
              </a:ext>
            </a:extLst>
          </p:cNvPr>
          <p:cNvSpPr/>
          <p:nvPr/>
        </p:nvSpPr>
        <p:spPr>
          <a:xfrm>
            <a:off x="6669539" y="3058326"/>
            <a:ext cx="636998" cy="6267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51480E-9A02-9455-BF1D-938E9723F968}"/>
              </a:ext>
            </a:extLst>
          </p:cNvPr>
          <p:cNvSpPr/>
          <p:nvPr/>
        </p:nvSpPr>
        <p:spPr>
          <a:xfrm>
            <a:off x="5637088" y="1369341"/>
            <a:ext cx="1880171" cy="258876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1A30EF-3A21-4F7E-0948-5EFE84871669}"/>
              </a:ext>
            </a:extLst>
          </p:cNvPr>
          <p:cNvSpPr txBox="1"/>
          <p:nvPr/>
        </p:nvSpPr>
        <p:spPr>
          <a:xfrm>
            <a:off x="5764229" y="924780"/>
            <a:ext cx="162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7CD35B-C839-1A6D-C463-EA0273A7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10" y="41754"/>
            <a:ext cx="1952898" cy="407726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55C228-7FA5-A2DF-18C0-0E33766A3ADB}"/>
              </a:ext>
            </a:extLst>
          </p:cNvPr>
          <p:cNvSpPr/>
          <p:nvPr/>
        </p:nvSpPr>
        <p:spPr>
          <a:xfrm>
            <a:off x="8573681" y="2270586"/>
            <a:ext cx="1433347" cy="13327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1EBE290-9646-F7A1-BFB5-F23580CFAFB6}"/>
              </a:ext>
            </a:extLst>
          </p:cNvPr>
          <p:cNvSpPr/>
          <p:nvPr/>
        </p:nvSpPr>
        <p:spPr>
          <a:xfrm>
            <a:off x="7756989" y="2908765"/>
            <a:ext cx="470742" cy="42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D2F243-684F-B36F-3A54-21662FD6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693737"/>
            <a:ext cx="9112064" cy="41759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2BC69-7A2B-EB10-3922-E31BF007E20D}"/>
              </a:ext>
            </a:extLst>
          </p:cNvPr>
          <p:cNvSpPr txBox="1"/>
          <p:nvPr/>
        </p:nvSpPr>
        <p:spPr>
          <a:xfrm>
            <a:off x="3747616" y="1019469"/>
            <a:ext cx="1283749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ClassName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83F71-5FE4-85B5-D5DF-A65A8BDE7698}"/>
              </a:ext>
            </a:extLst>
          </p:cNvPr>
          <p:cNvSpPr txBox="1"/>
          <p:nvPr/>
        </p:nvSpPr>
        <p:spPr>
          <a:xfrm>
            <a:off x="5940483" y="1022825"/>
            <a:ext cx="80961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F7A8536-5E16-7E00-4B38-E24E282A47E1}"/>
              </a:ext>
            </a:extLst>
          </p:cNvPr>
          <p:cNvSpPr/>
          <p:nvPr/>
        </p:nvSpPr>
        <p:spPr>
          <a:xfrm>
            <a:off x="5234565" y="1141359"/>
            <a:ext cx="431800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065B4-C2CD-A002-BC08-3C13D44F8B46}"/>
              </a:ext>
            </a:extLst>
          </p:cNvPr>
          <p:cNvSpPr txBox="1"/>
          <p:nvPr/>
        </p:nvSpPr>
        <p:spPr>
          <a:xfrm>
            <a:off x="2594988" y="144055"/>
            <a:ext cx="7514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prj_1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322C2-F1A2-FFCF-F1B4-256746ADCCB9}"/>
              </a:ext>
            </a:extLst>
          </p:cNvPr>
          <p:cNvSpPr txBox="1"/>
          <p:nvPr/>
        </p:nvSpPr>
        <p:spPr>
          <a:xfrm>
            <a:off x="180472" y="19250"/>
            <a:ext cx="2331722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React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37147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897801" y="1618871"/>
            <a:ext cx="5639604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console.log("</a:t>
            </a:r>
            <a:r>
              <a:rPr lang="ko-KR" altLang="en-US" sz="1600" b="1" dirty="0">
                <a:effectLst/>
                <a:latin typeface="+mn-ea"/>
              </a:rPr>
              <a:t>컴포넌트가 실행되면서 </a:t>
            </a:r>
            <a:r>
              <a:rPr lang="ko-KR" altLang="en-US" sz="1600" b="1" dirty="0" err="1">
                <a:effectLst/>
                <a:latin typeface="+mn-ea"/>
              </a:rPr>
              <a:t>랜더링됩니다</a:t>
            </a:r>
            <a:r>
              <a:rPr lang="en-US" altLang="ko-KR" sz="1600" b="1" dirty="0">
                <a:effectLst/>
                <a:latin typeface="+mn-ea"/>
              </a:rPr>
              <a:t>.");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&lt;h2&gt;</a:t>
            </a:r>
            <a:r>
              <a:rPr lang="ko-KR" altLang="en-US" sz="1600" b="1" dirty="0">
                <a:effectLst/>
                <a:latin typeface="+mn-ea"/>
              </a:rPr>
              <a:t>안녕하세요</a:t>
            </a:r>
            <a:r>
              <a:rPr lang="en-US" altLang="ko-KR" sz="1600" b="1" dirty="0">
                <a:effectLst/>
                <a:latin typeface="+mn-ea"/>
              </a:rPr>
              <a:t>&lt;/h2&gt;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ko-KR" altLang="en-US" sz="1600" b="1" dirty="0" err="1">
                <a:effectLst/>
                <a:latin typeface="+mn-ea"/>
              </a:rPr>
              <a:t>김창복입니다</a:t>
            </a:r>
            <a:r>
              <a:rPr lang="en-US" altLang="ko-KR" sz="1600" b="1" dirty="0">
                <a:effectLst/>
                <a:latin typeface="+mn-ea"/>
              </a:rPr>
              <a:t>...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37768" y="494247"/>
            <a:ext cx="4868488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App.js (Main  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 수정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)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1F0409-8188-A500-36F0-447BC3D9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33" y="2628788"/>
            <a:ext cx="4334480" cy="1600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ECC562-BD4D-2B5B-F956-FE3F95969C6E}"/>
              </a:ext>
            </a:extLst>
          </p:cNvPr>
          <p:cNvSpPr txBox="1"/>
          <p:nvPr/>
        </p:nvSpPr>
        <p:spPr>
          <a:xfrm>
            <a:off x="2621462" y="144055"/>
            <a:ext cx="7514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prj_2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4FB25-0957-C820-F22F-29C8538E2AB7}"/>
              </a:ext>
            </a:extLst>
          </p:cNvPr>
          <p:cNvSpPr txBox="1"/>
          <p:nvPr/>
        </p:nvSpPr>
        <p:spPr>
          <a:xfrm>
            <a:off x="206946" y="19250"/>
            <a:ext cx="2331722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React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3785D-0B7A-D05C-0E4F-3B1B5CC95A3A}"/>
              </a:ext>
            </a:extLst>
          </p:cNvPr>
          <p:cNvSpPr txBox="1"/>
          <p:nvPr/>
        </p:nvSpPr>
        <p:spPr>
          <a:xfrm>
            <a:off x="4213955" y="2164403"/>
            <a:ext cx="188204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Render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Element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B4A603-D29E-91E7-EEF5-BF791CC3C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91" y="2907042"/>
            <a:ext cx="2429214" cy="1448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82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212629" y="613809"/>
            <a:ext cx="5629906" cy="29472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sohne"/>
              </a:rPr>
              <a:t>JSX  (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+ HTML/XML)</a:t>
            </a:r>
            <a:endParaRPr lang="en-US" altLang="ko-KR" b="1" i="0" dirty="0">
              <a:effectLst/>
              <a:latin typeface="sohne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 syntax extension to JavaScript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JSX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lang="en-US" altLang="ko-KR" sz="18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8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JSX </a:t>
            </a:r>
            <a:r>
              <a:rPr lang="ko-KR" altLang="en-US" b="1" dirty="0"/>
              <a:t>사용 장점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코드가 간결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가독성이 향상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해킹</a:t>
            </a:r>
            <a:r>
              <a:rPr lang="en-US" altLang="ko-KR" b="1" dirty="0"/>
              <a:t> </a:t>
            </a:r>
            <a:r>
              <a:rPr lang="ko-KR" altLang="en-US" b="1" dirty="0"/>
              <a:t>방어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FBA35-6699-E9E8-6058-C654B9A7C564}"/>
              </a:ext>
            </a:extLst>
          </p:cNvPr>
          <p:cNvSpPr txBox="1"/>
          <p:nvPr/>
        </p:nvSpPr>
        <p:spPr>
          <a:xfrm>
            <a:off x="180471" y="19250"/>
            <a:ext cx="1003435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dirty="0">
                <a:solidFill>
                  <a:schemeClr val="bg1"/>
                </a:solidFill>
                <a:effectLst/>
                <a:latin typeface="sohne"/>
              </a:rPr>
              <a:t>JSX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9BB3B-9BF5-46E1-CDCB-7CC35E88FCA4}"/>
              </a:ext>
            </a:extLst>
          </p:cNvPr>
          <p:cNvSpPr txBox="1"/>
          <p:nvPr/>
        </p:nvSpPr>
        <p:spPr>
          <a:xfrm>
            <a:off x="6520567" y="2828481"/>
            <a:ext cx="4975248" cy="3375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 &lt;div&gt; Hello {</a:t>
            </a:r>
            <a:r>
              <a:rPr lang="en-US" altLang="ko-KR" sz="1600" b="1" dirty="0" err="1">
                <a:solidFill>
                  <a:schemeClr val="bg1"/>
                </a:solidFill>
              </a:rPr>
              <a:t>this.props.toWhat</a:t>
            </a:r>
            <a:r>
              <a:rPr lang="en-US" altLang="ko-KR" sz="1600" b="1" dirty="0">
                <a:solidFill>
                  <a:schemeClr val="bg1"/>
                </a:solidFill>
              </a:rPr>
              <a:t>}&lt;/div&gt;;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08A2C-09B5-4D63-BEDE-B043FE7AE260}"/>
              </a:ext>
            </a:extLst>
          </p:cNvPr>
          <p:cNvSpPr txBox="1"/>
          <p:nvPr/>
        </p:nvSpPr>
        <p:spPr>
          <a:xfrm>
            <a:off x="7609086" y="4163269"/>
            <a:ext cx="3259476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React.createElement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  "div", 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  null, `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  Hello ${</a:t>
            </a:r>
            <a:r>
              <a:rPr lang="en-US" altLang="ko-KR" sz="1600" b="1" dirty="0" err="1">
                <a:solidFill>
                  <a:schemeClr val="bg1"/>
                </a:solidFill>
              </a:rPr>
              <a:t>this.props.toWhat</a:t>
            </a:r>
            <a:r>
              <a:rPr lang="en-US" altLang="ko-KR" sz="1600" b="1" dirty="0">
                <a:solidFill>
                  <a:schemeClr val="bg1"/>
                </a:solidFill>
              </a:rPr>
              <a:t>}`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);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EC878-7B98-DC67-F4C1-ED6A867050E6}"/>
              </a:ext>
            </a:extLst>
          </p:cNvPr>
          <p:cNvSpPr txBox="1"/>
          <p:nvPr/>
        </p:nvSpPr>
        <p:spPr>
          <a:xfrm>
            <a:off x="6753834" y="1089209"/>
            <a:ext cx="3746383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React.createElement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  Element</a:t>
            </a:r>
            <a:r>
              <a:rPr lang="ko-KR" altLang="en-US" sz="1600" b="1" dirty="0">
                <a:solidFill>
                  <a:schemeClr val="bg1"/>
                </a:solidFill>
              </a:rPr>
              <a:t> 유형(HTML, </a:t>
            </a:r>
            <a:r>
              <a:rPr lang="en-US" altLang="ko-KR" sz="1600" b="1" dirty="0">
                <a:solidFill>
                  <a:schemeClr val="bg1"/>
                </a:solidFill>
              </a:rPr>
              <a:t>Component</a:t>
            </a:r>
            <a:r>
              <a:rPr lang="ko-KR" altLang="en-US" sz="16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r>
              <a:rPr lang="ko-KR" altLang="en-US" sz="1600" b="1" dirty="0" err="1">
                <a:solidFill>
                  <a:schemeClr val="bg1"/>
                </a:solidFill>
              </a:rPr>
              <a:t>props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r>
              <a:rPr lang="ko-KR" altLang="en-US" sz="1600" b="1" dirty="0" err="1">
                <a:solidFill>
                  <a:schemeClr val="bg1"/>
                </a:solidFill>
              </a:rPr>
              <a:t>children</a:t>
            </a:r>
            <a:r>
              <a:rPr lang="ko-KR" altLang="en-US" sz="1600" b="1" dirty="0">
                <a:solidFill>
                  <a:schemeClr val="bg1"/>
                </a:solidFill>
              </a:rPr>
              <a:t> : 자식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);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42DFE96-2A98-4CF0-7263-ED5F040FE6D5}"/>
              </a:ext>
            </a:extLst>
          </p:cNvPr>
          <p:cNvSpPr/>
          <p:nvPr/>
        </p:nvSpPr>
        <p:spPr>
          <a:xfrm>
            <a:off x="8791938" y="3416726"/>
            <a:ext cx="452388" cy="49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37396-EB2B-BCE3-B2A6-554CD0979A63}"/>
              </a:ext>
            </a:extLst>
          </p:cNvPr>
          <p:cNvSpPr txBox="1"/>
          <p:nvPr/>
        </p:nvSpPr>
        <p:spPr>
          <a:xfrm>
            <a:off x="5288254" y="2828481"/>
            <a:ext cx="80774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Jsx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code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218B2-B450-EEBA-AD78-3F230A7F0029}"/>
              </a:ext>
            </a:extLst>
          </p:cNvPr>
          <p:cNvSpPr txBox="1"/>
          <p:nvPr/>
        </p:nvSpPr>
        <p:spPr>
          <a:xfrm>
            <a:off x="9471296" y="3416726"/>
            <a:ext cx="97375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B6FE07-9EC7-8835-DC0C-77360AD462D2}"/>
              </a:ext>
            </a:extLst>
          </p:cNvPr>
          <p:cNvSpPr txBox="1"/>
          <p:nvPr/>
        </p:nvSpPr>
        <p:spPr>
          <a:xfrm>
            <a:off x="6409211" y="655142"/>
            <a:ext cx="426210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i="0" dirty="0" err="1">
                <a:solidFill>
                  <a:srgbClr val="292929"/>
                </a:solidFill>
                <a:effectLst/>
                <a:latin typeface="+mj-lt"/>
              </a:rPr>
              <a:t>createElement</a:t>
            </a:r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() : React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Element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j-lt"/>
              </a:rPr>
              <a:t> 생성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A2395-A96D-E2F5-C2BC-99CA0087D462}"/>
              </a:ext>
            </a:extLst>
          </p:cNvPr>
          <p:cNvSpPr txBox="1"/>
          <p:nvPr/>
        </p:nvSpPr>
        <p:spPr>
          <a:xfrm>
            <a:off x="5301088" y="4162040"/>
            <a:ext cx="1108123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</a:p>
          <a:p>
            <a:pPr algn="ctr"/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6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312292" y="644323"/>
            <a:ext cx="925294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name = "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Element1 = &lt;div&gt;</a:t>
            </a:r>
            <a:r>
              <a:rPr lang="ko-KR" altLang="en-US" sz="1600" b="1" dirty="0">
                <a:effectLst/>
                <a:latin typeface="+mn-ea"/>
              </a:rPr>
              <a:t>안녕하세요 </a:t>
            </a:r>
            <a:r>
              <a:rPr lang="en-US" altLang="ko-KR" sz="1600" b="1" dirty="0">
                <a:effectLst/>
                <a:latin typeface="+mn-ea"/>
              </a:rPr>
              <a:t>{name} </a:t>
            </a:r>
            <a:r>
              <a:rPr lang="ko-KR" altLang="en-US" sz="1600" b="1" dirty="0">
                <a:effectLst/>
                <a:latin typeface="+mn-ea"/>
              </a:rPr>
              <a:t>씨 </a:t>
            </a:r>
            <a:r>
              <a:rPr lang="en-US" altLang="ko-KR" sz="1600" b="1" dirty="0">
                <a:effectLst/>
                <a:latin typeface="+mn-ea"/>
              </a:rPr>
              <a:t>~~~&lt;/div&gt;;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Element2 = &lt;div&gt;</a:t>
            </a:r>
            <a:r>
              <a:rPr lang="ko-KR" altLang="en-US" sz="1600" b="1" dirty="0">
                <a:effectLst/>
                <a:latin typeface="+mn-ea"/>
              </a:rPr>
              <a:t>오늘도 좋은 </a:t>
            </a:r>
            <a:r>
              <a:rPr lang="ko-KR" altLang="en-US" sz="1600" b="1" dirty="0" err="1">
                <a:effectLst/>
                <a:latin typeface="+mn-ea"/>
              </a:rPr>
              <a:t>하루되세요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&lt;/div&gt;;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// const Element1 = </a:t>
            </a:r>
            <a:r>
              <a:rPr lang="en-US" altLang="ko-KR" sz="1600" b="1" dirty="0" err="1">
                <a:effectLst/>
                <a:latin typeface="+mn-ea"/>
              </a:rPr>
              <a:t>React.createElement</a:t>
            </a:r>
            <a:r>
              <a:rPr lang="en-US" altLang="ko-KR" sz="1600" b="1" dirty="0">
                <a:effectLst/>
                <a:latin typeface="+mn-ea"/>
              </a:rPr>
              <a:t>("div", null, `</a:t>
            </a:r>
            <a:r>
              <a:rPr lang="ko-KR" altLang="en-US" sz="1600" b="1" dirty="0">
                <a:effectLst/>
                <a:latin typeface="+mn-ea"/>
              </a:rPr>
              <a:t>안녕하세요 </a:t>
            </a:r>
            <a:r>
              <a:rPr lang="en-US" altLang="ko-KR" sz="1600" b="1" dirty="0">
                <a:effectLst/>
                <a:latin typeface="+mn-ea"/>
              </a:rPr>
              <a:t>${name} </a:t>
            </a:r>
            <a:r>
              <a:rPr lang="ko-KR" altLang="en-US" sz="1600" b="1" dirty="0">
                <a:effectLst/>
                <a:latin typeface="+mn-ea"/>
              </a:rPr>
              <a:t>씨</a:t>
            </a:r>
            <a:r>
              <a:rPr lang="en-US" altLang="ko-KR" sz="1600" b="1" dirty="0">
                <a:effectLst/>
                <a:latin typeface="+mn-ea"/>
              </a:rPr>
              <a:t>`);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// const Element2 = </a:t>
            </a:r>
            <a:r>
              <a:rPr lang="en-US" altLang="ko-KR" sz="1600" b="1" dirty="0" err="1">
                <a:effectLst/>
                <a:latin typeface="+mn-ea"/>
              </a:rPr>
              <a:t>React.createElement</a:t>
            </a:r>
            <a:r>
              <a:rPr lang="en-US" altLang="ko-KR" sz="1600" b="1" dirty="0">
                <a:effectLst/>
                <a:latin typeface="+mn-ea"/>
              </a:rPr>
              <a:t>("div", null, `</a:t>
            </a:r>
            <a:r>
              <a:rPr lang="ko-KR" altLang="en-US" sz="1600" b="1" dirty="0">
                <a:effectLst/>
                <a:latin typeface="+mn-ea"/>
              </a:rPr>
              <a:t>오늘도 좋은 </a:t>
            </a:r>
            <a:r>
              <a:rPr lang="ko-KR" altLang="en-US" sz="1600" b="1" dirty="0" err="1">
                <a:effectLst/>
                <a:latin typeface="+mn-ea"/>
              </a:rPr>
              <a:t>하루되세요</a:t>
            </a:r>
            <a:r>
              <a:rPr lang="en-US" altLang="ko-KR" sz="1600" b="1" dirty="0">
                <a:effectLst/>
                <a:latin typeface="+mn-ea"/>
              </a:rPr>
              <a:t>`);</a:t>
            </a:r>
            <a:endParaRPr lang="ko-KR" altLang="en-US" sz="1600" b="1" dirty="0">
              <a:effectLst/>
              <a:latin typeface="+mn-ea"/>
            </a:endParaRPr>
          </a:p>
          <a:p>
            <a:br>
              <a:rPr lang="ko-KR" altLang="en-US" sz="1600" b="1" dirty="0">
                <a:effectLst/>
                <a:latin typeface="+mn-ea"/>
              </a:rPr>
            </a:br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{Element1} {Element2}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6ABD4F-C2FF-3104-D639-4251FE4B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37" y="524093"/>
            <a:ext cx="4154091" cy="1038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F720A8-DD40-366D-6B04-4B15E3DF99D0}"/>
              </a:ext>
            </a:extLst>
          </p:cNvPr>
          <p:cNvSpPr txBox="1"/>
          <p:nvPr/>
        </p:nvSpPr>
        <p:spPr>
          <a:xfrm>
            <a:off x="1329947" y="203916"/>
            <a:ext cx="87108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1B61E-0FD2-316E-7F77-820CCDA1FCBA}"/>
              </a:ext>
            </a:extLst>
          </p:cNvPr>
          <p:cNvSpPr txBox="1"/>
          <p:nvPr/>
        </p:nvSpPr>
        <p:spPr>
          <a:xfrm>
            <a:off x="4260504" y="5486555"/>
            <a:ext cx="781163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const Element1 = </a:t>
            </a:r>
            <a:r>
              <a:rPr lang="en-US" altLang="ko-KR" sz="1600" b="1" dirty="0" err="1">
                <a:effectLst/>
                <a:latin typeface="+mn-ea"/>
              </a:rPr>
              <a:t>React.createElement</a:t>
            </a:r>
            <a:r>
              <a:rPr lang="en-US" altLang="ko-KR" sz="1600" b="1" dirty="0">
                <a:effectLst/>
                <a:latin typeface="+mn-ea"/>
              </a:rPr>
              <a:t>("div", null, `</a:t>
            </a:r>
            <a:r>
              <a:rPr lang="ko-KR" altLang="en-US" sz="1600" b="1" dirty="0">
                <a:effectLst/>
                <a:latin typeface="+mn-ea"/>
              </a:rPr>
              <a:t>안녕하세요 </a:t>
            </a:r>
            <a:r>
              <a:rPr lang="en-US" altLang="ko-KR" sz="1600" b="1" dirty="0">
                <a:effectLst/>
                <a:latin typeface="+mn-ea"/>
              </a:rPr>
              <a:t>${name} </a:t>
            </a:r>
            <a:r>
              <a:rPr lang="ko-KR" altLang="en-US" sz="1600" b="1" dirty="0">
                <a:effectLst/>
                <a:latin typeface="+mn-ea"/>
              </a:rPr>
              <a:t>씨</a:t>
            </a:r>
            <a:r>
              <a:rPr lang="en-US" altLang="ko-KR" sz="1600" b="1" dirty="0">
                <a:effectLst/>
                <a:latin typeface="+mn-ea"/>
              </a:rPr>
              <a:t>`);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Element2 = </a:t>
            </a:r>
            <a:r>
              <a:rPr lang="en-US" altLang="ko-KR" sz="1600" b="1" dirty="0" err="1">
                <a:effectLst/>
                <a:latin typeface="+mn-ea"/>
              </a:rPr>
              <a:t>React.createElement</a:t>
            </a:r>
            <a:r>
              <a:rPr lang="en-US" altLang="ko-KR" sz="1600" b="1" dirty="0">
                <a:effectLst/>
                <a:latin typeface="+mn-ea"/>
              </a:rPr>
              <a:t>("div", null, `</a:t>
            </a:r>
            <a:r>
              <a:rPr lang="ko-KR" altLang="en-US" sz="1600" b="1" dirty="0">
                <a:effectLst/>
                <a:latin typeface="+mn-ea"/>
              </a:rPr>
              <a:t>오늘도 좋은 </a:t>
            </a:r>
            <a:r>
              <a:rPr lang="ko-KR" altLang="en-US" sz="1600" b="1" dirty="0" err="1">
                <a:effectLst/>
                <a:latin typeface="+mn-ea"/>
              </a:rPr>
              <a:t>하루되세요</a:t>
            </a:r>
            <a:r>
              <a:rPr lang="en-US" altLang="ko-KR" sz="1600" b="1" dirty="0">
                <a:effectLst/>
                <a:latin typeface="+mn-ea"/>
              </a:rPr>
              <a:t>`);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9D610-A681-355C-F55E-C14CDBBCDC4C}"/>
              </a:ext>
            </a:extLst>
          </p:cNvPr>
          <p:cNvSpPr txBox="1"/>
          <p:nvPr/>
        </p:nvSpPr>
        <p:spPr>
          <a:xfrm>
            <a:off x="4260504" y="4050938"/>
            <a:ext cx="626023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const Element1 = &lt;div&gt;</a:t>
            </a:r>
            <a:r>
              <a:rPr lang="ko-KR" altLang="en-US" sz="1600" b="1" dirty="0">
                <a:effectLst/>
                <a:latin typeface="+mn-ea"/>
              </a:rPr>
              <a:t>안녕하세요 </a:t>
            </a:r>
            <a:r>
              <a:rPr lang="en-US" altLang="ko-KR" sz="1600" b="1" dirty="0">
                <a:effectLst/>
                <a:latin typeface="+mn-ea"/>
              </a:rPr>
              <a:t>{name} </a:t>
            </a:r>
            <a:r>
              <a:rPr lang="ko-KR" altLang="en-US" sz="1600" b="1" dirty="0">
                <a:effectLst/>
                <a:latin typeface="+mn-ea"/>
              </a:rPr>
              <a:t>씨 </a:t>
            </a:r>
            <a:r>
              <a:rPr lang="en-US" altLang="ko-KR" sz="1600" b="1" dirty="0">
                <a:effectLst/>
                <a:latin typeface="+mn-ea"/>
              </a:rPr>
              <a:t>~~~&lt;/div&gt;;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Element2 = &lt;div&gt;</a:t>
            </a:r>
            <a:r>
              <a:rPr lang="ko-KR" altLang="en-US" sz="1600" b="1" dirty="0">
                <a:effectLst/>
                <a:latin typeface="+mn-ea"/>
              </a:rPr>
              <a:t>오늘도 좋은 </a:t>
            </a:r>
            <a:r>
              <a:rPr lang="ko-KR" altLang="en-US" sz="1600" b="1" dirty="0" err="1">
                <a:effectLst/>
                <a:latin typeface="+mn-ea"/>
              </a:rPr>
              <a:t>하루되세요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&lt;/div&gt;;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8F8FF-151D-9FD5-21A4-E1884748877B}"/>
              </a:ext>
            </a:extLst>
          </p:cNvPr>
          <p:cNvSpPr txBox="1"/>
          <p:nvPr/>
        </p:nvSpPr>
        <p:spPr>
          <a:xfrm>
            <a:off x="4273241" y="3627489"/>
            <a:ext cx="119261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JSX code 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B683AC5-5199-9D12-50A0-D0615525BD55}"/>
              </a:ext>
            </a:extLst>
          </p:cNvPr>
          <p:cNvSpPr/>
          <p:nvPr/>
        </p:nvSpPr>
        <p:spPr>
          <a:xfrm>
            <a:off x="8007138" y="4881118"/>
            <a:ext cx="423512" cy="539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4FC32-7828-FD90-16EF-CB40588DED69}"/>
              </a:ext>
            </a:extLst>
          </p:cNvPr>
          <p:cNvSpPr txBox="1"/>
          <p:nvPr/>
        </p:nvSpPr>
        <p:spPr>
          <a:xfrm>
            <a:off x="4260504" y="5102451"/>
            <a:ext cx="140055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React code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en-US" altLang="ko-KR" sz="16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02C41-4F68-0DCC-7876-C9701158C6B6}"/>
              </a:ext>
            </a:extLst>
          </p:cNvPr>
          <p:cNvSpPr txBox="1"/>
          <p:nvPr/>
        </p:nvSpPr>
        <p:spPr>
          <a:xfrm>
            <a:off x="180471" y="19250"/>
            <a:ext cx="1003435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dirty="0">
                <a:solidFill>
                  <a:schemeClr val="bg1"/>
                </a:solidFill>
                <a:effectLst/>
                <a:latin typeface="sohne"/>
              </a:rPr>
              <a:t>JSX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6A8AB-EA91-3493-E125-A487C80A7D89}"/>
              </a:ext>
            </a:extLst>
          </p:cNvPr>
          <p:cNvSpPr txBox="1"/>
          <p:nvPr/>
        </p:nvSpPr>
        <p:spPr>
          <a:xfrm>
            <a:off x="8657844" y="4981348"/>
            <a:ext cx="907398" cy="3451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32862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180471" y="564746"/>
            <a:ext cx="33682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sohne"/>
              </a:rPr>
              <a:t>JSX </a:t>
            </a:r>
            <a:r>
              <a:rPr lang="ko-KR" altLang="en-US" b="1" i="0" dirty="0">
                <a:effectLst/>
                <a:latin typeface="sohne"/>
              </a:rPr>
              <a:t>문법</a:t>
            </a:r>
            <a:endParaRPr lang="en-US" altLang="ko-KR" b="1" i="0" dirty="0">
              <a:effectLst/>
              <a:latin typeface="sohne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sohne"/>
              </a:rPr>
              <a:t>변수 값 출력 </a:t>
            </a:r>
            <a:r>
              <a:rPr lang="en-US" altLang="ko-KR" b="1" dirty="0">
                <a:latin typeface="sohne"/>
              </a:rPr>
              <a:t>: { }</a:t>
            </a:r>
            <a:endParaRPr lang="en-US" altLang="ko-KR" b="1" i="0" dirty="0">
              <a:effectLst/>
              <a:latin typeface="so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DD281-E560-BF87-C48D-C30874C3312D}"/>
              </a:ext>
            </a:extLst>
          </p:cNvPr>
          <p:cNvSpPr txBox="1"/>
          <p:nvPr/>
        </p:nvSpPr>
        <p:spPr>
          <a:xfrm>
            <a:off x="523629" y="1515521"/>
            <a:ext cx="4555156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Element</a:t>
            </a:r>
            <a:r>
              <a:rPr lang="en-US" altLang="ko-KR" sz="1600" b="1" dirty="0">
                <a:effectLst/>
                <a:latin typeface="+mn-ea"/>
              </a:rPr>
              <a:t> = &lt;div&gt;</a:t>
            </a:r>
            <a:r>
              <a:rPr lang="ko-KR" altLang="en-US" sz="1600" b="1" dirty="0">
                <a:effectLst/>
                <a:latin typeface="+mn-ea"/>
              </a:rPr>
              <a:t>안녕하세요 </a:t>
            </a:r>
            <a:r>
              <a:rPr lang="en-US" altLang="ko-KR" sz="1600" b="1" dirty="0">
                <a:effectLst/>
                <a:latin typeface="+mn-ea"/>
              </a:rPr>
              <a:t>&lt;/div&gt;;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name = "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addr</a:t>
            </a:r>
            <a:r>
              <a:rPr lang="en-US" altLang="ko-KR" sz="1600" b="1" dirty="0">
                <a:effectLst/>
                <a:latin typeface="+mn-ea"/>
              </a:rPr>
              <a:t> = "</a:t>
            </a:r>
            <a:r>
              <a:rPr lang="ko-KR" altLang="en-US" sz="1600" b="1" dirty="0">
                <a:effectLst/>
                <a:latin typeface="+mn-ea"/>
              </a:rPr>
              <a:t>인천시 남동구 논현동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age = 40;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Element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내이름은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주소는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addr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이고 나이는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age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3CFBD-FF59-AA72-C7D5-B0487727E6A4}"/>
              </a:ext>
            </a:extLst>
          </p:cNvPr>
          <p:cNvSpPr txBox="1"/>
          <p:nvPr/>
        </p:nvSpPr>
        <p:spPr>
          <a:xfrm>
            <a:off x="1330233" y="187156"/>
            <a:ext cx="87108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B085F6-6CB9-4843-FDCA-8046A64A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40" y="5039967"/>
            <a:ext cx="6718440" cy="1162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DDE94D-5CF3-FA09-C6E1-58E18047438A}"/>
              </a:ext>
            </a:extLst>
          </p:cNvPr>
          <p:cNvSpPr txBox="1"/>
          <p:nvPr/>
        </p:nvSpPr>
        <p:spPr>
          <a:xfrm>
            <a:off x="180471" y="19250"/>
            <a:ext cx="1003435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dirty="0">
                <a:solidFill>
                  <a:schemeClr val="bg1"/>
                </a:solidFill>
                <a:effectLst/>
                <a:latin typeface="sohne"/>
              </a:rPr>
              <a:t>JSX </a:t>
            </a:r>
          </a:p>
        </p:txBody>
      </p:sp>
    </p:spTree>
    <p:extLst>
      <p:ext uri="{BB962C8B-B14F-4D97-AF65-F5344CB8AC3E}">
        <p14:creationId xmlns:p14="http://schemas.microsoft.com/office/powerpoint/2010/main" val="206280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180473" y="480915"/>
            <a:ext cx="634545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Frontend</a:t>
            </a:r>
            <a:r>
              <a:rPr lang="ko-KR" altLang="en-US" b="1" i="0" dirty="0">
                <a:effectLst/>
                <a:latin typeface="+mj-lt"/>
              </a:rPr>
              <a:t> </a:t>
            </a:r>
            <a:r>
              <a:rPr lang="en-US" altLang="ko-KR" b="1" i="0" dirty="0">
                <a:effectLst/>
                <a:latin typeface="+mj-lt"/>
              </a:rPr>
              <a:t>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JavaScript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j-lt"/>
              </a:rPr>
              <a:t>library</a:t>
            </a:r>
            <a:r>
              <a:rPr lang="en-US" altLang="ko-KR" b="1" i="0" dirty="0">
                <a:effectLst/>
                <a:latin typeface="+mj-lt"/>
              </a:rPr>
              <a:t> for building user interface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User Interface</a:t>
            </a:r>
            <a:r>
              <a:rPr lang="ko-KR" altLang="en-US" b="1" i="0" dirty="0">
                <a:effectLst/>
                <a:latin typeface="+mj-lt"/>
              </a:rPr>
              <a:t> 를 구축하기 위한 </a:t>
            </a:r>
            <a:r>
              <a:rPr lang="en-US" altLang="ko-KR" b="1" i="0" dirty="0">
                <a:effectLst/>
                <a:latin typeface="+mj-lt"/>
              </a:rPr>
              <a:t>JavaScript</a:t>
            </a:r>
            <a:r>
              <a:rPr lang="ko-KR" altLang="en-US" b="1" i="0" dirty="0">
                <a:effectLst/>
                <a:latin typeface="+mj-lt"/>
              </a:rPr>
              <a:t> </a:t>
            </a:r>
            <a:r>
              <a:rPr lang="en-US" altLang="ko-KR" b="1" i="0" dirty="0">
                <a:effectLst/>
                <a:latin typeface="+mj-lt"/>
              </a:rPr>
              <a:t>Library</a:t>
            </a:r>
            <a:endParaRPr lang="en-US" altLang="ko-KR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UI(User Interface) : </a:t>
            </a:r>
            <a:r>
              <a:rPr lang="ko-KR" altLang="en-US" b="1" i="0" dirty="0">
                <a:effectLst/>
                <a:latin typeface="+mj-lt"/>
              </a:rPr>
              <a:t>화면  </a:t>
            </a:r>
            <a:r>
              <a:rPr lang="en-US" altLang="ko-KR" b="1" i="0" dirty="0">
                <a:effectLst/>
                <a:latin typeface="+mj-lt"/>
                <a:sym typeface="Wingdings" panose="05000000000000000000" pitchFamily="2" charset="2"/>
              </a:rPr>
              <a:t> </a:t>
            </a:r>
            <a:r>
              <a:rPr lang="en-US" altLang="ko-KR" b="1" i="0" dirty="0">
                <a:effectLst/>
                <a:latin typeface="+mj-lt"/>
              </a:rPr>
              <a:t>Frontend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User</a:t>
            </a:r>
            <a:r>
              <a:rPr lang="ko-KR" altLang="en-US" b="1" i="0" dirty="0">
                <a:effectLst/>
                <a:latin typeface="+mj-lt"/>
              </a:rPr>
              <a:t>와 </a:t>
            </a:r>
            <a:r>
              <a:rPr lang="en-US" altLang="ko-KR" b="1" dirty="0">
                <a:latin typeface="+mj-lt"/>
              </a:rPr>
              <a:t>C</a:t>
            </a:r>
            <a:r>
              <a:rPr lang="en-US" altLang="ko-KR" b="1" i="0" dirty="0">
                <a:effectLst/>
                <a:latin typeface="+mj-lt"/>
              </a:rPr>
              <a:t>omputer</a:t>
            </a:r>
            <a:r>
              <a:rPr lang="ko-KR" altLang="en-US" b="1" i="0" dirty="0">
                <a:effectLst/>
                <a:latin typeface="+mj-lt"/>
              </a:rPr>
              <a:t>의</a:t>
            </a:r>
            <a:r>
              <a:rPr lang="en-US" altLang="ko-KR" b="1" i="0" dirty="0">
                <a:effectLst/>
                <a:latin typeface="+mj-lt"/>
              </a:rPr>
              <a:t> </a:t>
            </a:r>
            <a:r>
              <a:rPr lang="ko-KR" altLang="en-US" b="1" i="0" dirty="0">
                <a:effectLst/>
                <a:latin typeface="+mj-lt"/>
              </a:rPr>
              <a:t>접점</a:t>
            </a:r>
            <a:endParaRPr lang="en-US" altLang="ko-KR" b="1" i="0" dirty="0"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j-lt"/>
              </a:rPr>
              <a:t>사용자와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컴퓨터간 정보를 송수신 하는 접점</a:t>
            </a:r>
            <a:r>
              <a:rPr lang="en-US" altLang="ko-KR" b="1" dirty="0">
                <a:latin typeface="+mj-lt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+mj-lt"/>
              </a:rPr>
              <a:t>라이브러리</a:t>
            </a:r>
            <a:r>
              <a:rPr lang="en-US" altLang="ko-KR" b="1" i="0" dirty="0">
                <a:effectLst/>
                <a:latin typeface="+mj-lt"/>
              </a:rPr>
              <a:t>(Library)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+mj-lt"/>
              </a:rPr>
              <a:t>자주 사용하는 함수 모음집</a:t>
            </a:r>
            <a:endParaRPr lang="en-US" altLang="ko-KR" b="1" i="0" dirty="0"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UI(</a:t>
            </a:r>
            <a:r>
              <a:rPr lang="ko-KR" altLang="en-US" b="1" dirty="0">
                <a:latin typeface="+mj-lt"/>
              </a:rPr>
              <a:t>화면</a:t>
            </a:r>
            <a:r>
              <a:rPr lang="en-US" altLang="ko-KR" b="1" dirty="0">
                <a:latin typeface="+mj-lt"/>
              </a:rPr>
              <a:t>)</a:t>
            </a:r>
            <a:r>
              <a:rPr lang="ko-KR" altLang="en-US" b="1" dirty="0">
                <a:latin typeface="+mj-lt"/>
              </a:rPr>
              <a:t>을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만들기 위한 자바스크립트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기능 모음집</a:t>
            </a:r>
            <a:endParaRPr lang="ko-KR" altLang="en-US" b="1" i="0" dirty="0">
              <a:effectLst/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01D23-D809-97DD-13D0-723B1E8E9DA1}"/>
              </a:ext>
            </a:extLst>
          </p:cNvPr>
          <p:cNvSpPr txBox="1"/>
          <p:nvPr/>
        </p:nvSpPr>
        <p:spPr>
          <a:xfrm>
            <a:off x="180472" y="19250"/>
            <a:ext cx="179270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sohne"/>
              </a:rPr>
              <a:t>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sohne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sohne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sohne"/>
              </a:rPr>
              <a:t>개요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E829F-EBC9-2754-A00C-779A8C16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50" y="700918"/>
            <a:ext cx="4277226" cy="39737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715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345890" y="584599"/>
            <a:ext cx="845338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두개 이상의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Element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는 하나의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Element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로 감싸져 있어야 함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&lt;div&gt;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방법과 </a:t>
            </a:r>
            <a:r>
              <a:rPr lang="ko-KR" altLang="en-US" sz="1800" b="1" dirty="0"/>
              <a:t>&lt;</a:t>
            </a:r>
            <a:r>
              <a:rPr lang="ko-KR" altLang="en-US" sz="1800" b="1" dirty="0" err="1"/>
              <a:t>Fragment</a:t>
            </a:r>
            <a:r>
              <a:rPr lang="ko-KR" altLang="en-US" sz="1800" b="1" dirty="0"/>
              <a:t>&gt; 방법이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981A4-167D-DE2E-EDA0-9C6A885B1D79}"/>
              </a:ext>
            </a:extLst>
          </p:cNvPr>
          <p:cNvSpPr txBox="1"/>
          <p:nvPr/>
        </p:nvSpPr>
        <p:spPr>
          <a:xfrm>
            <a:off x="784269" y="1782395"/>
            <a:ext cx="4465825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 Hello world&lt;/p&gt;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 Have a Nice day :)&lt;/p&gt;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&lt;p&gt;Hello world&lt;/p&gt;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type="text"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5AEFB-9633-C507-6913-784DD416E2E1}"/>
              </a:ext>
            </a:extLst>
          </p:cNvPr>
          <p:cNvSpPr txBox="1"/>
          <p:nvPr/>
        </p:nvSpPr>
        <p:spPr>
          <a:xfrm>
            <a:off x="1295129" y="173094"/>
            <a:ext cx="87108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3DFDB-1505-9BC9-9434-A48200EA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295" y="1748468"/>
            <a:ext cx="3225114" cy="2618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14B4B-D825-6A83-EF81-8AA6451C15C2}"/>
              </a:ext>
            </a:extLst>
          </p:cNvPr>
          <p:cNvSpPr txBox="1"/>
          <p:nvPr/>
        </p:nvSpPr>
        <p:spPr>
          <a:xfrm>
            <a:off x="180471" y="19250"/>
            <a:ext cx="1003435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dirty="0">
                <a:solidFill>
                  <a:schemeClr val="bg1"/>
                </a:solidFill>
                <a:effectLst/>
                <a:latin typeface="sohne"/>
              </a:rPr>
              <a:t>JSX </a:t>
            </a:r>
          </a:p>
        </p:txBody>
      </p:sp>
    </p:spTree>
    <p:extLst>
      <p:ext uri="{BB962C8B-B14F-4D97-AF65-F5344CB8AC3E}">
        <p14:creationId xmlns:p14="http://schemas.microsoft.com/office/powerpoint/2010/main" val="290088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180472" y="605308"/>
            <a:ext cx="9179285" cy="1287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React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Elements are the </a:t>
            </a:r>
            <a:r>
              <a:rPr lang="en-US" altLang="ko-KR" b="1" i="0" dirty="0" err="1">
                <a:solidFill>
                  <a:srgbClr val="292929"/>
                </a:solidFill>
                <a:effectLst/>
                <a:latin typeface="+mj-lt"/>
              </a:rPr>
              <a:t>smalliest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 building block of react apps.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React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altLang="ko-KR" b="1" dirty="0">
                <a:solidFill>
                  <a:srgbClr val="292929"/>
                </a:solidFill>
                <a:latin typeface="+mj-lt"/>
              </a:rPr>
              <a:t>Element </a:t>
            </a:r>
            <a:r>
              <a:rPr lang="en-US" altLang="ko-KR" b="1" dirty="0">
                <a:solidFill>
                  <a:srgbClr val="292929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Component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  <a:sym typeface="Wingdings" panose="05000000000000000000" pitchFamily="2" charset="2"/>
              </a:rPr>
              <a:t> Web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  <a:sym typeface="Wingdings" panose="05000000000000000000" pitchFamily="2" charset="2"/>
              </a:rPr>
              <a:t>Application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12286-E689-145B-906B-13399CF83925}"/>
              </a:ext>
            </a:extLst>
          </p:cNvPr>
          <p:cNvSpPr txBox="1"/>
          <p:nvPr/>
        </p:nvSpPr>
        <p:spPr>
          <a:xfrm>
            <a:off x="788691" y="2150463"/>
            <a:ext cx="7415509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Element</a:t>
            </a:r>
            <a:r>
              <a:rPr lang="en-US" altLang="ko-KR" sz="1600" b="1" dirty="0">
                <a:effectLst/>
                <a:latin typeface="+mn-ea"/>
              </a:rPr>
              <a:t> = &lt;h1&gt; Hello React!!!! &lt;/h1&gt;;   // </a:t>
            </a:r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React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altLang="ko-KR" sz="1600" b="1" dirty="0">
                <a:solidFill>
                  <a:srgbClr val="292929"/>
                </a:solidFill>
                <a:latin typeface="+mj-lt"/>
              </a:rPr>
              <a:t>Element 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// Root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DOM </a:t>
            </a:r>
            <a:r>
              <a:rPr lang="ko-KR" altLang="en-US" sz="1600" b="1" dirty="0">
                <a:effectLst/>
                <a:latin typeface="+mn-ea"/>
              </a:rPr>
              <a:t>생성</a:t>
            </a:r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root = </a:t>
            </a:r>
            <a:r>
              <a:rPr lang="en-US" altLang="ko-KR" sz="1600" b="1" dirty="0" err="1">
                <a:effectLst/>
                <a:latin typeface="+mn-ea"/>
              </a:rPr>
              <a:t>ReactDOM.createRoot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("root"));</a:t>
            </a:r>
          </a:p>
          <a:p>
            <a:r>
              <a:rPr lang="en-US" altLang="ko-KR" sz="1600" b="1" dirty="0" err="1">
                <a:effectLst/>
                <a:latin typeface="+mn-ea"/>
              </a:rPr>
              <a:t>root.render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  Element</a:t>
            </a:r>
          </a:p>
          <a:p>
            <a:r>
              <a:rPr lang="en-US" altLang="ko-KR" sz="1600" b="1" dirty="0">
                <a:effectLst/>
                <a:latin typeface="+mn-ea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284D8-1525-D7B7-4E80-82D2AC489A6E}"/>
              </a:ext>
            </a:extLst>
          </p:cNvPr>
          <p:cNvSpPr txBox="1"/>
          <p:nvPr/>
        </p:nvSpPr>
        <p:spPr>
          <a:xfrm>
            <a:off x="180472" y="19250"/>
            <a:ext cx="2331722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+mj-lt"/>
              </a:rPr>
              <a:t>Element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82414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433133" y="1604355"/>
            <a:ext cx="664494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function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App</a:t>
            </a:r>
            <a:r>
              <a:rPr lang="ko-KR" altLang="en-US" sz="1600" b="1" dirty="0"/>
              <a:t>() {   </a:t>
            </a:r>
            <a:r>
              <a:rPr lang="en-US" altLang="ko-KR" sz="1600" b="1" dirty="0">
                <a:solidFill>
                  <a:srgbClr val="FF0000"/>
                </a:solidFill>
              </a:rPr>
              <a:t>// Component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console.log(“Component</a:t>
            </a:r>
            <a:r>
              <a:rPr lang="ko-KR" altLang="en-US" sz="1600" b="1" dirty="0">
                <a:effectLst/>
                <a:latin typeface="+mn-ea"/>
              </a:rPr>
              <a:t>가 실행되면서 </a:t>
            </a:r>
            <a:r>
              <a:rPr lang="ko-KR" altLang="en-US" sz="1600" b="1" dirty="0" err="1">
                <a:effectLst/>
                <a:latin typeface="+mn-ea"/>
              </a:rPr>
              <a:t>랜더링됩니다</a:t>
            </a:r>
            <a:r>
              <a:rPr lang="en-US" altLang="ko-KR" sz="1600" b="1" dirty="0">
                <a:effectLst/>
                <a:latin typeface="+mn-ea"/>
              </a:rPr>
              <a:t>.");</a:t>
            </a:r>
          </a:p>
          <a:p>
            <a:r>
              <a:rPr lang="ko-KR" altLang="en-US" sz="1600" b="1" dirty="0"/>
              <a:t>    </a:t>
            </a:r>
            <a:r>
              <a:rPr lang="ko-KR" altLang="en-US" sz="1600" b="1" dirty="0" err="1"/>
              <a:t>return</a:t>
            </a:r>
            <a:r>
              <a:rPr lang="ko-KR" altLang="en-US" sz="1600" b="1" dirty="0"/>
              <a:t> (</a:t>
            </a:r>
          </a:p>
          <a:p>
            <a:r>
              <a:rPr lang="ko-KR" altLang="en-US" sz="1600" b="1" dirty="0"/>
              <a:t>        &lt;</a:t>
            </a:r>
            <a:r>
              <a:rPr lang="ko-KR" altLang="en-US" sz="1600" b="1" dirty="0" err="1"/>
              <a:t>div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        &lt;h1&gt;안녕, </a:t>
            </a:r>
            <a:r>
              <a:rPr lang="en-US" altLang="ko-KR" sz="1600" b="1" dirty="0"/>
              <a:t>React</a:t>
            </a:r>
            <a:r>
              <a:rPr lang="ko-KR" altLang="en-US" sz="1600" b="1" dirty="0"/>
              <a:t>!&lt;/h1&gt;</a:t>
            </a:r>
          </a:p>
          <a:p>
            <a:r>
              <a:rPr lang="ko-KR" altLang="en-US" sz="1600" b="1" dirty="0"/>
              <a:t>            &lt;h2&gt;현재 시간</a:t>
            </a:r>
            <a:r>
              <a:rPr lang="ko-KR" altLang="en-US" sz="1600" b="1" dirty="0">
                <a:solidFill>
                  <a:srgbClr val="FF0000"/>
                </a:solidFill>
              </a:rPr>
              <a:t>: {</a:t>
            </a:r>
            <a:r>
              <a:rPr lang="ko-KR" altLang="en-US" sz="1600" b="1" dirty="0" err="1">
                <a:solidFill>
                  <a:srgbClr val="FF0000"/>
                </a:solidFill>
              </a:rPr>
              <a:t>new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Date</a:t>
            </a:r>
            <a:r>
              <a:rPr lang="ko-KR" altLang="en-US" sz="1600" b="1" dirty="0">
                <a:solidFill>
                  <a:srgbClr val="FF0000"/>
                </a:solidFill>
              </a:rPr>
              <a:t>().</a:t>
            </a:r>
            <a:r>
              <a:rPr lang="ko-KR" altLang="en-US" sz="1600" b="1" dirty="0" err="1">
                <a:solidFill>
                  <a:srgbClr val="FF0000"/>
                </a:solidFill>
              </a:rPr>
              <a:t>toLocaleTimeString</a:t>
            </a:r>
            <a:r>
              <a:rPr lang="ko-KR" altLang="en-US" sz="1600" b="1" dirty="0">
                <a:solidFill>
                  <a:srgbClr val="FF0000"/>
                </a:solidFill>
              </a:rPr>
              <a:t>()}</a:t>
            </a:r>
            <a:r>
              <a:rPr lang="ko-KR" altLang="en-US" sz="1600" b="1" dirty="0"/>
              <a:t>&lt;/h2&gt;</a:t>
            </a:r>
          </a:p>
          <a:p>
            <a:r>
              <a:rPr lang="ko-KR" altLang="en-US" sz="1600" b="1" dirty="0"/>
              <a:t>        &lt;/</a:t>
            </a:r>
            <a:r>
              <a:rPr lang="ko-KR" altLang="en-US" sz="1600" b="1" dirty="0" err="1"/>
              <a:t>div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);</a:t>
            </a:r>
          </a:p>
          <a:p>
            <a:r>
              <a:rPr lang="ko-KR" altLang="en-US" sz="1600" b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B8F53-00BD-3111-2A2E-DAD82B9D9E0A}"/>
              </a:ext>
            </a:extLst>
          </p:cNvPr>
          <p:cNvSpPr txBox="1"/>
          <p:nvPr/>
        </p:nvSpPr>
        <p:spPr>
          <a:xfrm>
            <a:off x="180472" y="605308"/>
            <a:ext cx="609760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React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업 데이트 부분 만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Render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BE80A-DF35-FD7E-9A53-ADF6E9C8A88C}"/>
              </a:ext>
            </a:extLst>
          </p:cNvPr>
          <p:cNvSpPr txBox="1"/>
          <p:nvPr/>
        </p:nvSpPr>
        <p:spPr>
          <a:xfrm>
            <a:off x="4496757" y="1284286"/>
            <a:ext cx="178132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초 마다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Render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EA0E0F-37CC-3167-FC60-A4A4DF8E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91" y="1231622"/>
            <a:ext cx="3714750" cy="2828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365167-0F59-31C7-9F7A-2314587B41B6}"/>
              </a:ext>
            </a:extLst>
          </p:cNvPr>
          <p:cNvSpPr txBox="1"/>
          <p:nvPr/>
        </p:nvSpPr>
        <p:spPr>
          <a:xfrm>
            <a:off x="2676878" y="179381"/>
            <a:ext cx="7514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prj_6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792C0-7560-49E2-2AA2-3236AE3E8D60}"/>
              </a:ext>
            </a:extLst>
          </p:cNvPr>
          <p:cNvSpPr txBox="1"/>
          <p:nvPr/>
        </p:nvSpPr>
        <p:spPr>
          <a:xfrm>
            <a:off x="9977103" y="3707648"/>
            <a:ext cx="209590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초 마다 재 </a:t>
            </a:r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랜더링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6F7E8-5A30-077F-F2FC-B6F3CCEEDBD8}"/>
              </a:ext>
            </a:extLst>
          </p:cNvPr>
          <p:cNvSpPr txBox="1"/>
          <p:nvPr/>
        </p:nvSpPr>
        <p:spPr>
          <a:xfrm>
            <a:off x="433133" y="4060547"/>
            <a:ext cx="74985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root = </a:t>
            </a:r>
            <a:r>
              <a:rPr lang="en-US" altLang="ko-KR" sz="1600" b="1" dirty="0" err="1">
                <a:effectLst/>
                <a:latin typeface="+mn-ea"/>
              </a:rPr>
              <a:t>ReactDOM.createRoot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("root"));</a:t>
            </a:r>
          </a:p>
          <a:p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setInterval</a:t>
            </a:r>
            <a:r>
              <a:rPr lang="en-US" altLang="ko-KR" sz="1600" b="1" dirty="0">
                <a:effectLst/>
                <a:latin typeface="+mn-ea"/>
              </a:rPr>
              <a:t>(()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root.render</a:t>
            </a:r>
            <a:r>
              <a:rPr lang="en-US" altLang="ko-KR" sz="1600" b="1" dirty="0">
                <a:effectLst/>
                <a:latin typeface="+mn-ea"/>
              </a:rPr>
              <a:t>(&lt;App /&gt;);</a:t>
            </a:r>
          </a:p>
          <a:p>
            <a:r>
              <a:rPr lang="en-US" altLang="ko-KR" sz="1600" b="1" dirty="0">
                <a:effectLst/>
                <a:latin typeface="+mn-ea"/>
              </a:rPr>
              <a:t>},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2000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CDAC2-AFC6-C9DF-0C70-4DFE5A8E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036" y="4510145"/>
            <a:ext cx="7467363" cy="1747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90B940-8C7D-CA6C-93D0-623540CA4839}"/>
              </a:ext>
            </a:extLst>
          </p:cNvPr>
          <p:cNvSpPr txBox="1"/>
          <p:nvPr/>
        </p:nvSpPr>
        <p:spPr>
          <a:xfrm>
            <a:off x="5378816" y="3748495"/>
            <a:ext cx="110665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index.js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67850-4D59-DCF5-33C3-1D24BF4F0CF8}"/>
              </a:ext>
            </a:extLst>
          </p:cNvPr>
          <p:cNvSpPr/>
          <p:nvPr/>
        </p:nvSpPr>
        <p:spPr>
          <a:xfrm>
            <a:off x="7431259" y="1540933"/>
            <a:ext cx="3270609" cy="2207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817B7-CA0D-1AB2-D838-786B1A9B538D}"/>
              </a:ext>
            </a:extLst>
          </p:cNvPr>
          <p:cNvSpPr txBox="1"/>
          <p:nvPr/>
        </p:nvSpPr>
        <p:spPr>
          <a:xfrm>
            <a:off x="180472" y="19250"/>
            <a:ext cx="2331722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+mj-lt"/>
              </a:rPr>
              <a:t>Element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58999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97F053F-6AC9-88D0-E510-6C41BBCF2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8"/>
          <a:stretch/>
        </p:blipFill>
        <p:spPr>
          <a:xfrm>
            <a:off x="4592505" y="2335492"/>
            <a:ext cx="7361270" cy="439713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75D29-98F6-464B-2FB1-9E1B632D0C0A}"/>
              </a:ext>
            </a:extLst>
          </p:cNvPr>
          <p:cNvSpPr txBox="1"/>
          <p:nvPr/>
        </p:nvSpPr>
        <p:spPr>
          <a:xfrm>
            <a:off x="315227" y="554632"/>
            <a:ext cx="6191451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Component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사용자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정의 태그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(Defined Tags)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는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함수로 구성 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데이터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(Props, State)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를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+mn-ea"/>
              </a:rPr>
              <a:t>입력받아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Element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트리를 만들고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DOM Node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를 출력하는 함수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UI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를 구성하고 있는 요소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Element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+mn-ea"/>
                <a:sym typeface="Wingdings" panose="05000000000000000000" pitchFamily="2" charset="2"/>
              </a:rPr>
              <a:t>Component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 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React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A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pp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이름은 대문자로 시작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소문자로 시작하면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 HTML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태그로 취급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E27C2-8A5C-4875-6730-02C44C9FC7DE}"/>
              </a:ext>
            </a:extLst>
          </p:cNvPr>
          <p:cNvSpPr txBox="1"/>
          <p:nvPr/>
        </p:nvSpPr>
        <p:spPr>
          <a:xfrm>
            <a:off x="9322906" y="2150826"/>
            <a:ext cx="87587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Class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9935B-DF9E-F281-B8B9-8730E8E12D1A}"/>
              </a:ext>
            </a:extLst>
          </p:cNvPr>
          <p:cNvSpPr txBox="1"/>
          <p:nvPr/>
        </p:nvSpPr>
        <p:spPr>
          <a:xfrm>
            <a:off x="3283174" y="5400471"/>
            <a:ext cx="11507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Object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2335A-B225-0A5B-4757-07A1F061EF7A}"/>
              </a:ext>
            </a:extLst>
          </p:cNvPr>
          <p:cNvSpPr txBox="1"/>
          <p:nvPr/>
        </p:nvSpPr>
        <p:spPr>
          <a:xfrm>
            <a:off x="315227" y="51674"/>
            <a:ext cx="1955362" cy="50295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327771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B7BF05-E1CC-E868-8E19-6B2C5D252EF0}"/>
              </a:ext>
            </a:extLst>
          </p:cNvPr>
          <p:cNvSpPr txBox="1"/>
          <p:nvPr/>
        </p:nvSpPr>
        <p:spPr>
          <a:xfrm>
            <a:off x="315227" y="51674"/>
            <a:ext cx="1955362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75D29-98F6-464B-2FB1-9E1B632D0C0A}"/>
              </a:ext>
            </a:extLst>
          </p:cNvPr>
          <p:cNvSpPr txBox="1"/>
          <p:nvPr/>
        </p:nvSpPr>
        <p:spPr>
          <a:xfrm>
            <a:off x="255071" y="631620"/>
            <a:ext cx="854988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Component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는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함수로 구성됨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함수이다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속성</a:t>
            </a:r>
            <a:r>
              <a:rPr lang="en-US" altLang="ko-KR" b="1" dirty="0"/>
              <a:t>(Props)</a:t>
            </a:r>
            <a:r>
              <a:rPr lang="ko-KR" altLang="en-US" b="1" dirty="0"/>
              <a:t>을 입력으로 받아서 출력</a:t>
            </a:r>
            <a:r>
              <a:rPr lang="en-US" altLang="ko-KR" b="1" dirty="0"/>
              <a:t>(Element)</a:t>
            </a:r>
            <a:r>
              <a:rPr lang="ko-KR" altLang="en-US" b="1" dirty="0"/>
              <a:t>을 리턴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AD8953-5C96-8C44-113A-5C88F8261728}"/>
              </a:ext>
            </a:extLst>
          </p:cNvPr>
          <p:cNvGrpSpPr/>
          <p:nvPr/>
        </p:nvGrpSpPr>
        <p:grpSpPr>
          <a:xfrm>
            <a:off x="498741" y="2073020"/>
            <a:ext cx="7046205" cy="2298684"/>
            <a:chOff x="1110515" y="3612406"/>
            <a:chExt cx="7470731" cy="26193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058B47B-5C2C-EFBE-2B3A-96A1B2FAB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54963"/>
            <a:stretch/>
          </p:blipFill>
          <p:spPr>
            <a:xfrm>
              <a:off x="1110515" y="3612406"/>
              <a:ext cx="2855094" cy="26193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4CA98A-8762-A205-703D-161F85623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571" y="3711780"/>
              <a:ext cx="3876675" cy="25146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4DF8AB-277E-60D9-72CF-C11CF225A927}"/>
                </a:ext>
              </a:extLst>
            </p:cNvPr>
            <p:cNvSpPr txBox="1"/>
            <p:nvPr/>
          </p:nvSpPr>
          <p:spPr>
            <a:xfrm>
              <a:off x="3305710" y="4132576"/>
              <a:ext cx="875872" cy="3857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실행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2DA99-555E-79CE-5FC0-B8273D2F77D8}"/>
                </a:ext>
              </a:extLst>
            </p:cNvPr>
            <p:cNvSpPr txBox="1"/>
            <p:nvPr/>
          </p:nvSpPr>
          <p:spPr>
            <a:xfrm>
              <a:off x="6601812" y="4190852"/>
              <a:ext cx="1527002" cy="3857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+mn-ea"/>
                </a:rPr>
                <a:t>Rende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DB169A8-AA99-4A52-754A-6CD8F147CBBC}"/>
              </a:ext>
            </a:extLst>
          </p:cNvPr>
          <p:cNvSpPr txBox="1"/>
          <p:nvPr/>
        </p:nvSpPr>
        <p:spPr>
          <a:xfrm>
            <a:off x="6761578" y="247465"/>
            <a:ext cx="5073289" cy="15220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bg1"/>
                </a:solidFill>
              </a:rPr>
              <a:t>React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app</a:t>
            </a:r>
            <a:r>
              <a:rPr lang="ko-KR" altLang="en-US" sz="1600" b="1" dirty="0">
                <a:solidFill>
                  <a:schemeClr val="bg1"/>
                </a:solidFill>
              </a:rPr>
              <a:t>는 </a:t>
            </a:r>
            <a:r>
              <a:rPr lang="en-US" altLang="ko-KR" sz="1600" b="1" dirty="0">
                <a:solidFill>
                  <a:schemeClr val="bg1"/>
                </a:solidFill>
              </a:rPr>
              <a:t>Component</a:t>
            </a:r>
            <a:r>
              <a:rPr lang="ko-KR" altLang="en-US" sz="1600" b="1" dirty="0">
                <a:solidFill>
                  <a:schemeClr val="bg1"/>
                </a:solidFill>
              </a:rPr>
              <a:t> 조합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bg1"/>
                </a:solidFill>
              </a:rPr>
              <a:t>반복적으로 사용 가능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전체 코드의 양을 줄임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독립적이며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재사용 가능하게 만든 부품 조각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bg1"/>
                </a:solidFill>
              </a:rPr>
              <a:t>짧은 개발 시간과 유지보수 비용 감소</a:t>
            </a:r>
          </a:p>
        </p:txBody>
      </p:sp>
    </p:spTree>
    <p:extLst>
      <p:ext uri="{BB962C8B-B14F-4D97-AF65-F5344CB8AC3E}">
        <p14:creationId xmlns:p14="http://schemas.microsoft.com/office/powerpoint/2010/main" val="21538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AC48CE-F290-DB34-EC8E-7BB9D35F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9" y="1209674"/>
            <a:ext cx="6176401" cy="5086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CA6E66-59EF-771D-234D-D79D050EE8B3}"/>
              </a:ext>
            </a:extLst>
          </p:cNvPr>
          <p:cNvSpPr txBox="1"/>
          <p:nvPr/>
        </p:nvSpPr>
        <p:spPr>
          <a:xfrm>
            <a:off x="305601" y="681852"/>
            <a:ext cx="60976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여행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app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의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 Component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 구조 예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E45F70-2B26-7F2E-90DF-BC43993C397A}"/>
              </a:ext>
            </a:extLst>
          </p:cNvPr>
          <p:cNvSpPr/>
          <p:nvPr/>
        </p:nvSpPr>
        <p:spPr>
          <a:xfrm>
            <a:off x="564096" y="1209674"/>
            <a:ext cx="6176401" cy="51808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FAD51-3793-6243-7D55-E6746FA444EE}"/>
              </a:ext>
            </a:extLst>
          </p:cNvPr>
          <p:cNvSpPr txBox="1"/>
          <p:nvPr/>
        </p:nvSpPr>
        <p:spPr>
          <a:xfrm>
            <a:off x="5392014" y="955496"/>
            <a:ext cx="134783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웹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페이지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B0BCE-49CA-91B6-BBEF-852EE2CCD75E}"/>
              </a:ext>
            </a:extLst>
          </p:cNvPr>
          <p:cNvSpPr txBox="1"/>
          <p:nvPr/>
        </p:nvSpPr>
        <p:spPr>
          <a:xfrm>
            <a:off x="3398553" y="6363010"/>
            <a:ext cx="176058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</a:rPr>
              <a:t>Component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</a:rPr>
              <a:t>B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25A20-4E85-EC80-9B36-E36429D62538}"/>
              </a:ext>
            </a:extLst>
          </p:cNvPr>
          <p:cNvSpPr txBox="1"/>
          <p:nvPr/>
        </p:nvSpPr>
        <p:spPr>
          <a:xfrm>
            <a:off x="3397905" y="3241009"/>
            <a:ext cx="17612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Component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A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5CA72-7F64-CF81-5EF5-B7EEC6DD21EF}"/>
              </a:ext>
            </a:extLst>
          </p:cNvPr>
          <p:cNvGrpSpPr/>
          <p:nvPr/>
        </p:nvGrpSpPr>
        <p:grpSpPr>
          <a:xfrm>
            <a:off x="6832964" y="1974921"/>
            <a:ext cx="5126155" cy="4415605"/>
            <a:chOff x="6832964" y="1489440"/>
            <a:chExt cx="5126155" cy="441560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FFABB94-DBCB-AB4A-7BBB-56C06FAB3C57}"/>
                </a:ext>
              </a:extLst>
            </p:cNvPr>
            <p:cNvSpPr/>
            <p:nvPr/>
          </p:nvSpPr>
          <p:spPr>
            <a:xfrm>
              <a:off x="6832964" y="1858772"/>
              <a:ext cx="5126155" cy="404627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60DA793-C5F7-3171-4DA4-C5C71876FE52}"/>
                </a:ext>
              </a:extLst>
            </p:cNvPr>
            <p:cNvSpPr/>
            <p:nvPr/>
          </p:nvSpPr>
          <p:spPr>
            <a:xfrm>
              <a:off x="6954542" y="2065138"/>
              <a:ext cx="1049027" cy="149999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Comp. A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1FF27F-B3F9-B3D9-8A29-432A77DAE716}"/>
                </a:ext>
              </a:extLst>
            </p:cNvPr>
            <p:cNvSpPr/>
            <p:nvPr/>
          </p:nvSpPr>
          <p:spPr>
            <a:xfrm>
              <a:off x="8223726" y="2065138"/>
              <a:ext cx="1049027" cy="149999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Comp. A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863528-790F-9859-DEB8-B580F54FDF08}"/>
                </a:ext>
              </a:extLst>
            </p:cNvPr>
            <p:cNvSpPr/>
            <p:nvPr/>
          </p:nvSpPr>
          <p:spPr>
            <a:xfrm>
              <a:off x="9505264" y="2065138"/>
              <a:ext cx="1049027" cy="149999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Comp. A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6D083F-66DE-BA48-6F63-29232C0D7393}"/>
                </a:ext>
              </a:extLst>
            </p:cNvPr>
            <p:cNvSpPr/>
            <p:nvPr/>
          </p:nvSpPr>
          <p:spPr>
            <a:xfrm>
              <a:off x="10786804" y="2065137"/>
              <a:ext cx="1049027" cy="149999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Comp. A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7F2E475-F2B9-5049-598A-303FE93F2253}"/>
                </a:ext>
              </a:extLst>
            </p:cNvPr>
            <p:cNvSpPr/>
            <p:nvPr/>
          </p:nvSpPr>
          <p:spPr>
            <a:xfrm>
              <a:off x="7055033" y="4104038"/>
              <a:ext cx="2217720" cy="149999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Component B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E20C50-40FD-4BD9-9C96-4FE45E51CC61}"/>
                </a:ext>
              </a:extLst>
            </p:cNvPr>
            <p:cNvSpPr/>
            <p:nvPr/>
          </p:nvSpPr>
          <p:spPr>
            <a:xfrm>
              <a:off x="9531275" y="4104038"/>
              <a:ext cx="2217720" cy="149999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Component B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210E02-5B9F-5D69-B317-C142348C9C68}"/>
                </a:ext>
              </a:extLst>
            </p:cNvPr>
            <p:cNvSpPr txBox="1"/>
            <p:nvPr/>
          </p:nvSpPr>
          <p:spPr>
            <a:xfrm>
              <a:off x="6832964" y="1489440"/>
              <a:ext cx="3953840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i="0" dirty="0">
                  <a:solidFill>
                    <a:schemeClr val="bg1"/>
                  </a:solidFill>
                  <a:effectLst/>
                  <a:latin typeface="+mj-lt"/>
                </a:rPr>
                <a:t>웹</a:t>
              </a:r>
              <a:r>
                <a:rPr lang="en-US" altLang="ko-KR" sz="1600" b="1" i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ko-KR" altLang="en-US" sz="1600" b="1" i="0" dirty="0">
                  <a:solidFill>
                    <a:schemeClr val="bg1"/>
                  </a:solidFill>
                  <a:effectLst/>
                  <a:latin typeface="+mj-lt"/>
                </a:rPr>
                <a:t>페이지가</a:t>
              </a:r>
              <a:r>
                <a:rPr lang="en-US" altLang="ko-KR" sz="1600" b="1" i="0" dirty="0">
                  <a:solidFill>
                    <a:schemeClr val="bg1"/>
                  </a:solidFill>
                  <a:effectLst/>
                  <a:latin typeface="+mj-lt"/>
                </a:rPr>
                <a:t> </a:t>
              </a:r>
              <a:r>
                <a:rPr lang="ko-KR" altLang="en-US" sz="1600" b="1" i="0" dirty="0">
                  <a:solidFill>
                    <a:schemeClr val="bg1"/>
                  </a:solidFill>
                  <a:effectLst/>
                  <a:latin typeface="+mj-lt"/>
                </a:rPr>
                <a:t>두개의 </a:t>
              </a:r>
              <a:r>
                <a:rPr lang="en-US" altLang="ko-KR" sz="1600" b="1" i="0" dirty="0">
                  <a:solidFill>
                    <a:schemeClr val="bg1"/>
                  </a:solidFill>
                  <a:effectLst/>
                  <a:latin typeface="+mj-lt"/>
                </a:rPr>
                <a:t>Component</a:t>
              </a:r>
              <a:r>
                <a:rPr lang="ko-KR" altLang="en-US" sz="1600" b="1" i="0" dirty="0">
                  <a:solidFill>
                    <a:schemeClr val="bg1"/>
                  </a:solidFill>
                  <a:effectLst/>
                  <a:latin typeface="+mj-lt"/>
                </a:rPr>
                <a:t>로 구성 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F81E6C-D332-43EE-F6FD-1ECBF917E3BE}"/>
              </a:ext>
            </a:extLst>
          </p:cNvPr>
          <p:cNvSpPr txBox="1"/>
          <p:nvPr/>
        </p:nvSpPr>
        <p:spPr>
          <a:xfrm>
            <a:off x="315227" y="51674"/>
            <a:ext cx="1955362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35731A-9F90-F754-45EB-61F48913B2EA}"/>
              </a:ext>
            </a:extLst>
          </p:cNvPr>
          <p:cNvSpPr txBox="1"/>
          <p:nvPr/>
        </p:nvSpPr>
        <p:spPr>
          <a:xfrm>
            <a:off x="6937374" y="994575"/>
            <a:ext cx="51878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공통되는 부분을 모듈화 하여 재사용할 수 있는 단위.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데이터를 뿌리기 위한 UI 의 요소. 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컴포넌트가 데이터 모델의 한 조각을 나타내도록 분리</a:t>
            </a:r>
          </a:p>
        </p:txBody>
      </p:sp>
    </p:spTree>
    <p:extLst>
      <p:ext uri="{BB962C8B-B14F-4D97-AF65-F5344CB8AC3E}">
        <p14:creationId xmlns:p14="http://schemas.microsoft.com/office/powerpoint/2010/main" val="768550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476452" y="1150522"/>
            <a:ext cx="5029199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lt"/>
              </a:rPr>
              <a:t> &lt;body&gt;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&lt;div&gt;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&lt;header&gt;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  &lt;h1&gt;&lt;a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="/"&gt;WEB&lt;/a&gt;&lt;/h1&gt;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&lt;/header&gt;</a:t>
            </a:r>
          </a:p>
          <a:p>
            <a:endParaRPr lang="en-US" altLang="ko-KR" sz="1600" b="1" dirty="0"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      &lt;nav&gt;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  &lt;</a:t>
            </a:r>
            <a:r>
              <a:rPr lang="en-US" altLang="ko-KR" sz="1600" b="1" dirty="0" err="1">
                <a:effectLst/>
                <a:latin typeface="+mj-lt"/>
              </a:rPr>
              <a:t>ol</a:t>
            </a:r>
            <a:r>
              <a:rPr lang="en-US" altLang="ko-KR" sz="1600" b="1" dirty="0">
                <a:effectLst/>
                <a:latin typeface="+mj-lt"/>
              </a:rPr>
              <a:t>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    &lt;li&gt;&lt;a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="/"&gt;html&lt;/a&gt;&lt;/li&gt;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    &lt;li&gt;&lt;a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="/"&gt;</a:t>
            </a:r>
            <a:r>
              <a:rPr lang="en-US" altLang="ko-KR" sz="1600" b="1" dirty="0" err="1">
                <a:effectLst/>
                <a:latin typeface="+mj-lt"/>
              </a:rPr>
              <a:t>css</a:t>
            </a:r>
            <a:r>
              <a:rPr lang="en-US" altLang="ko-KR" sz="1600" b="1" dirty="0">
                <a:effectLst/>
                <a:latin typeface="+mj-lt"/>
              </a:rPr>
              <a:t>&lt;/a&gt;&lt;/li&gt;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    &lt;li&gt;&lt;a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="/"&gt;</a:t>
            </a:r>
            <a:r>
              <a:rPr lang="en-US" altLang="ko-KR" sz="1600" b="1" dirty="0" err="1">
                <a:effectLst/>
                <a:latin typeface="+mj-lt"/>
              </a:rPr>
              <a:t>js</a:t>
            </a:r>
            <a:r>
              <a:rPr lang="en-US" altLang="ko-KR" sz="1600" b="1" dirty="0">
                <a:effectLst/>
                <a:latin typeface="+mj-lt"/>
              </a:rPr>
              <a:t>&lt;/a&gt;&lt;/li&gt;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  &lt;/</a:t>
            </a:r>
            <a:r>
              <a:rPr lang="en-US" altLang="ko-KR" sz="1600" b="1" dirty="0" err="1">
                <a:effectLst/>
                <a:latin typeface="+mj-lt"/>
              </a:rPr>
              <a:t>ol</a:t>
            </a:r>
            <a:r>
              <a:rPr lang="en-US" altLang="ko-KR" sz="1600" b="1" dirty="0">
                <a:effectLst/>
                <a:latin typeface="+mj-lt"/>
              </a:rPr>
              <a:t>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&lt;/nav&gt;</a:t>
            </a:r>
          </a:p>
          <a:p>
            <a:endParaRPr lang="en-US" altLang="ko-KR" sz="1600" b="1" dirty="0"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      &lt;article&gt;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  &lt;h2&gt;Welcome&lt;/h2&gt;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    Hello, WEB</a:t>
            </a:r>
          </a:p>
          <a:p>
            <a:r>
              <a:rPr lang="en-US" altLang="ko-KR" sz="1600" b="1" dirty="0">
                <a:effectLst/>
                <a:latin typeface="+mj-lt"/>
              </a:rPr>
              <a:t>      &lt;/article&gt;</a:t>
            </a:r>
          </a:p>
          <a:p>
            <a:r>
              <a:rPr lang="en-US" altLang="ko-KR" sz="1600" b="1" dirty="0">
                <a:effectLst/>
                <a:latin typeface="+mj-lt"/>
              </a:rPr>
              <a:t>    &lt;/div&gt;</a:t>
            </a:r>
          </a:p>
          <a:p>
            <a:r>
              <a:rPr lang="en-US" altLang="ko-KR" sz="1600" b="1" dirty="0">
                <a:effectLst/>
                <a:latin typeface="+mj-lt"/>
              </a:rPr>
              <a:t>  &lt;/body&gt;</a:t>
            </a:r>
            <a:endParaRPr lang="en-US" altLang="ko-KR" sz="1600" b="1" kern="0" spc="0" dirty="0"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713812"/>
            <a:ext cx="3190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 웹페이지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7D238C-C1D1-031E-AEDD-B7B64975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49" y="1466533"/>
            <a:ext cx="2204929" cy="4219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29615-BD55-E640-AC41-3713500E84E3}"/>
              </a:ext>
            </a:extLst>
          </p:cNvPr>
          <p:cNvSpPr txBox="1"/>
          <p:nvPr/>
        </p:nvSpPr>
        <p:spPr>
          <a:xfrm>
            <a:off x="2486347" y="184690"/>
            <a:ext cx="121235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test.html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2DB69-6A77-4B21-FEEC-8A39471560EB}"/>
              </a:ext>
            </a:extLst>
          </p:cNvPr>
          <p:cNvSpPr txBox="1"/>
          <p:nvPr/>
        </p:nvSpPr>
        <p:spPr>
          <a:xfrm>
            <a:off x="315227" y="8132"/>
            <a:ext cx="1955362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C029F-A2D6-5A7F-FAD9-FA0F02D5307B}"/>
              </a:ext>
            </a:extLst>
          </p:cNvPr>
          <p:cNvSpPr/>
          <p:nvPr/>
        </p:nvSpPr>
        <p:spPr>
          <a:xfrm>
            <a:off x="6096000" y="1414914"/>
            <a:ext cx="2662989" cy="827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4A9B54-2981-D396-8B2F-FD3C6BB44FF7}"/>
              </a:ext>
            </a:extLst>
          </p:cNvPr>
          <p:cNvSpPr/>
          <p:nvPr/>
        </p:nvSpPr>
        <p:spPr>
          <a:xfrm>
            <a:off x="6095999" y="2601227"/>
            <a:ext cx="2662989" cy="1383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7BBFD9-A403-539F-0940-3D6C57C453CC}"/>
              </a:ext>
            </a:extLst>
          </p:cNvPr>
          <p:cNvSpPr/>
          <p:nvPr/>
        </p:nvSpPr>
        <p:spPr>
          <a:xfrm>
            <a:off x="6095998" y="4354073"/>
            <a:ext cx="2662989" cy="1383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E14D0-E0E0-6B30-5FD0-B80EEFF673DA}"/>
              </a:ext>
            </a:extLst>
          </p:cNvPr>
          <p:cNvSpPr txBox="1"/>
          <p:nvPr/>
        </p:nvSpPr>
        <p:spPr>
          <a:xfrm>
            <a:off x="8703242" y="1679177"/>
            <a:ext cx="124928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j-lt"/>
              </a:rPr>
              <a:t>&lt;header&gt;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BDBA2-8765-490C-2F43-11A910A77CF7}"/>
              </a:ext>
            </a:extLst>
          </p:cNvPr>
          <p:cNvSpPr txBox="1"/>
          <p:nvPr/>
        </p:nvSpPr>
        <p:spPr>
          <a:xfrm>
            <a:off x="8703242" y="2678071"/>
            <a:ext cx="124928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j-lt"/>
              </a:rPr>
              <a:t>&lt;nav&gt;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A621D-09A0-8B53-9F1D-BAAF98B0F7B7}"/>
              </a:ext>
            </a:extLst>
          </p:cNvPr>
          <p:cNvSpPr txBox="1"/>
          <p:nvPr/>
        </p:nvSpPr>
        <p:spPr>
          <a:xfrm>
            <a:off x="8683990" y="4462662"/>
            <a:ext cx="124928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j-lt"/>
              </a:rPr>
              <a:t>&lt;article&gt;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5F8DAB-5B31-338A-73CB-51455329CCFC}"/>
              </a:ext>
            </a:extLst>
          </p:cNvPr>
          <p:cNvSpPr/>
          <p:nvPr/>
        </p:nvSpPr>
        <p:spPr>
          <a:xfrm>
            <a:off x="907983" y="1693283"/>
            <a:ext cx="3740217" cy="723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93BEAB-D02C-4725-C0B6-03D70EB976AE}"/>
              </a:ext>
            </a:extLst>
          </p:cNvPr>
          <p:cNvSpPr/>
          <p:nvPr/>
        </p:nvSpPr>
        <p:spPr>
          <a:xfrm>
            <a:off x="907982" y="2665094"/>
            <a:ext cx="3740217" cy="1776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16B284-67D3-FFBC-D964-44049BE471A4}"/>
              </a:ext>
            </a:extLst>
          </p:cNvPr>
          <p:cNvSpPr/>
          <p:nvPr/>
        </p:nvSpPr>
        <p:spPr>
          <a:xfrm>
            <a:off x="907981" y="4631939"/>
            <a:ext cx="3740217" cy="930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5FB9E0E-5C4B-DFCB-4655-1687485486C6}"/>
              </a:ext>
            </a:extLst>
          </p:cNvPr>
          <p:cNvSpPr/>
          <p:nvPr/>
        </p:nvSpPr>
        <p:spPr>
          <a:xfrm>
            <a:off x="5119207" y="1778245"/>
            <a:ext cx="681618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F3D5CF6-52E8-5AD5-6C46-B8D19E25DD87}"/>
              </a:ext>
            </a:extLst>
          </p:cNvPr>
          <p:cNvSpPr/>
          <p:nvPr/>
        </p:nvSpPr>
        <p:spPr>
          <a:xfrm>
            <a:off x="5125983" y="3238231"/>
            <a:ext cx="681618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D8E860E-EA15-F21E-8706-CD393A2A741E}"/>
              </a:ext>
            </a:extLst>
          </p:cNvPr>
          <p:cNvSpPr/>
          <p:nvPr/>
        </p:nvSpPr>
        <p:spPr>
          <a:xfrm>
            <a:off x="5143268" y="4790330"/>
            <a:ext cx="681618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4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713812"/>
            <a:ext cx="608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만 구성된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app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DE8FB-3732-45BC-B07E-26FB39021465}"/>
              </a:ext>
            </a:extLst>
          </p:cNvPr>
          <p:cNvSpPr txBox="1"/>
          <p:nvPr/>
        </p:nvSpPr>
        <p:spPr>
          <a:xfrm>
            <a:off x="553744" y="1190953"/>
            <a:ext cx="5029199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App</a:t>
            </a:r>
            <a:r>
              <a:rPr lang="en-US" altLang="ko-KR" sz="1600" b="1" dirty="0">
                <a:effectLst/>
                <a:latin typeface="+mn-ea"/>
              </a:rPr>
              <a:t>() {  // main Component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return (    // Render </a:t>
            </a:r>
            <a:r>
              <a:rPr lang="ko-KR" altLang="en-US" sz="1600" b="1" dirty="0">
                <a:effectLst/>
                <a:latin typeface="+mn-ea"/>
              </a:rPr>
              <a:t>되는 </a:t>
            </a:r>
            <a:r>
              <a:rPr lang="ko-KR" altLang="en-US" sz="1600" b="1" dirty="0" err="1">
                <a:effectLst/>
                <a:latin typeface="+mn-ea"/>
              </a:rPr>
              <a:t>엘리먼트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&lt;h1&gt;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="/"&gt;WEB&lt;/a&gt;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&lt;/header&gt;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="/"&gt;html&lt;/a&gt;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&lt;/nav&gt;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&lt;h2&gt;Welcome&lt;/h2&gt;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Hello, WEB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0772D-80C3-4B67-BD25-3F17144A405B}"/>
              </a:ext>
            </a:extLst>
          </p:cNvPr>
          <p:cNvSpPr txBox="1"/>
          <p:nvPr/>
        </p:nvSpPr>
        <p:spPr>
          <a:xfrm>
            <a:off x="2434618" y="185300"/>
            <a:ext cx="75142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prj_7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C0081-80BF-CC65-3E9D-5E6F1DF45795}"/>
              </a:ext>
            </a:extLst>
          </p:cNvPr>
          <p:cNvSpPr txBox="1"/>
          <p:nvPr/>
        </p:nvSpPr>
        <p:spPr>
          <a:xfrm>
            <a:off x="315227" y="51674"/>
            <a:ext cx="1955362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4B97A0-89DD-C681-D058-248823571CF8}"/>
              </a:ext>
            </a:extLst>
          </p:cNvPr>
          <p:cNvGrpSpPr/>
          <p:nvPr/>
        </p:nvGrpSpPr>
        <p:grpSpPr>
          <a:xfrm>
            <a:off x="5700103" y="1642009"/>
            <a:ext cx="3947331" cy="4851258"/>
            <a:chOff x="5895243" y="1446625"/>
            <a:chExt cx="4165664" cy="48960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DD3220-B2E2-5786-746E-B908B989C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5672" y="1803416"/>
              <a:ext cx="2204929" cy="42195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58E489-78F6-5F8A-823A-CCD90CC973AF}"/>
                </a:ext>
              </a:extLst>
            </p:cNvPr>
            <p:cNvSpPr/>
            <p:nvPr/>
          </p:nvSpPr>
          <p:spPr>
            <a:xfrm>
              <a:off x="6028623" y="1751797"/>
              <a:ext cx="2662989" cy="8277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CE252A-8D22-D1DA-1A0D-B0EF60C6F274}"/>
                </a:ext>
              </a:extLst>
            </p:cNvPr>
            <p:cNvSpPr/>
            <p:nvPr/>
          </p:nvSpPr>
          <p:spPr>
            <a:xfrm>
              <a:off x="6028622" y="2938110"/>
              <a:ext cx="2662989" cy="13836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65D8B6F-F557-A5C3-EC08-DB0FA01CB858}"/>
                </a:ext>
              </a:extLst>
            </p:cNvPr>
            <p:cNvSpPr/>
            <p:nvPr/>
          </p:nvSpPr>
          <p:spPr>
            <a:xfrm>
              <a:off x="6028621" y="4690956"/>
              <a:ext cx="2662989" cy="13836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0D6607-0B88-DBDE-A2A3-9709CC8FDF1C}"/>
                </a:ext>
              </a:extLst>
            </p:cNvPr>
            <p:cNvSpPr txBox="1"/>
            <p:nvPr/>
          </p:nvSpPr>
          <p:spPr>
            <a:xfrm>
              <a:off x="8635865" y="2016060"/>
              <a:ext cx="1249280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j-lt"/>
                </a:rPr>
                <a:t>&lt;header&gt;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73BF8F-E2A1-E527-4ECD-7376646A77B7}"/>
                </a:ext>
              </a:extLst>
            </p:cNvPr>
            <p:cNvSpPr txBox="1"/>
            <p:nvPr/>
          </p:nvSpPr>
          <p:spPr>
            <a:xfrm>
              <a:off x="8635865" y="3014954"/>
              <a:ext cx="1249280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j-lt"/>
                </a:rPr>
                <a:t>&lt;nav&gt;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61D351-7529-0F5E-CDA2-9A145AA1CFC1}"/>
                </a:ext>
              </a:extLst>
            </p:cNvPr>
            <p:cNvSpPr txBox="1"/>
            <p:nvPr/>
          </p:nvSpPr>
          <p:spPr>
            <a:xfrm>
              <a:off x="8616613" y="4799545"/>
              <a:ext cx="1249280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/>
                  <a:latin typeface="+mj-lt"/>
                </a:rPr>
                <a:t>&lt;article&gt;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33AD6CE-F2A1-508D-44E8-36F3DC2A70BD}"/>
                </a:ext>
              </a:extLst>
            </p:cNvPr>
            <p:cNvSpPr/>
            <p:nvPr/>
          </p:nvSpPr>
          <p:spPr>
            <a:xfrm>
              <a:off x="5895243" y="1446625"/>
              <a:ext cx="4165664" cy="48960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E9C296-FECD-3E44-94D8-416A7CEEDA0E}"/>
              </a:ext>
            </a:extLst>
          </p:cNvPr>
          <p:cNvSpPr txBox="1"/>
          <p:nvPr/>
        </p:nvSpPr>
        <p:spPr>
          <a:xfrm>
            <a:off x="2270589" y="3017862"/>
            <a:ext cx="252341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사용안함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7E50BB-C5D5-B219-ECC8-8E54C731B9F2}"/>
              </a:ext>
            </a:extLst>
          </p:cNvPr>
          <p:cNvSpPr/>
          <p:nvPr/>
        </p:nvSpPr>
        <p:spPr>
          <a:xfrm>
            <a:off x="907983" y="1980955"/>
            <a:ext cx="3740217" cy="723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874555-6116-0A20-51A1-E094B19E0E5C}"/>
              </a:ext>
            </a:extLst>
          </p:cNvPr>
          <p:cNvSpPr/>
          <p:nvPr/>
        </p:nvSpPr>
        <p:spPr>
          <a:xfrm>
            <a:off x="907982" y="2952766"/>
            <a:ext cx="3740217" cy="1776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5CAE17-754F-85DC-346E-ABFDFA90A8F3}"/>
              </a:ext>
            </a:extLst>
          </p:cNvPr>
          <p:cNvSpPr/>
          <p:nvPr/>
        </p:nvSpPr>
        <p:spPr>
          <a:xfrm>
            <a:off x="907981" y="4919611"/>
            <a:ext cx="3740217" cy="930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DF94591-51F0-1080-736E-6E08B34D167B}"/>
              </a:ext>
            </a:extLst>
          </p:cNvPr>
          <p:cNvSpPr/>
          <p:nvPr/>
        </p:nvSpPr>
        <p:spPr>
          <a:xfrm>
            <a:off x="4934274" y="2117290"/>
            <a:ext cx="681618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2172D0E-16D3-039D-BF63-408D2E8A16A7}"/>
              </a:ext>
            </a:extLst>
          </p:cNvPr>
          <p:cNvSpPr/>
          <p:nvPr/>
        </p:nvSpPr>
        <p:spPr>
          <a:xfrm>
            <a:off x="4941050" y="3577276"/>
            <a:ext cx="681618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B98B81D-C836-4069-EE99-AC0BB9948188}"/>
              </a:ext>
            </a:extLst>
          </p:cNvPr>
          <p:cNvSpPr/>
          <p:nvPr/>
        </p:nvSpPr>
        <p:spPr>
          <a:xfrm>
            <a:off x="4958335" y="5129375"/>
            <a:ext cx="681618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317E7-71CB-91F4-AA2E-1609EE31446B}"/>
              </a:ext>
            </a:extLst>
          </p:cNvPr>
          <p:cNvSpPr txBox="1"/>
          <p:nvPr/>
        </p:nvSpPr>
        <p:spPr>
          <a:xfrm>
            <a:off x="5747843" y="1183550"/>
            <a:ext cx="19166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 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39125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4492EA-98BD-B857-C622-394E8A9B6A3A}"/>
              </a:ext>
            </a:extLst>
          </p:cNvPr>
          <p:cNvSpPr txBox="1"/>
          <p:nvPr/>
        </p:nvSpPr>
        <p:spPr>
          <a:xfrm>
            <a:off x="536607" y="782103"/>
            <a:ext cx="888652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 from 'react';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ReactDOM</a:t>
            </a:r>
            <a:r>
              <a:rPr lang="en-US" altLang="ko-KR" sz="1600" b="1" dirty="0">
                <a:effectLst/>
                <a:latin typeface="+mn-ea"/>
              </a:rPr>
              <a:t> from 'react-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/client';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App from './App’;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// Root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DOM </a:t>
            </a:r>
            <a:r>
              <a:rPr lang="ko-KR" altLang="en-US" sz="1600" b="1" dirty="0">
                <a:effectLst/>
                <a:latin typeface="+mn-ea"/>
              </a:rPr>
              <a:t>생성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root = </a:t>
            </a:r>
            <a:r>
              <a:rPr lang="en-US" altLang="ko-KR" sz="1600" b="1" dirty="0" err="1">
                <a:effectLst/>
                <a:latin typeface="+mn-ea"/>
              </a:rPr>
              <a:t>ReactDOM.createRoot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document.getElementById</a:t>
            </a:r>
            <a:r>
              <a:rPr lang="en-US" altLang="ko-KR" sz="1600" b="1" dirty="0">
                <a:effectLst/>
                <a:latin typeface="+mn-ea"/>
              </a:rPr>
              <a:t>('root’));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 err="1">
                <a:effectLst/>
                <a:latin typeface="+mn-ea"/>
              </a:rPr>
              <a:t>root.render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&lt;App /&gt;</a:t>
            </a:r>
          </a:p>
          <a:p>
            <a:r>
              <a:rPr lang="en-US" altLang="ko-KR" sz="1600" b="1" dirty="0">
                <a:effectLst/>
                <a:latin typeface="+mn-ea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9F738-AAB6-B8A4-0F3F-AB6B4F04721B}"/>
              </a:ext>
            </a:extLst>
          </p:cNvPr>
          <p:cNvSpPr txBox="1"/>
          <p:nvPr/>
        </p:nvSpPr>
        <p:spPr>
          <a:xfrm>
            <a:off x="6418179" y="437054"/>
            <a:ext cx="126278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Index.js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B6778-B65E-E50E-5BCD-C664EF4DED08}"/>
              </a:ext>
            </a:extLst>
          </p:cNvPr>
          <p:cNvSpPr txBox="1"/>
          <p:nvPr/>
        </p:nvSpPr>
        <p:spPr>
          <a:xfrm>
            <a:off x="2789783" y="2896867"/>
            <a:ext cx="4004109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react app 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실행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Root DOM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생성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App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Component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로 </a:t>
            </a:r>
            <a:r>
              <a:rPr lang="ko-KR" altLang="en-US" sz="1600" b="1" dirty="0" err="1">
                <a:solidFill>
                  <a:schemeClr val="bg1"/>
                </a:solidFill>
                <a:effectLst/>
                <a:latin typeface="+mn-ea"/>
              </a:rPr>
              <a:t>엘리먼드트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 생성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DOM 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생성</a:t>
            </a:r>
            <a:endParaRPr lang="en-US" altLang="ko-KR" sz="1600" b="1" dirty="0">
              <a:solidFill>
                <a:schemeClr val="bg1"/>
              </a:solidFill>
              <a:effectLst/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변경된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DOM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검색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변경된 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DOM Rendering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348AF-7705-3418-AF99-74BD93ACCE23}"/>
              </a:ext>
            </a:extLst>
          </p:cNvPr>
          <p:cNvSpPr txBox="1"/>
          <p:nvPr/>
        </p:nvSpPr>
        <p:spPr>
          <a:xfrm>
            <a:off x="2434618" y="185300"/>
            <a:ext cx="75142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prj_7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DDAF1-CDC7-A8A9-465B-28C01570F46F}"/>
              </a:ext>
            </a:extLst>
          </p:cNvPr>
          <p:cNvSpPr txBox="1"/>
          <p:nvPr/>
        </p:nvSpPr>
        <p:spPr>
          <a:xfrm>
            <a:off x="315227" y="51674"/>
            <a:ext cx="1955362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820706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60360" y="934143"/>
            <a:ext cx="4815841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function Header() {  // Header Component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j-lt"/>
              </a:rPr>
              <a:t> </a:t>
            </a:r>
            <a:endParaRPr lang="en-US" altLang="ko-KR" sz="1600" b="1" dirty="0">
              <a:solidFill>
                <a:srgbClr val="FF0000"/>
              </a:solidFill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  console.log("Header </a:t>
            </a:r>
            <a:r>
              <a:rPr lang="ko-KR" altLang="en-US" sz="1600" b="1" dirty="0">
                <a:effectLst/>
                <a:latin typeface="+mn-ea"/>
              </a:rPr>
              <a:t>컴포넌트 </a:t>
            </a:r>
            <a:r>
              <a:rPr lang="en-US" altLang="ko-KR" sz="1600" b="1" dirty="0">
                <a:effectLst/>
                <a:latin typeface="+mn-ea"/>
              </a:rPr>
              <a:t>Rendering");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="/"&gt;WEB&lt;/a&gt;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</a:t>
            </a:r>
          </a:p>
          <a:p>
            <a:r>
              <a:rPr lang="en-US" altLang="ko-KR" sz="1600" b="1" dirty="0">
                <a:effectLst/>
                <a:latin typeface="+mj-lt"/>
              </a:rPr>
              <a:t>}</a:t>
            </a:r>
          </a:p>
          <a:p>
            <a:r>
              <a:rPr lang="en-US" altLang="ko-KR" sz="1600" b="1" dirty="0">
                <a:effectLst/>
                <a:latin typeface="+mj-lt"/>
              </a:rPr>
              <a:t>///////////////////////////////////////////////////</a:t>
            </a:r>
          </a:p>
          <a:p>
            <a:endParaRPr lang="en-US" altLang="ko-KR" sz="1600" b="1" dirty="0">
              <a:effectLst/>
              <a:latin typeface="+mj-lt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function Nav() {     // Nav Component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j-lt"/>
              </a:rPr>
              <a:t> </a:t>
            </a:r>
            <a:endParaRPr lang="en-US" altLang="ko-KR" sz="1600" b="1" dirty="0">
              <a:solidFill>
                <a:srgbClr val="FF0000"/>
              </a:solidFill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  console.log(“Nav </a:t>
            </a:r>
            <a:r>
              <a:rPr lang="ko-KR" altLang="en-US" sz="1600" b="1" dirty="0">
                <a:effectLst/>
                <a:latin typeface="+mn-ea"/>
              </a:rPr>
              <a:t>컴포넌트 </a:t>
            </a:r>
            <a:r>
              <a:rPr lang="en-US" altLang="ko-KR" sz="1600" b="1" dirty="0">
                <a:effectLst/>
                <a:latin typeface="+mn-ea"/>
              </a:rPr>
              <a:t>Rendering");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</a:t>
            </a:r>
            <a:r>
              <a:rPr lang="en-US" altLang="ko-KR" sz="1600" b="1" dirty="0" err="1">
                <a:effectLst/>
                <a:latin typeface="+mj-lt"/>
              </a:rPr>
              <a:t>ol</a:t>
            </a:r>
            <a:r>
              <a:rPr lang="en-US" altLang="ko-KR" sz="1600" b="1" dirty="0">
                <a:effectLst/>
                <a:latin typeface="+mj-lt"/>
              </a:rPr>
              <a:t>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&lt;li&gt; 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="/read/1"&gt;html&lt;/a&gt; &lt;/li&gt;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&lt;li&gt; 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="/read/2"&gt;</a:t>
            </a:r>
            <a:r>
              <a:rPr lang="en-US" altLang="ko-KR" sz="1600" b="1" dirty="0" err="1">
                <a:effectLst/>
                <a:latin typeface="+mj-lt"/>
              </a:rPr>
              <a:t>css</a:t>
            </a:r>
            <a:r>
              <a:rPr lang="en-US" altLang="ko-KR" sz="1600" b="1" dirty="0">
                <a:effectLst/>
                <a:latin typeface="+mj-lt"/>
              </a:rPr>
              <a:t>&lt;/a&gt; &lt;/li&gt;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&lt;li&gt; 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="/read/3"&gt;</a:t>
            </a:r>
            <a:r>
              <a:rPr lang="en-US" altLang="ko-KR" sz="1600" b="1" dirty="0" err="1">
                <a:effectLst/>
                <a:latin typeface="+mj-lt"/>
              </a:rPr>
              <a:t>js</a:t>
            </a:r>
            <a:r>
              <a:rPr lang="en-US" altLang="ko-KR" sz="1600" b="1" dirty="0">
                <a:effectLst/>
                <a:latin typeface="+mj-lt"/>
              </a:rPr>
              <a:t>&lt;/a&gt; &lt;/li&gt;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&lt;/</a:t>
            </a:r>
            <a:r>
              <a:rPr lang="en-US" altLang="ko-KR" sz="1600" b="1" dirty="0" err="1">
                <a:effectLst/>
                <a:latin typeface="+mj-lt"/>
              </a:rPr>
              <a:t>ol</a:t>
            </a:r>
            <a:r>
              <a:rPr lang="en-US" altLang="ko-KR" sz="1600" b="1" dirty="0">
                <a:effectLst/>
                <a:latin typeface="+mj-lt"/>
              </a:rPr>
              <a:t>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</a:t>
            </a:r>
          </a:p>
          <a:p>
            <a:r>
              <a:rPr lang="en-US" altLang="ko-KR" sz="1600" b="1" dirty="0">
                <a:effectLst/>
                <a:latin typeface="+mj-lt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-14002" y="569159"/>
            <a:ext cx="4815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l"/>
            </a:pPr>
            <a:r>
              <a:rPr lang="en-US" altLang="ko-KR" b="1" kern="0" dirty="0">
                <a:latin typeface="한컴바탕"/>
              </a:rPr>
              <a:t>4</a:t>
            </a:r>
            <a:r>
              <a:rPr lang="ko-KR" altLang="en-US" sz="1800" b="1" kern="0" spc="0" dirty="0">
                <a:effectLst/>
                <a:latin typeface="한컴바탕"/>
              </a:rPr>
              <a:t> 개의 </a:t>
            </a:r>
            <a:r>
              <a:rPr lang="en-US" altLang="ko-KR" sz="1800" b="1" kern="0" spc="0" dirty="0">
                <a:effectLst/>
                <a:latin typeface="한컴바탕"/>
              </a:rPr>
              <a:t>Component</a:t>
            </a:r>
            <a:r>
              <a:rPr lang="ko-KR" altLang="en-US" sz="1800" b="1" kern="0" spc="0" dirty="0">
                <a:effectLst/>
                <a:latin typeface="한컴바탕"/>
              </a:rPr>
              <a:t>로 이루어진 웹페이지</a:t>
            </a:r>
            <a:endParaRPr lang="en-US" altLang="ko-KR" sz="1800" kern="0" spc="0" dirty="0"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A354C-A1B8-ED98-13B4-8C4DF68CFF17}"/>
              </a:ext>
            </a:extLst>
          </p:cNvPr>
          <p:cNvSpPr txBox="1"/>
          <p:nvPr/>
        </p:nvSpPr>
        <p:spPr>
          <a:xfrm>
            <a:off x="5270305" y="925470"/>
            <a:ext cx="481584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function Article() {     // Article Component </a:t>
            </a:r>
          </a:p>
          <a:p>
            <a:r>
              <a:rPr lang="en-US" altLang="ko-KR" sz="1600" b="1" dirty="0">
                <a:effectLst/>
                <a:latin typeface="+mn-ea"/>
              </a:rPr>
              <a:t>    console.log("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 Article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컴포넌트 </a:t>
            </a:r>
            <a:r>
              <a:rPr lang="en-US" altLang="ko-KR" sz="1600" b="1" dirty="0">
                <a:effectLst/>
                <a:latin typeface="+mn-ea"/>
              </a:rPr>
              <a:t>Rendering");</a:t>
            </a:r>
          </a:p>
          <a:p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&lt;h2&gt;Welcome&lt;/h2&gt;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Hello, WEB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</a:t>
            </a:r>
          </a:p>
          <a:p>
            <a:r>
              <a:rPr lang="en-US" altLang="ko-KR" sz="1600" b="1" dirty="0">
                <a:effectLst/>
                <a:latin typeface="+mj-lt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0AA5F-18A1-89D9-68BE-92AFC38B2FD7}"/>
              </a:ext>
            </a:extLst>
          </p:cNvPr>
          <p:cNvSpPr txBox="1"/>
          <p:nvPr/>
        </p:nvSpPr>
        <p:spPr>
          <a:xfrm>
            <a:off x="5270305" y="3458208"/>
            <a:ext cx="4815841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function App() {      // main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Component </a:t>
            </a:r>
          </a:p>
          <a:p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  console.log("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 App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컴포넌트 </a:t>
            </a:r>
            <a:r>
              <a:rPr lang="en-US" altLang="ko-KR" sz="1600" b="1" dirty="0">
                <a:effectLst/>
                <a:latin typeface="+mn-ea"/>
              </a:rPr>
              <a:t>Rendering");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&lt;Header&gt;&lt;/Header&gt;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&lt;Nav&gt;&lt;/Nav&gt;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&lt;Article&gt;&lt;/Article&gt;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</a:t>
            </a:r>
          </a:p>
          <a:p>
            <a:r>
              <a:rPr lang="en-US" altLang="ko-KR" sz="1600" b="1" dirty="0">
                <a:effectLst/>
                <a:latin typeface="+mj-lt"/>
              </a:rPr>
              <a:t>}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EF59B-025F-9C21-493A-1DCDFA6525A0}"/>
              </a:ext>
            </a:extLst>
          </p:cNvPr>
          <p:cNvSpPr txBox="1"/>
          <p:nvPr/>
        </p:nvSpPr>
        <p:spPr>
          <a:xfrm>
            <a:off x="2434618" y="185300"/>
            <a:ext cx="75142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E1E4B-0170-94A4-5B45-AFB3BB387623}"/>
              </a:ext>
            </a:extLst>
          </p:cNvPr>
          <p:cNvSpPr txBox="1"/>
          <p:nvPr/>
        </p:nvSpPr>
        <p:spPr>
          <a:xfrm>
            <a:off x="315227" y="51674"/>
            <a:ext cx="1955362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56524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C5AC72-0FC0-BDBB-F2C9-FC7C5F3B41E5}"/>
              </a:ext>
            </a:extLst>
          </p:cNvPr>
          <p:cNvSpPr txBox="1"/>
          <p:nvPr/>
        </p:nvSpPr>
        <p:spPr>
          <a:xfrm>
            <a:off x="314335" y="480915"/>
            <a:ext cx="8178801" cy="357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React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는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Data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중심으로 움직인다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예전 </a:t>
            </a: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Aoo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Render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후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JavaScript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로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 data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변경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FF0000"/>
                </a:solidFill>
                <a:effectLst/>
                <a:latin typeface="+mn-ea"/>
              </a:rPr>
              <a:t>React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+mn-ea"/>
              </a:rPr>
              <a:t>는 데이터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 (Props, State) </a:t>
            </a:r>
            <a:r>
              <a:rPr lang="ko-KR" altLang="en-US" b="1" kern="0" spc="0" dirty="0">
                <a:solidFill>
                  <a:srgbClr val="FF0000"/>
                </a:solidFill>
                <a:effectLst/>
                <a:latin typeface="+mn-ea"/>
              </a:rPr>
              <a:t>가 바뀌면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Render 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ko-KR" altLang="en-US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strike="sngStrike" kern="0" spc="0" dirty="0">
                <a:solidFill>
                  <a:srgbClr val="000000"/>
                </a:solidFill>
                <a:effectLst/>
                <a:latin typeface="+mn-ea"/>
              </a:rPr>
              <a:t>데이터</a:t>
            </a:r>
            <a:r>
              <a:rPr lang="en-US" altLang="ko-KR" b="1" strike="sngStrike" kern="0" spc="0" dirty="0">
                <a:solidFill>
                  <a:srgbClr val="000000"/>
                </a:solidFill>
                <a:effectLst/>
                <a:latin typeface="+mn-ea"/>
              </a:rPr>
              <a:t>(State)</a:t>
            </a:r>
            <a:r>
              <a:rPr lang="ko-KR" altLang="en-US" b="1" strike="sngStrike" kern="0" spc="0" dirty="0">
                <a:solidFill>
                  <a:srgbClr val="000000"/>
                </a:solidFill>
                <a:effectLst/>
                <a:latin typeface="+mn-ea"/>
              </a:rPr>
              <a:t>와 화면을 하나로 묶은 것</a:t>
            </a:r>
            <a:endParaRPr lang="en-US" altLang="ko-KR" b="1" strike="sngStrike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Element =&gt; Component =&gt; App</a:t>
            </a:r>
            <a:endParaRPr lang="ko-KR" altLang="en-US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7E781-D790-5AD9-4525-A8CE555000EA}"/>
              </a:ext>
            </a:extLst>
          </p:cNvPr>
          <p:cNvSpPr txBox="1"/>
          <p:nvPr/>
        </p:nvSpPr>
        <p:spPr>
          <a:xfrm>
            <a:off x="180472" y="19250"/>
            <a:ext cx="179270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sohne"/>
              </a:rPr>
              <a:t>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sohne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sohne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sohne"/>
              </a:rPr>
              <a:t>개요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584577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-14002" y="651351"/>
            <a:ext cx="4815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effectLst/>
                <a:latin typeface="한컴바탕"/>
              </a:rPr>
              <a:t>4</a:t>
            </a:r>
            <a:r>
              <a:rPr lang="ko-KR" altLang="en-US" sz="1800" b="1" kern="0" spc="0" dirty="0">
                <a:effectLst/>
                <a:latin typeface="한컴바탕"/>
              </a:rPr>
              <a:t> 개의 </a:t>
            </a:r>
            <a:r>
              <a:rPr lang="en-US" altLang="ko-KR" sz="1800" b="1" kern="0" spc="0" dirty="0">
                <a:effectLst/>
                <a:latin typeface="한컴바탕"/>
              </a:rPr>
              <a:t>Component</a:t>
            </a:r>
            <a:r>
              <a:rPr lang="ko-KR" altLang="en-US" sz="1800" b="1" kern="0" spc="0" dirty="0">
                <a:effectLst/>
                <a:latin typeface="한컴바탕"/>
              </a:rPr>
              <a:t>로 이루어진 웹페이지</a:t>
            </a:r>
            <a:endParaRPr lang="en-US" altLang="ko-KR" sz="1800" kern="0" spc="0" dirty="0"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22596-06DF-6AB1-CD18-B09F2B5E1A0F}"/>
              </a:ext>
            </a:extLst>
          </p:cNvPr>
          <p:cNvSpPr txBox="1"/>
          <p:nvPr/>
        </p:nvSpPr>
        <p:spPr>
          <a:xfrm>
            <a:off x="2095723" y="63867"/>
            <a:ext cx="75142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EF0202-6F33-8B63-8E84-AD288A93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74" y="1457925"/>
            <a:ext cx="2059972" cy="3942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F7A42-0071-475E-F9EC-08DC17469A62}"/>
              </a:ext>
            </a:extLst>
          </p:cNvPr>
          <p:cNvSpPr txBox="1"/>
          <p:nvPr/>
        </p:nvSpPr>
        <p:spPr>
          <a:xfrm>
            <a:off x="-14002" y="-7830"/>
            <a:ext cx="1955362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254902-398F-9CF2-0A63-10A1AC42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74" y="3580371"/>
            <a:ext cx="3106315" cy="2433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9E43E-3ADC-E5E0-D6EA-4F6B06F40B77}"/>
              </a:ext>
            </a:extLst>
          </p:cNvPr>
          <p:cNvSpPr txBox="1"/>
          <p:nvPr/>
        </p:nvSpPr>
        <p:spPr>
          <a:xfrm>
            <a:off x="2392713" y="1691405"/>
            <a:ext cx="240912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j-lt"/>
              </a:rPr>
              <a:t>Header Component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A26E8-79C7-5B6C-A120-41689EF2708C}"/>
              </a:ext>
            </a:extLst>
          </p:cNvPr>
          <p:cNvSpPr txBox="1"/>
          <p:nvPr/>
        </p:nvSpPr>
        <p:spPr>
          <a:xfrm>
            <a:off x="2471436" y="2790423"/>
            <a:ext cx="240912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Nav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j-lt"/>
              </a:rPr>
              <a:t> Component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63977-C7AE-C1AC-031C-D4533AFAE3AA}"/>
              </a:ext>
            </a:extLst>
          </p:cNvPr>
          <p:cNvSpPr txBox="1"/>
          <p:nvPr/>
        </p:nvSpPr>
        <p:spPr>
          <a:xfrm>
            <a:off x="2567689" y="4628089"/>
            <a:ext cx="240912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Article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j-lt"/>
              </a:rPr>
              <a:t> Component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3C021-ABC8-F8E9-265B-674578778275}"/>
              </a:ext>
            </a:extLst>
          </p:cNvPr>
          <p:cNvSpPr txBox="1"/>
          <p:nvPr/>
        </p:nvSpPr>
        <p:spPr>
          <a:xfrm>
            <a:off x="736797" y="954850"/>
            <a:ext cx="240912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j-lt"/>
              </a:rPr>
              <a:t>App Component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B81B2-F1FC-BCE6-F3CE-943D75981772}"/>
              </a:ext>
            </a:extLst>
          </p:cNvPr>
          <p:cNvSpPr txBox="1"/>
          <p:nvPr/>
        </p:nvSpPr>
        <p:spPr>
          <a:xfrm>
            <a:off x="5551474" y="752686"/>
            <a:ext cx="4815841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function App() {      // main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Component </a:t>
            </a:r>
          </a:p>
          <a:p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  console.log("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 App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컴포넌트 </a:t>
            </a:r>
            <a:r>
              <a:rPr lang="en-US" altLang="ko-KR" sz="1600" b="1" dirty="0">
                <a:effectLst/>
                <a:latin typeface="+mn-ea"/>
              </a:rPr>
              <a:t>Rendering");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&lt;Header&gt;&lt;/Header&gt;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&lt;Nav&gt;&lt;/Nav&gt;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&lt;Article&gt;&lt;/Article&gt;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</a:t>
            </a:r>
          </a:p>
          <a:p>
            <a:r>
              <a:rPr lang="en-US" altLang="ko-KR" sz="1600" b="1" dirty="0">
                <a:effectLst/>
                <a:latin typeface="+mj-lt"/>
              </a:rPr>
              <a:t>}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D7E4B-CFC3-5A32-A0AD-F82A7ABB12C8}"/>
              </a:ext>
            </a:extLst>
          </p:cNvPr>
          <p:cNvSpPr txBox="1"/>
          <p:nvPr/>
        </p:nvSpPr>
        <p:spPr>
          <a:xfrm>
            <a:off x="5551474" y="277562"/>
            <a:ext cx="207195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effectLst/>
                <a:latin typeface="+mj-lt"/>
              </a:rPr>
              <a:t>Component 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j-lt"/>
              </a:rPr>
              <a:t>조합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48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3783172"/>
            <a:ext cx="416109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Nav() {    // Nav.js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="/"&gt;html&lt;/a&gt;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&lt;/a&gt;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Nav;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A354C-A1B8-ED98-13B4-8C4DF68CFF17}"/>
              </a:ext>
            </a:extLst>
          </p:cNvPr>
          <p:cNvSpPr txBox="1"/>
          <p:nvPr/>
        </p:nvSpPr>
        <p:spPr>
          <a:xfrm>
            <a:off x="4347025" y="1102355"/>
            <a:ext cx="412040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Article() {  // Article.js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&lt;h2&gt;Welcome&lt;/h2&gt;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Hello, WEB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Article;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A05F5-3A17-7693-8490-DB29C0CAB4E0}"/>
              </a:ext>
            </a:extLst>
          </p:cNvPr>
          <p:cNvSpPr txBox="1"/>
          <p:nvPr/>
        </p:nvSpPr>
        <p:spPr>
          <a:xfrm>
            <a:off x="0" y="-33329"/>
            <a:ext cx="1943599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1478F-569B-82F8-77F5-64FE26765335}"/>
              </a:ext>
            </a:extLst>
          </p:cNvPr>
          <p:cNvSpPr txBox="1"/>
          <p:nvPr/>
        </p:nvSpPr>
        <p:spPr>
          <a:xfrm>
            <a:off x="255071" y="1088879"/>
            <a:ext cx="3639903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Header() {    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="/"&gt;WEB&lt;/a&gt;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Header;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622AC-04C7-3A7A-B898-A0BBF430DE9A}"/>
              </a:ext>
            </a:extLst>
          </p:cNvPr>
          <p:cNvSpPr txBox="1"/>
          <p:nvPr/>
        </p:nvSpPr>
        <p:spPr>
          <a:xfrm>
            <a:off x="256452" y="587101"/>
            <a:ext cx="573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파일로 구성된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app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B31A33-AC96-4C08-8658-4C991753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23" y="3783172"/>
            <a:ext cx="3055293" cy="2782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0B07CA-F292-9E2C-4767-B6FC3BE7E94C}"/>
              </a:ext>
            </a:extLst>
          </p:cNvPr>
          <p:cNvSpPr txBox="1"/>
          <p:nvPr/>
        </p:nvSpPr>
        <p:spPr>
          <a:xfrm>
            <a:off x="2044200" y="110032"/>
            <a:ext cx="75142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96C17-3388-F491-C9F8-94E7F7ABBAE6}"/>
              </a:ext>
            </a:extLst>
          </p:cNvPr>
          <p:cNvSpPr txBox="1"/>
          <p:nvPr/>
        </p:nvSpPr>
        <p:spPr>
          <a:xfrm>
            <a:off x="2387396" y="904628"/>
            <a:ext cx="11557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Header.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2D1F9-555B-969D-F987-493490D59B19}"/>
              </a:ext>
            </a:extLst>
          </p:cNvPr>
          <p:cNvSpPr txBox="1"/>
          <p:nvPr/>
        </p:nvSpPr>
        <p:spPr>
          <a:xfrm>
            <a:off x="7366569" y="856022"/>
            <a:ext cx="11557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Article.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FBBB7-EC72-723F-0B6F-BBBC515A7D9B}"/>
              </a:ext>
            </a:extLst>
          </p:cNvPr>
          <p:cNvSpPr txBox="1"/>
          <p:nvPr/>
        </p:nvSpPr>
        <p:spPr>
          <a:xfrm>
            <a:off x="3260433" y="3692529"/>
            <a:ext cx="11557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Nav.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05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1395428"/>
            <a:ext cx="517357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Header from "./component/Header";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Nav from "./component/Nav";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Article from "./component/Article";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&lt;Header&gt;&lt;/Header&gt;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&lt;Nav&gt;&lt;/Nav&gt;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&lt;Article&gt;&lt;/Article&gt;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A05F5-3A17-7693-8490-DB29C0CAB4E0}"/>
              </a:ext>
            </a:extLst>
          </p:cNvPr>
          <p:cNvSpPr txBox="1"/>
          <p:nvPr/>
        </p:nvSpPr>
        <p:spPr>
          <a:xfrm>
            <a:off x="255071" y="151316"/>
            <a:ext cx="1917029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59DD49-CA87-C603-090C-3F097AAC1C43}"/>
              </a:ext>
            </a:extLst>
          </p:cNvPr>
          <p:cNvSpPr/>
          <p:nvPr/>
        </p:nvSpPr>
        <p:spPr>
          <a:xfrm>
            <a:off x="5638085" y="1465088"/>
            <a:ext cx="2804196" cy="3771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1FD2CE-B1F0-29FD-0615-7D68FF058850}"/>
              </a:ext>
            </a:extLst>
          </p:cNvPr>
          <p:cNvSpPr/>
          <p:nvPr/>
        </p:nvSpPr>
        <p:spPr>
          <a:xfrm>
            <a:off x="5862402" y="1671275"/>
            <a:ext cx="2292199" cy="9143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Header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Conponent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7C39F-B3CC-817F-40A4-A629DD5EE55D}"/>
              </a:ext>
            </a:extLst>
          </p:cNvPr>
          <p:cNvSpPr/>
          <p:nvPr/>
        </p:nvSpPr>
        <p:spPr>
          <a:xfrm>
            <a:off x="5862402" y="2855355"/>
            <a:ext cx="2292199" cy="9143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Nav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Conponent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06003-334F-04D2-F4B7-F19142D88089}"/>
              </a:ext>
            </a:extLst>
          </p:cNvPr>
          <p:cNvSpPr/>
          <p:nvPr/>
        </p:nvSpPr>
        <p:spPr>
          <a:xfrm>
            <a:off x="5862402" y="3980342"/>
            <a:ext cx="2292199" cy="9143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Article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Conponent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BDB5-F30D-178B-F2FA-D5F842ECF61E}"/>
              </a:ext>
            </a:extLst>
          </p:cNvPr>
          <p:cNvSpPr txBox="1"/>
          <p:nvPr/>
        </p:nvSpPr>
        <p:spPr>
          <a:xfrm>
            <a:off x="7579993" y="1138771"/>
            <a:ext cx="889286" cy="4214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한컴바탕"/>
              </a:rPr>
              <a:t>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C53BB-2B20-B8C2-B69B-1CCE2E3DABC0}"/>
              </a:ext>
            </a:extLst>
          </p:cNvPr>
          <p:cNvSpPr txBox="1"/>
          <p:nvPr/>
        </p:nvSpPr>
        <p:spPr>
          <a:xfrm>
            <a:off x="256452" y="769439"/>
            <a:ext cx="573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파일로 구성된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app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47571-EF27-E8A2-0C78-86795E406962}"/>
              </a:ext>
            </a:extLst>
          </p:cNvPr>
          <p:cNvSpPr txBox="1"/>
          <p:nvPr/>
        </p:nvSpPr>
        <p:spPr>
          <a:xfrm>
            <a:off x="2259958" y="315720"/>
            <a:ext cx="75142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089713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295976" y="604828"/>
            <a:ext cx="8453387" cy="2540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Class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Component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함수 컴포넌트와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Hook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이 등장하기 전에 폭넓게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표현 방법이 명시적이고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함수형 컴포넌트 보다 약간 기능이 더 많음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class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키워드가 필수로 들어 감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Component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로 상속을 받아야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render()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메소드가 반드시 있어야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C5A6D-EA0C-E141-321A-77596402A1EC}"/>
              </a:ext>
            </a:extLst>
          </p:cNvPr>
          <p:cNvSpPr txBox="1"/>
          <p:nvPr/>
        </p:nvSpPr>
        <p:spPr>
          <a:xfrm>
            <a:off x="255071" y="151316"/>
            <a:ext cx="1964147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90538-823C-CAC1-B4C5-A47D8892551C}"/>
              </a:ext>
            </a:extLst>
          </p:cNvPr>
          <p:cNvSpPr txBox="1"/>
          <p:nvPr/>
        </p:nvSpPr>
        <p:spPr>
          <a:xfrm>
            <a:off x="665252" y="3304865"/>
            <a:ext cx="447182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+mn-ea"/>
              </a:rPr>
              <a:t>import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React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from</a:t>
            </a:r>
            <a:r>
              <a:rPr lang="ko-KR" altLang="en-US" sz="1600" b="1" dirty="0">
                <a:latin typeface="+mn-ea"/>
              </a:rPr>
              <a:t> '</a:t>
            </a:r>
            <a:r>
              <a:rPr lang="ko-KR" altLang="en-US" sz="1600" b="1" dirty="0" err="1">
                <a:latin typeface="+mn-ea"/>
              </a:rPr>
              <a:t>react</a:t>
            </a:r>
            <a:r>
              <a:rPr lang="ko-KR" altLang="en-US" sz="1600" b="1" dirty="0">
                <a:latin typeface="+mn-ea"/>
              </a:rPr>
              <a:t>';</a:t>
            </a:r>
          </a:p>
          <a:p>
            <a:r>
              <a:rPr lang="ko-KR" altLang="en-US" sz="1600" b="1" dirty="0" err="1">
                <a:latin typeface="+mn-ea"/>
              </a:rPr>
              <a:t>import</a:t>
            </a:r>
            <a:r>
              <a:rPr lang="ko-KR" altLang="en-US" sz="1600" b="1" dirty="0">
                <a:latin typeface="+mn-ea"/>
              </a:rPr>
              <a:t> './</a:t>
            </a:r>
            <a:r>
              <a:rPr lang="ko-KR" altLang="en-US" sz="1600" b="1" dirty="0" err="1">
                <a:latin typeface="+mn-ea"/>
              </a:rPr>
              <a:t>App.css</a:t>
            </a:r>
            <a:r>
              <a:rPr lang="ko-KR" altLang="en-US" sz="1600" b="1" dirty="0">
                <a:latin typeface="+mn-ea"/>
              </a:rPr>
              <a:t>';</a:t>
            </a:r>
          </a:p>
          <a:p>
            <a:endParaRPr lang="ko-KR" altLang="en-US" sz="1600" b="1" dirty="0">
              <a:latin typeface="+mn-ea"/>
            </a:endParaRPr>
          </a:p>
          <a:p>
            <a:r>
              <a:rPr lang="ko-KR" altLang="en-US" sz="1600" b="1" dirty="0" err="1">
                <a:latin typeface="+mn-ea"/>
              </a:rPr>
              <a:t>function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App</a:t>
            </a:r>
            <a:r>
              <a:rPr lang="ko-KR" altLang="en-US" sz="1600" b="1" dirty="0">
                <a:latin typeface="+mn-ea"/>
              </a:rPr>
              <a:t>() {</a:t>
            </a:r>
          </a:p>
          <a:p>
            <a:r>
              <a:rPr lang="ko-KR" altLang="en-US" sz="1600" b="1" dirty="0">
                <a:latin typeface="+mn-ea"/>
              </a:rPr>
              <a:t>  </a:t>
            </a:r>
            <a:r>
              <a:rPr lang="ko-KR" altLang="en-US" sz="1600" b="1" dirty="0" err="1">
                <a:latin typeface="+mn-ea"/>
              </a:rPr>
              <a:t>return</a:t>
            </a:r>
            <a:r>
              <a:rPr lang="ko-KR" altLang="en-US" sz="1600" b="1" dirty="0">
                <a:latin typeface="+mn-ea"/>
              </a:rPr>
              <a:t> &lt;</a:t>
            </a:r>
            <a:r>
              <a:rPr lang="ko-KR" altLang="en-US" sz="1600" b="1" dirty="0" err="1">
                <a:latin typeface="+mn-ea"/>
              </a:rPr>
              <a:t>div</a:t>
            </a:r>
            <a:r>
              <a:rPr lang="ko-KR" altLang="en-US" sz="1600" b="1" dirty="0">
                <a:latin typeface="+mn-ea"/>
              </a:rPr>
              <a:t>&gt;</a:t>
            </a:r>
            <a:r>
              <a:rPr lang="en-US" altLang="ko-KR" sz="1600" b="1" dirty="0">
                <a:latin typeface="+mn-ea"/>
              </a:rPr>
              <a:t>hello!!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React</a:t>
            </a:r>
            <a:r>
              <a:rPr lang="ko-KR" altLang="en-US" sz="1600" b="1" dirty="0">
                <a:latin typeface="+mn-ea"/>
              </a:rPr>
              <a:t>&lt;/</a:t>
            </a:r>
            <a:r>
              <a:rPr lang="ko-KR" altLang="en-US" sz="1600" b="1" dirty="0" err="1">
                <a:latin typeface="+mn-ea"/>
              </a:rPr>
              <a:t>div</a:t>
            </a:r>
            <a:r>
              <a:rPr lang="ko-KR" altLang="en-US" sz="1600" b="1" dirty="0">
                <a:latin typeface="+mn-ea"/>
              </a:rPr>
              <a:t>&gt;</a:t>
            </a:r>
          </a:p>
          <a:p>
            <a:endParaRPr lang="ko-KR" altLang="en-US" sz="1600" b="1" dirty="0">
              <a:latin typeface="+mn-ea"/>
            </a:endParaRPr>
          </a:p>
          <a:p>
            <a:endParaRPr lang="ko-KR" altLang="en-US" sz="1600" b="1" dirty="0">
              <a:latin typeface="+mn-ea"/>
            </a:endParaRPr>
          </a:p>
          <a:p>
            <a:r>
              <a:rPr lang="ko-KR" altLang="en-US" sz="1600" b="1" dirty="0" err="1">
                <a:latin typeface="+mn-ea"/>
              </a:rPr>
              <a:t>export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default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App</a:t>
            </a:r>
            <a:r>
              <a:rPr lang="ko-KR" altLang="en-US" sz="1600" b="1" dirty="0">
                <a:latin typeface="+mn-ea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9AC34-CCA8-A912-096B-AF91DC9D4279}"/>
              </a:ext>
            </a:extLst>
          </p:cNvPr>
          <p:cNvSpPr txBox="1"/>
          <p:nvPr/>
        </p:nvSpPr>
        <p:spPr>
          <a:xfrm>
            <a:off x="5607122" y="3304865"/>
            <a:ext cx="609771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import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React</a:t>
            </a:r>
            <a:r>
              <a:rPr lang="ko-KR" altLang="en-US" sz="1600" b="1" dirty="0"/>
              <a:t>, {</a:t>
            </a:r>
            <a:r>
              <a:rPr lang="ko-KR" altLang="en-US" sz="1600" b="1" dirty="0" err="1"/>
              <a:t>Component</a:t>
            </a:r>
            <a:r>
              <a:rPr lang="ko-KR" altLang="en-US" sz="1600" b="1" dirty="0"/>
              <a:t>} </a:t>
            </a:r>
            <a:r>
              <a:rPr lang="ko-KR" altLang="en-US" sz="1600" b="1" dirty="0" err="1"/>
              <a:t>from</a:t>
            </a:r>
            <a:r>
              <a:rPr lang="ko-KR" altLang="en-US" sz="1600" b="1" dirty="0"/>
              <a:t> '</a:t>
            </a:r>
            <a:r>
              <a:rPr lang="ko-KR" altLang="en-US" sz="1600" b="1" dirty="0" err="1"/>
              <a:t>react</a:t>
            </a:r>
            <a:r>
              <a:rPr lang="ko-KR" altLang="en-US" sz="1600" b="1" dirty="0"/>
              <a:t>';</a:t>
            </a:r>
          </a:p>
          <a:p>
            <a:endParaRPr lang="ko-KR" altLang="en-US" sz="1600" b="1" dirty="0"/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class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App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extends</a:t>
            </a:r>
            <a:r>
              <a:rPr lang="ko-KR" altLang="en-US" sz="1600" b="1" dirty="0"/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Component</a:t>
            </a:r>
            <a:r>
              <a:rPr lang="ko-KR" altLang="en-US" sz="1600" b="1" dirty="0"/>
              <a:t> {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>
                <a:solidFill>
                  <a:srgbClr val="FF0000"/>
                </a:solidFill>
              </a:rPr>
              <a:t>render</a:t>
            </a:r>
            <a:r>
              <a:rPr lang="ko-KR" altLang="en-US" sz="1600" b="1" dirty="0"/>
              <a:t>() {</a:t>
            </a:r>
          </a:p>
          <a:p>
            <a:r>
              <a:rPr lang="ko-KR" altLang="en-US" sz="1600" b="1" dirty="0"/>
              <a:t>    </a:t>
            </a:r>
            <a:r>
              <a:rPr lang="ko-KR" altLang="en-US" sz="1600" b="1" dirty="0" err="1"/>
              <a:t>return</a:t>
            </a:r>
            <a:r>
              <a:rPr lang="ko-KR" altLang="en-US" sz="1600" b="1" dirty="0"/>
              <a:t> &lt;</a:t>
            </a:r>
            <a:r>
              <a:rPr lang="ko-KR" altLang="en-US" sz="1600" b="1" dirty="0" err="1"/>
              <a:t>div</a:t>
            </a:r>
            <a:r>
              <a:rPr lang="ko-KR" altLang="en-US" sz="1600" b="1" dirty="0"/>
              <a:t>&gt;</a:t>
            </a:r>
            <a:r>
              <a:rPr lang="en-US" altLang="ko-KR" sz="1600" b="1" dirty="0">
                <a:latin typeface="+mn-ea"/>
              </a:rPr>
              <a:t> hello!!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React </a:t>
            </a:r>
            <a:r>
              <a:rPr lang="ko-KR" altLang="en-US" sz="1600" b="1" dirty="0"/>
              <a:t>&lt;/</a:t>
            </a:r>
            <a:r>
              <a:rPr lang="ko-KR" altLang="en-US" sz="1600" b="1" dirty="0" err="1"/>
              <a:t>div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}</a:t>
            </a:r>
          </a:p>
          <a:p>
            <a:r>
              <a:rPr lang="ko-KR" altLang="en-US" sz="1600" b="1" dirty="0"/>
              <a:t>}</a:t>
            </a:r>
          </a:p>
          <a:p>
            <a:endParaRPr lang="ko-KR" altLang="en-US" sz="1600" b="1" dirty="0"/>
          </a:p>
          <a:p>
            <a:r>
              <a:rPr lang="ko-KR" altLang="en-US" sz="1600" b="1" dirty="0" err="1"/>
              <a:t>export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default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App</a:t>
            </a:r>
            <a:r>
              <a:rPr lang="ko-KR" altLang="en-US" sz="1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0316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295977" y="604828"/>
            <a:ext cx="3495188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sohne"/>
              </a:rPr>
              <a:t>클래스 </a:t>
            </a:r>
            <a:r>
              <a:rPr lang="en-US" altLang="ko-KR" b="1" dirty="0">
                <a:latin typeface="sohne"/>
              </a:rPr>
              <a:t>Component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30358-167D-FAD5-A597-1F0A29729E80}"/>
              </a:ext>
            </a:extLst>
          </p:cNvPr>
          <p:cNvSpPr txBox="1"/>
          <p:nvPr/>
        </p:nvSpPr>
        <p:spPr>
          <a:xfrm>
            <a:off x="4991408" y="1300033"/>
            <a:ext cx="455515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class App extends Component </a:t>
            </a:r>
            <a:r>
              <a:rPr lang="en-US" altLang="ko-KR" sz="1600" b="1" dirty="0"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render()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&lt;p&gt;Hello world&lt;/p&gt;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 type="text"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DD281-E560-BF87-C48D-C30874C3312D}"/>
              </a:ext>
            </a:extLst>
          </p:cNvPr>
          <p:cNvSpPr txBox="1"/>
          <p:nvPr/>
        </p:nvSpPr>
        <p:spPr>
          <a:xfrm>
            <a:off x="563379" y="1300033"/>
            <a:ext cx="4182175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// const App = () =&gt;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{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&lt;p&gt;Hello world&lt;/p&gt;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type="text"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e</a:t>
            </a:r>
            <a:r>
              <a:rPr lang="en-US" altLang="ko-KR" sz="1600" b="1" dirty="0">
                <a:effectLst/>
                <a:latin typeface="+mn-ea"/>
              </a:rPr>
              <a:t>xport default App 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4C7D0-0DD5-F34D-56EC-CED2B8BF180C}"/>
              </a:ext>
            </a:extLst>
          </p:cNvPr>
          <p:cNvSpPr txBox="1"/>
          <p:nvPr/>
        </p:nvSpPr>
        <p:spPr>
          <a:xfrm>
            <a:off x="2952846" y="1130756"/>
            <a:ext cx="203334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함수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F5E5A-002E-CDCE-ABD2-15A3D28FA93E}"/>
              </a:ext>
            </a:extLst>
          </p:cNvPr>
          <p:cNvSpPr txBox="1"/>
          <p:nvPr/>
        </p:nvSpPr>
        <p:spPr>
          <a:xfrm>
            <a:off x="7643961" y="986377"/>
            <a:ext cx="234495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클래스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C5A6D-EA0C-E141-321A-77596402A1EC}"/>
              </a:ext>
            </a:extLst>
          </p:cNvPr>
          <p:cNvSpPr txBox="1"/>
          <p:nvPr/>
        </p:nvSpPr>
        <p:spPr>
          <a:xfrm>
            <a:off x="255071" y="151316"/>
            <a:ext cx="1964147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110F2-A16B-F7DB-2BB6-E7929B6D318C}"/>
              </a:ext>
            </a:extLst>
          </p:cNvPr>
          <p:cNvSpPr txBox="1"/>
          <p:nvPr/>
        </p:nvSpPr>
        <p:spPr>
          <a:xfrm>
            <a:off x="2348234" y="194311"/>
            <a:ext cx="75142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prj_9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21E81A-31D6-F405-E9F6-AF762A00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15" y="3869991"/>
            <a:ext cx="4544059" cy="1581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6AA21-720B-6424-DE3C-3601FA5F149F}"/>
              </a:ext>
            </a:extLst>
          </p:cNvPr>
          <p:cNvSpPr txBox="1"/>
          <p:nvPr/>
        </p:nvSpPr>
        <p:spPr>
          <a:xfrm>
            <a:off x="791949" y="4449945"/>
            <a:ext cx="4406775" cy="421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prj_8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클래스 </a:t>
            </a:r>
            <a:r>
              <a:rPr lang="ko-KR" altLang="en-US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콤포넌트로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변경하세요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230038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3783172"/>
            <a:ext cx="416109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Nav() {    // Nav.js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="/"&gt;html&lt;/a&gt;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&lt;/a&gt;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Nav;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A354C-A1B8-ED98-13B4-8C4DF68CFF17}"/>
              </a:ext>
            </a:extLst>
          </p:cNvPr>
          <p:cNvSpPr txBox="1"/>
          <p:nvPr/>
        </p:nvSpPr>
        <p:spPr>
          <a:xfrm>
            <a:off x="4347025" y="1102355"/>
            <a:ext cx="412040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Article() {  // Article.js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&lt;h2&gt;Welcome&lt;/h2&gt;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Hello, WEB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Article;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A05F5-3A17-7693-8490-DB29C0CAB4E0}"/>
              </a:ext>
            </a:extLst>
          </p:cNvPr>
          <p:cNvSpPr txBox="1"/>
          <p:nvPr/>
        </p:nvSpPr>
        <p:spPr>
          <a:xfrm>
            <a:off x="0" y="-33329"/>
            <a:ext cx="1943599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1478F-569B-82F8-77F5-64FE26765335}"/>
              </a:ext>
            </a:extLst>
          </p:cNvPr>
          <p:cNvSpPr txBox="1"/>
          <p:nvPr/>
        </p:nvSpPr>
        <p:spPr>
          <a:xfrm>
            <a:off x="255071" y="1088879"/>
            <a:ext cx="3639903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Header() {    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="/"&gt;WEB&lt;/a&gt;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Header;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622AC-04C7-3A7A-B898-A0BBF430DE9A}"/>
              </a:ext>
            </a:extLst>
          </p:cNvPr>
          <p:cNvSpPr txBox="1"/>
          <p:nvPr/>
        </p:nvSpPr>
        <p:spPr>
          <a:xfrm>
            <a:off x="256452" y="587101"/>
            <a:ext cx="573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prj_3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클래스 컴포넌트로 작성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B31A33-AC96-4C08-8658-4C991753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23" y="3783172"/>
            <a:ext cx="3055293" cy="2782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0B07CA-F292-9E2C-4767-B6FC3BE7E94C}"/>
              </a:ext>
            </a:extLst>
          </p:cNvPr>
          <p:cNvSpPr txBox="1"/>
          <p:nvPr/>
        </p:nvSpPr>
        <p:spPr>
          <a:xfrm>
            <a:off x="2044200" y="110032"/>
            <a:ext cx="75142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prj_9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96C17-3388-F491-C9F8-94E7F7ABBAE6}"/>
              </a:ext>
            </a:extLst>
          </p:cNvPr>
          <p:cNvSpPr txBox="1"/>
          <p:nvPr/>
        </p:nvSpPr>
        <p:spPr>
          <a:xfrm>
            <a:off x="2387396" y="904628"/>
            <a:ext cx="11557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Header.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2D1F9-555B-969D-F987-493490D59B19}"/>
              </a:ext>
            </a:extLst>
          </p:cNvPr>
          <p:cNvSpPr txBox="1"/>
          <p:nvPr/>
        </p:nvSpPr>
        <p:spPr>
          <a:xfrm>
            <a:off x="7366569" y="856022"/>
            <a:ext cx="11557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Article.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FBBB7-EC72-723F-0B6F-BBBC515A7D9B}"/>
              </a:ext>
            </a:extLst>
          </p:cNvPr>
          <p:cNvSpPr txBox="1"/>
          <p:nvPr/>
        </p:nvSpPr>
        <p:spPr>
          <a:xfrm>
            <a:off x="3260433" y="3692529"/>
            <a:ext cx="115573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Nav.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C5A6D-EA0C-E141-321A-77596402A1EC}"/>
              </a:ext>
            </a:extLst>
          </p:cNvPr>
          <p:cNvSpPr txBox="1"/>
          <p:nvPr/>
        </p:nvSpPr>
        <p:spPr>
          <a:xfrm>
            <a:off x="255071" y="151316"/>
            <a:ext cx="1964147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110F2-A16B-F7DB-2BB6-E7929B6D318C}"/>
              </a:ext>
            </a:extLst>
          </p:cNvPr>
          <p:cNvSpPr txBox="1"/>
          <p:nvPr/>
        </p:nvSpPr>
        <p:spPr>
          <a:xfrm>
            <a:off x="2376785" y="263763"/>
            <a:ext cx="163110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53A21A-7C10-75C1-4DC8-5D212CE6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1" y="1049867"/>
            <a:ext cx="7592883" cy="58081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69F48-464F-C40B-EE1A-727ACCBFA774}"/>
              </a:ext>
            </a:extLst>
          </p:cNvPr>
          <p:cNvSpPr txBox="1"/>
          <p:nvPr/>
        </p:nvSpPr>
        <p:spPr>
          <a:xfrm>
            <a:off x="6523280" y="729274"/>
            <a:ext cx="163110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Routing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안됨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2974E-8A77-D57D-1A21-773E20BFFE61}"/>
              </a:ext>
            </a:extLst>
          </p:cNvPr>
          <p:cNvSpPr txBox="1"/>
          <p:nvPr/>
        </p:nvSpPr>
        <p:spPr>
          <a:xfrm>
            <a:off x="5796552" y="306082"/>
            <a:ext cx="252341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사용안함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70A37-15D4-A79C-BEAC-B6B7D3741474}"/>
              </a:ext>
            </a:extLst>
          </p:cNvPr>
          <p:cNvSpPr txBox="1"/>
          <p:nvPr/>
        </p:nvSpPr>
        <p:spPr>
          <a:xfrm>
            <a:off x="295977" y="604828"/>
            <a:ext cx="537274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sohne"/>
              </a:rPr>
              <a:t>실습 </a:t>
            </a:r>
            <a:r>
              <a:rPr lang="en-US" altLang="ko-KR" b="1" dirty="0">
                <a:latin typeface="sohne"/>
              </a:rPr>
              <a:t>: </a:t>
            </a:r>
            <a:r>
              <a:rPr lang="ko-KR" altLang="en-US" b="1" dirty="0">
                <a:latin typeface="sohne"/>
              </a:rPr>
              <a:t>다음과 같이 </a:t>
            </a:r>
            <a:r>
              <a:rPr lang="en-US" altLang="ko-KR" b="1" dirty="0">
                <a:latin typeface="sohne"/>
              </a:rPr>
              <a:t>React Component</a:t>
            </a:r>
            <a:r>
              <a:rPr lang="ko-KR" altLang="en-US" b="1" dirty="0">
                <a:latin typeface="sohne"/>
              </a:rPr>
              <a:t>로 구축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1222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C5A6D-EA0C-E141-321A-77596402A1EC}"/>
              </a:ext>
            </a:extLst>
          </p:cNvPr>
          <p:cNvSpPr txBox="1"/>
          <p:nvPr/>
        </p:nvSpPr>
        <p:spPr>
          <a:xfrm>
            <a:off x="255071" y="151316"/>
            <a:ext cx="1964147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110F2-A16B-F7DB-2BB6-E7929B6D318C}"/>
              </a:ext>
            </a:extLst>
          </p:cNvPr>
          <p:cNvSpPr txBox="1"/>
          <p:nvPr/>
        </p:nvSpPr>
        <p:spPr>
          <a:xfrm>
            <a:off x="2307415" y="315720"/>
            <a:ext cx="163110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695C9-205F-FDF2-18B4-65EE4829A470}"/>
              </a:ext>
            </a:extLst>
          </p:cNvPr>
          <p:cNvSpPr txBox="1"/>
          <p:nvPr/>
        </p:nvSpPr>
        <p:spPr>
          <a:xfrm>
            <a:off x="51873" y="1103149"/>
            <a:ext cx="535093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="index.html"&gt;WEB Programming&lt;/a&gt;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90894-E9E8-99DA-A2F9-0C908AF43CBB}"/>
              </a:ext>
            </a:extLst>
          </p:cNvPr>
          <p:cNvSpPr txBox="1"/>
          <p:nvPr/>
        </p:nvSpPr>
        <p:spPr>
          <a:xfrm>
            <a:off x="51872" y="3521306"/>
            <a:ext cx="5434529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="html.html"&gt;HTML&lt;/a&gt;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="css.html"&gt;CSS&lt;/a&gt;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="js.html"&gt;JavaScript&lt;/a&gt;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="react.html"&gt;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="nodejs.html"&gt;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F6817-6D35-63E8-C078-48DE9712D89C}"/>
              </a:ext>
            </a:extLst>
          </p:cNvPr>
          <p:cNvSpPr txBox="1"/>
          <p:nvPr/>
        </p:nvSpPr>
        <p:spPr>
          <a:xfrm>
            <a:off x="5486401" y="1103149"/>
            <a:ext cx="670559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Web()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&lt;h3&gt;WEB Programming&lt;/h3&gt;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웹 프로그래밍은 웹사이트 혹은 웹 페이지를 만드는 과정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   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웹 사이트 화면을 구성하는 것들을 만들어 내는 작업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이 작업은 다양한 언어를 사용해 진행 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 err="1">
                <a:effectLst/>
                <a:latin typeface="+mn-ea"/>
              </a:rPr>
              <a:t>프런트엔드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HTML, CSS, JavaScript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 err="1">
                <a:effectLst/>
                <a:latin typeface="+mn-ea"/>
              </a:rPr>
              <a:t>백엔트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Python, Ruby, PHP, Java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3C4955C-41E3-FF92-337C-4349206C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48" y="4217380"/>
            <a:ext cx="2015428" cy="2567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017DB-5121-207D-E396-5B7399021EF9}"/>
              </a:ext>
            </a:extLst>
          </p:cNvPr>
          <p:cNvSpPr txBox="1"/>
          <p:nvPr/>
        </p:nvSpPr>
        <p:spPr>
          <a:xfrm>
            <a:off x="255071" y="648857"/>
            <a:ext cx="610284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실습</a:t>
            </a:r>
            <a:r>
              <a:rPr lang="en-US" altLang="ko-KR" b="1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3390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C5A6D-EA0C-E141-321A-77596402A1EC}"/>
              </a:ext>
            </a:extLst>
          </p:cNvPr>
          <p:cNvSpPr txBox="1"/>
          <p:nvPr/>
        </p:nvSpPr>
        <p:spPr>
          <a:xfrm>
            <a:off x="255071" y="99945"/>
            <a:ext cx="1964147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110F2-A16B-F7DB-2BB6-E7929B6D318C}"/>
              </a:ext>
            </a:extLst>
          </p:cNvPr>
          <p:cNvSpPr txBox="1"/>
          <p:nvPr/>
        </p:nvSpPr>
        <p:spPr>
          <a:xfrm>
            <a:off x="2334344" y="264349"/>
            <a:ext cx="163110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695C9-205F-FDF2-18B4-65EE4829A470}"/>
              </a:ext>
            </a:extLst>
          </p:cNvPr>
          <p:cNvSpPr txBox="1"/>
          <p:nvPr/>
        </p:nvSpPr>
        <p:spPr>
          <a:xfrm>
            <a:off x="338666" y="819539"/>
            <a:ext cx="535093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="member.html"&gt;</a:t>
            </a:r>
            <a:r>
              <a:rPr lang="ko-KR" altLang="en-US" sz="1600" b="1" dirty="0">
                <a:effectLst/>
                <a:latin typeface="+mn-ea"/>
              </a:rPr>
              <a:t>회원 가입 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="login.html"&gt;</a:t>
            </a:r>
            <a:r>
              <a:rPr lang="ko-KR" altLang="en-US" sz="1600" b="1" dirty="0">
                <a:effectLst/>
                <a:latin typeface="+mn-ea"/>
              </a:rPr>
              <a:t>로그인 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Article;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90894-E9E8-99DA-A2F9-0C908AF43CBB}"/>
              </a:ext>
            </a:extLst>
          </p:cNvPr>
          <p:cNvSpPr txBox="1"/>
          <p:nvPr/>
        </p:nvSpPr>
        <p:spPr>
          <a:xfrm>
            <a:off x="255071" y="3539349"/>
            <a:ext cx="5434529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Footer()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Copyright 2023. </a:t>
            </a:r>
            <a:r>
              <a:rPr lang="ko-KR" altLang="en-US" sz="1600" b="1" dirty="0">
                <a:effectLst/>
                <a:latin typeface="+mn-ea"/>
              </a:rPr>
              <a:t>지은이 </a:t>
            </a:r>
            <a:r>
              <a:rPr lang="en-US" altLang="ko-KR" sz="1600" b="1" dirty="0">
                <a:effectLst/>
                <a:latin typeface="+mn-ea"/>
              </a:rPr>
              <a:t>all rights reserved.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연락처 </a:t>
            </a:r>
            <a:r>
              <a:rPr lang="en-US" altLang="ko-KR" sz="1600" b="1" dirty="0">
                <a:effectLst/>
                <a:latin typeface="+mn-ea"/>
              </a:rPr>
              <a:t>: 010-8906-3946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63C74-01EC-67E2-A810-408BF156F601}"/>
              </a:ext>
            </a:extLst>
          </p:cNvPr>
          <p:cNvSpPr txBox="1"/>
          <p:nvPr/>
        </p:nvSpPr>
        <p:spPr>
          <a:xfrm>
            <a:off x="5892801" y="819539"/>
            <a:ext cx="5122333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"./Component/Header";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"./Component/Nav";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Web from "./Component/Web";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"./Component/Article";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Footer from "./Component/Footer";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&lt;Web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&lt;Article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&lt;Footer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4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CB47D7-3A3F-8B97-3649-B69EC0806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31"/>
          <a:stretch/>
        </p:blipFill>
        <p:spPr>
          <a:xfrm>
            <a:off x="378110" y="1605519"/>
            <a:ext cx="9739557" cy="4939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E5041-A2FD-BAC4-4A42-6CA9C9C7926B}"/>
              </a:ext>
            </a:extLst>
          </p:cNvPr>
          <p:cNvSpPr txBox="1"/>
          <p:nvPr/>
        </p:nvSpPr>
        <p:spPr>
          <a:xfrm>
            <a:off x="174533" y="608322"/>
            <a:ext cx="649719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u="none" strike="noStrike" dirty="0">
                <a:effectLst/>
                <a:latin typeface="+mn-ea"/>
              </a:rPr>
              <a:t>Java Script </a:t>
            </a:r>
            <a:r>
              <a:rPr lang="ko-KR" altLang="en-US" b="1" i="0" u="none" strike="noStrike" dirty="0">
                <a:effectLst/>
                <a:latin typeface="+mn-ea"/>
              </a:rPr>
              <a:t>기반 </a:t>
            </a:r>
            <a:r>
              <a:rPr lang="en-US" altLang="ko-KR" b="1" i="0" u="none" strike="noStrike" dirty="0">
                <a:effectLst/>
                <a:latin typeface="+mn-ea"/>
              </a:rPr>
              <a:t>Library </a:t>
            </a:r>
            <a:r>
              <a:rPr lang="ko-KR" altLang="en-US" b="1" i="0" u="none" strike="noStrike" dirty="0">
                <a:effectLst/>
                <a:latin typeface="+mn-ea"/>
              </a:rPr>
              <a:t>및</a:t>
            </a:r>
            <a:r>
              <a:rPr lang="en-US" altLang="ko-KR" b="1" i="0" u="none" strike="noStrike" dirty="0">
                <a:effectLst/>
                <a:latin typeface="+mn-ea"/>
              </a:rPr>
              <a:t> Framework</a:t>
            </a:r>
            <a:r>
              <a:rPr lang="ko-KR" altLang="en-US" b="1" i="0" u="none" strike="noStrike" dirty="0">
                <a:effectLst/>
                <a:latin typeface="+mn-ea"/>
              </a:rPr>
              <a:t>  </a:t>
            </a:r>
            <a:endParaRPr lang="en-US" altLang="ko-KR" b="1" i="0" u="none" strike="noStrike" dirty="0"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u="none" strike="noStrike" dirty="0">
                <a:effectLst/>
                <a:latin typeface="+mn-ea"/>
              </a:rPr>
              <a:t>AngularJS, React</a:t>
            </a:r>
            <a:r>
              <a:rPr lang="en-US" altLang="ko-KR" b="1" dirty="0">
                <a:latin typeface="+mn-ea"/>
              </a:rPr>
              <a:t>JS</a:t>
            </a:r>
            <a:r>
              <a:rPr lang="en-US" altLang="ko-KR" b="1" i="0" u="none" strike="noStrike" dirty="0">
                <a:effectLst/>
                <a:latin typeface="+mn-ea"/>
              </a:rPr>
              <a:t>, </a:t>
            </a:r>
            <a:r>
              <a:rPr lang="en-US" altLang="ko-KR" b="1" i="0" u="none" strike="noStrike" dirty="0" err="1">
                <a:effectLst/>
                <a:latin typeface="+mn-ea"/>
              </a:rPr>
              <a:t>VueJs</a:t>
            </a:r>
            <a:endParaRPr lang="en-US" altLang="ko-KR" b="1" i="0" dirty="0"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2ABCC-4E61-BD46-2984-A36AF5CF57CD}"/>
              </a:ext>
            </a:extLst>
          </p:cNvPr>
          <p:cNvSpPr txBox="1"/>
          <p:nvPr/>
        </p:nvSpPr>
        <p:spPr>
          <a:xfrm>
            <a:off x="180472" y="19250"/>
            <a:ext cx="179270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sohne"/>
              </a:rPr>
              <a:t>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sohne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sohne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sohne"/>
              </a:rPr>
              <a:t>개요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4638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180473" y="608322"/>
            <a:ext cx="7625616" cy="6132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React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특징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SPA</a:t>
            </a:r>
            <a:r>
              <a:rPr lang="ko-KR" altLang="en-US" b="1" dirty="0"/>
              <a:t>(</a:t>
            </a:r>
            <a:r>
              <a:rPr lang="ko-KR" altLang="en-US" b="1" dirty="0" err="1"/>
              <a:t>Single</a:t>
            </a:r>
            <a:r>
              <a:rPr lang="ko-KR" altLang="en-US" b="1" dirty="0"/>
              <a:t> </a:t>
            </a:r>
            <a:r>
              <a:rPr lang="ko-KR" altLang="en-US" b="1" dirty="0" err="1"/>
              <a:t>Page</a:t>
            </a:r>
            <a:r>
              <a:rPr lang="ko-KR" altLang="en-US" b="1" dirty="0"/>
              <a:t> </a:t>
            </a:r>
            <a:r>
              <a:rPr lang="ko-KR" altLang="en-US" b="1" dirty="0" err="1"/>
              <a:t>Application</a:t>
            </a:r>
            <a:r>
              <a:rPr lang="en-US" altLang="ko-KR" b="1" dirty="0"/>
              <a:t>) </a:t>
            </a:r>
            <a:r>
              <a:rPr lang="ko-KR" altLang="en-US" b="1" dirty="0"/>
              <a:t>기법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Virtual DOM </a:t>
            </a:r>
            <a:r>
              <a:rPr lang="ko-KR" altLang="en-US" b="1" i="0" dirty="0">
                <a:effectLst/>
                <a:latin typeface="+mj-lt"/>
              </a:rPr>
              <a:t>기반</a:t>
            </a:r>
            <a:endParaRPr lang="en-US" altLang="ko-KR" b="1" i="0" dirty="0"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Component </a:t>
            </a:r>
            <a:r>
              <a:rPr lang="ko-KR" altLang="en-US" b="1" i="0" dirty="0">
                <a:effectLst/>
                <a:latin typeface="+mj-lt"/>
              </a:rPr>
              <a:t>기반</a:t>
            </a:r>
            <a:endParaRPr lang="en-US" altLang="ko-KR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92929"/>
                </a:solidFill>
                <a:latin typeface="+mj-lt"/>
              </a:rPr>
              <a:t>React </a:t>
            </a:r>
            <a:r>
              <a:rPr lang="ko-KR" altLang="en-US" b="1" dirty="0">
                <a:solidFill>
                  <a:srgbClr val="292929"/>
                </a:solidFill>
                <a:latin typeface="+mj-lt"/>
              </a:rPr>
              <a:t>장점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빠른 업데이트와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Render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 속도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Component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를 조합해서 웹 사이트를 개발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292929"/>
                </a:solidFill>
                <a:latin typeface="+mj-lt"/>
              </a:rPr>
              <a:t>변경된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Component </a:t>
            </a:r>
            <a:r>
              <a:rPr lang="ko-KR" altLang="en-US" b="1" dirty="0">
                <a:solidFill>
                  <a:srgbClr val="292929"/>
                </a:solidFill>
                <a:latin typeface="+mj-lt"/>
              </a:rPr>
              <a:t>만 </a:t>
            </a:r>
            <a:r>
              <a:rPr lang="en-US" altLang="ko-KR" b="1" dirty="0">
                <a:solidFill>
                  <a:srgbClr val="292929"/>
                </a:solidFill>
                <a:latin typeface="+mj-lt"/>
              </a:rPr>
              <a:t>Render 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재 사용성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(Re Usability) :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개발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기간 단축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비슷한 소프트웨어를 </a:t>
            </a:r>
            <a:r>
              <a:rPr lang="ko-KR" altLang="en-US" b="1" dirty="0">
                <a:solidFill>
                  <a:srgbClr val="292929"/>
                </a:solidFill>
                <a:latin typeface="+mj-lt"/>
              </a:rPr>
              <a:t>개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발할 때 기존의 컴포넌트를 재 활용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유지 보수 용이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모바일 웹 개발기능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92929"/>
                </a:solidFill>
                <a:latin typeface="+mj-lt"/>
              </a:rPr>
              <a:t>React</a:t>
            </a:r>
            <a:r>
              <a:rPr lang="ko-KR" altLang="en-US" b="1" dirty="0">
                <a:solidFill>
                  <a:srgbClr val="292929"/>
                </a:solidFill>
                <a:latin typeface="+mj-lt"/>
              </a:rPr>
              <a:t> 네이티브</a:t>
            </a:r>
            <a:endParaRPr lang="ko-KR" altLang="en-US" b="1" i="0" dirty="0">
              <a:solidFill>
                <a:srgbClr val="292929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4D009-104C-53ED-F589-11C2B0E0BBF6}"/>
              </a:ext>
            </a:extLst>
          </p:cNvPr>
          <p:cNvSpPr txBox="1"/>
          <p:nvPr/>
        </p:nvSpPr>
        <p:spPr>
          <a:xfrm>
            <a:off x="5021981" y="3090446"/>
            <a:ext cx="362150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Render : </a:t>
            </a:r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웹</a:t>
            </a:r>
            <a:r>
              <a:rPr lang="ko-KR" altLang="en-US" sz="1600" b="1" i="0" dirty="0" err="1">
                <a:solidFill>
                  <a:schemeClr val="bg1"/>
                </a:solidFill>
                <a:effectLst/>
                <a:latin typeface="+mj-lt"/>
              </a:rPr>
              <a:t>브라우저에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DOM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을 출력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3670C-60B2-9B23-FF34-7BF587F505D8}"/>
              </a:ext>
            </a:extLst>
          </p:cNvPr>
          <p:cNvSpPr txBox="1"/>
          <p:nvPr/>
        </p:nvSpPr>
        <p:spPr>
          <a:xfrm>
            <a:off x="180472" y="19250"/>
            <a:ext cx="179270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sohne"/>
              </a:rPr>
              <a:t>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sohne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sohne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sohne"/>
              </a:rPr>
              <a:t>개요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7675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39156" y="470219"/>
            <a:ext cx="9974181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</a:rPr>
              <a:t>SPA(</a:t>
            </a:r>
            <a:r>
              <a:rPr lang="ko-KR" altLang="en-US" b="1" dirty="0" err="1">
                <a:solidFill>
                  <a:srgbClr val="FF0000"/>
                </a:solidFill>
              </a:rPr>
              <a:t>Single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Page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Application</a:t>
            </a:r>
            <a:r>
              <a:rPr lang="ko-KR" altLang="en-US" b="1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하나의 페이지만 존재</a:t>
            </a:r>
            <a:r>
              <a:rPr lang="en-US" altLang="ko-KR" b="1" dirty="0"/>
              <a:t>(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하나의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HTML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틀 </a:t>
            </a:r>
            <a:r>
              <a:rPr lang="ko-KR" altLang="en-US" b="1" dirty="0">
                <a:solidFill>
                  <a:srgbClr val="292929"/>
                </a:solidFill>
                <a:latin typeface="+mj-lt"/>
              </a:rPr>
              <a:t>존재</a:t>
            </a:r>
            <a:r>
              <a:rPr lang="en-US" altLang="ko-KR" b="1" dirty="0">
                <a:solidFill>
                  <a:srgbClr val="292929"/>
                </a:solidFill>
                <a:latin typeface="+mj-lt"/>
              </a:rPr>
              <a:t>)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페이지를 요청 시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lt"/>
              </a:rPr>
              <a:t>변경 부분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 (Component)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lt"/>
              </a:rPr>
              <a:t>만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j-lt"/>
              </a:rPr>
              <a:t>Rendering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9F56686-3B57-AB13-EC2A-83CAED2A7598}"/>
              </a:ext>
            </a:extLst>
          </p:cNvPr>
          <p:cNvGrpSpPr/>
          <p:nvPr/>
        </p:nvGrpSpPr>
        <p:grpSpPr>
          <a:xfrm>
            <a:off x="1076826" y="1847414"/>
            <a:ext cx="5104088" cy="4882340"/>
            <a:chOff x="6388476" y="1671828"/>
            <a:chExt cx="5394600" cy="5085107"/>
          </a:xfrm>
        </p:grpSpPr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BA1225E1-8845-C29A-9B8D-04A31D5768BB}"/>
                </a:ext>
              </a:extLst>
            </p:cNvPr>
            <p:cNvSpPr/>
            <p:nvPr/>
          </p:nvSpPr>
          <p:spPr>
            <a:xfrm>
              <a:off x="8476632" y="3875070"/>
              <a:ext cx="906123" cy="664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A9F75F-FF06-9659-11AA-C558B329AC25}"/>
                </a:ext>
              </a:extLst>
            </p:cNvPr>
            <p:cNvSpPr txBox="1"/>
            <p:nvPr/>
          </p:nvSpPr>
          <p:spPr>
            <a:xfrm>
              <a:off x="6388476" y="1671828"/>
              <a:ext cx="1468671" cy="58477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React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Component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C97B08-F3E2-C12E-0671-71959394B1F9}"/>
                </a:ext>
              </a:extLst>
            </p:cNvPr>
            <p:cNvSpPr txBox="1"/>
            <p:nvPr/>
          </p:nvSpPr>
          <p:spPr>
            <a:xfrm>
              <a:off x="9828353" y="1971220"/>
              <a:ext cx="1468671" cy="31908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Web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</a:rPr>
                <a:t>brouser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F668D0-B7BA-1EDB-D135-EACF7335C0B0}"/>
                </a:ext>
              </a:extLst>
            </p:cNvPr>
            <p:cNvSpPr txBox="1"/>
            <p:nvPr/>
          </p:nvSpPr>
          <p:spPr>
            <a:xfrm>
              <a:off x="8238992" y="3445533"/>
              <a:ext cx="1045591" cy="31908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Render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5DDD0E8-5D15-5EF5-C751-C4E83622E968}"/>
                </a:ext>
              </a:extLst>
            </p:cNvPr>
            <p:cNvGrpSpPr/>
            <p:nvPr/>
          </p:nvGrpSpPr>
          <p:grpSpPr>
            <a:xfrm>
              <a:off x="6388476" y="2390702"/>
              <a:ext cx="1664953" cy="4366233"/>
              <a:chOff x="5986912" y="2390702"/>
              <a:chExt cx="1664953" cy="436623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DD601A-D824-FD2F-2520-CA761540624A}"/>
                  </a:ext>
                </a:extLst>
              </p:cNvPr>
              <p:cNvSpPr txBox="1"/>
              <p:nvPr/>
            </p:nvSpPr>
            <p:spPr>
              <a:xfrm>
                <a:off x="6186525" y="3197888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Index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0BB783-C24B-D5D9-ADCA-BFDE37707CB5}"/>
                  </a:ext>
                </a:extLst>
              </p:cNvPr>
              <p:cNvSpPr txBox="1"/>
              <p:nvPr/>
            </p:nvSpPr>
            <p:spPr>
              <a:xfrm>
                <a:off x="6186525" y="3577249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 err="1">
                    <a:solidFill>
                      <a:schemeClr val="bg1"/>
                    </a:solidFill>
                  </a:rPr>
                  <a:t>Css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BB75DF-2966-77E0-3763-B1E4DC3D7F2E}"/>
                  </a:ext>
                </a:extLst>
              </p:cNvPr>
              <p:cNvSpPr txBox="1"/>
              <p:nvPr/>
            </p:nvSpPr>
            <p:spPr>
              <a:xfrm>
                <a:off x="6186525" y="3969499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Fs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53B6BF-3218-F56F-279D-B18AA8B70764}"/>
                  </a:ext>
                </a:extLst>
              </p:cNvPr>
              <p:cNvSpPr txBox="1"/>
              <p:nvPr/>
            </p:nvSpPr>
            <p:spPr>
              <a:xfrm>
                <a:off x="6186525" y="4361750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 err="1">
                    <a:solidFill>
                      <a:schemeClr val="bg1"/>
                    </a:solidFill>
                  </a:rPr>
                  <a:t>Eeact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4E3941-355C-BC56-EA4C-A5EA2D7FA4D3}"/>
                  </a:ext>
                </a:extLst>
              </p:cNvPr>
              <p:cNvSpPr txBox="1"/>
              <p:nvPr/>
            </p:nvSpPr>
            <p:spPr>
              <a:xfrm>
                <a:off x="6186525" y="4741113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Nodejs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888946-A5A7-0E63-1F5E-334FB116B062}"/>
                  </a:ext>
                </a:extLst>
              </p:cNvPr>
              <p:cNvSpPr txBox="1"/>
              <p:nvPr/>
            </p:nvSpPr>
            <p:spPr>
              <a:xfrm>
                <a:off x="6186525" y="5142986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Register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0DC6CCB-CC13-8809-FD16-E3016A25B654}"/>
                  </a:ext>
                </a:extLst>
              </p:cNvPr>
              <p:cNvSpPr txBox="1"/>
              <p:nvPr/>
            </p:nvSpPr>
            <p:spPr>
              <a:xfrm>
                <a:off x="6186525" y="5534607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Login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F958152-8D4F-9C66-9441-89B5945B9534}"/>
                  </a:ext>
                </a:extLst>
              </p:cNvPr>
              <p:cNvSpPr/>
              <p:nvPr/>
            </p:nvSpPr>
            <p:spPr>
              <a:xfrm>
                <a:off x="5986912" y="2390702"/>
                <a:ext cx="1664953" cy="43662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974CD5-EDF5-AA61-34AB-B6E07335C297}"/>
                  </a:ext>
                </a:extLst>
              </p:cNvPr>
              <p:cNvSpPr txBox="1"/>
              <p:nvPr/>
            </p:nvSpPr>
            <p:spPr>
              <a:xfrm>
                <a:off x="6182079" y="2423223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Header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EB719C-AC88-A8AC-7B17-1AC4ABEC1481}"/>
                  </a:ext>
                </a:extLst>
              </p:cNvPr>
              <p:cNvSpPr txBox="1"/>
              <p:nvPr/>
            </p:nvSpPr>
            <p:spPr>
              <a:xfrm>
                <a:off x="6182079" y="2812209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Nav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08197C-047E-71EF-2B0C-A7F948BF517A}"/>
                  </a:ext>
                </a:extLst>
              </p:cNvPr>
              <p:cNvSpPr txBox="1"/>
              <p:nvPr/>
            </p:nvSpPr>
            <p:spPr>
              <a:xfrm>
                <a:off x="6182079" y="5916105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Article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BE59F3-0C95-68CF-24DF-186CE908BE7D}"/>
                  </a:ext>
                </a:extLst>
              </p:cNvPr>
              <p:cNvSpPr txBox="1"/>
              <p:nvPr/>
            </p:nvSpPr>
            <p:spPr>
              <a:xfrm>
                <a:off x="6182079" y="6307726"/>
                <a:ext cx="1173490" cy="338554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Footer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245057B0-8805-3147-E28D-239E0FAF5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9178" y="2698703"/>
              <a:ext cx="2133898" cy="371526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8E6342A-1D0B-D611-B278-18EBC0CF7A79}"/>
                </a:ext>
              </a:extLst>
            </p:cNvPr>
            <p:cNvSpPr txBox="1"/>
            <p:nvPr/>
          </p:nvSpPr>
          <p:spPr>
            <a:xfrm>
              <a:off x="9940226" y="4385292"/>
              <a:ext cx="1471522" cy="2769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Header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2EA05F-E335-2BBA-CB4E-3FE0888F0194}"/>
                </a:ext>
              </a:extLst>
            </p:cNvPr>
            <p:cNvSpPr txBox="1"/>
            <p:nvPr/>
          </p:nvSpPr>
          <p:spPr>
            <a:xfrm>
              <a:off x="9949771" y="4662290"/>
              <a:ext cx="1481227" cy="2769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Nav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B284B3-B57A-67C3-D636-D119F6FC5FAB}"/>
                </a:ext>
              </a:extLst>
            </p:cNvPr>
            <p:cNvSpPr txBox="1"/>
            <p:nvPr/>
          </p:nvSpPr>
          <p:spPr>
            <a:xfrm>
              <a:off x="9940226" y="4945472"/>
              <a:ext cx="1490772" cy="2769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Index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D68EF8-9F27-7F2B-F3E1-D4E5EC5E40D7}"/>
                </a:ext>
              </a:extLst>
            </p:cNvPr>
            <p:cNvSpPr txBox="1"/>
            <p:nvPr/>
          </p:nvSpPr>
          <p:spPr>
            <a:xfrm>
              <a:off x="9940226" y="5173764"/>
              <a:ext cx="1505179" cy="2769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Article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B485AA-98B3-6881-ADCB-DD2CAAEAEC91}"/>
                </a:ext>
              </a:extLst>
            </p:cNvPr>
            <p:cNvSpPr txBox="1"/>
            <p:nvPr/>
          </p:nvSpPr>
          <p:spPr>
            <a:xfrm>
              <a:off x="9949772" y="5441909"/>
              <a:ext cx="1481684" cy="2769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Footer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2931B643-E8A6-EAF7-E4D8-66153795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009" y="2488112"/>
            <a:ext cx="4615766" cy="3620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20D8C57-959D-F439-E6A1-AE5204CE11BD}"/>
              </a:ext>
            </a:extLst>
          </p:cNvPr>
          <p:cNvSpPr/>
          <p:nvPr/>
        </p:nvSpPr>
        <p:spPr>
          <a:xfrm>
            <a:off x="6955131" y="2487681"/>
            <a:ext cx="3330025" cy="474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91F789-463C-5767-86F4-36B47D6C0C9D}"/>
              </a:ext>
            </a:extLst>
          </p:cNvPr>
          <p:cNvSpPr/>
          <p:nvPr/>
        </p:nvSpPr>
        <p:spPr>
          <a:xfrm>
            <a:off x="6936035" y="3057976"/>
            <a:ext cx="3330025" cy="474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EED5496-A09D-7B45-A58B-5538790C39E0}"/>
              </a:ext>
            </a:extLst>
          </p:cNvPr>
          <p:cNvSpPr/>
          <p:nvPr/>
        </p:nvSpPr>
        <p:spPr>
          <a:xfrm>
            <a:off x="6984612" y="3574393"/>
            <a:ext cx="4861316" cy="1711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BA3814-378F-645F-517B-130B854BF0D2}"/>
              </a:ext>
            </a:extLst>
          </p:cNvPr>
          <p:cNvSpPr/>
          <p:nvPr/>
        </p:nvSpPr>
        <p:spPr>
          <a:xfrm>
            <a:off x="6970206" y="5377666"/>
            <a:ext cx="3578055" cy="259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4F97A1C-D367-6449-9EDB-0DA5F660BBF7}"/>
              </a:ext>
            </a:extLst>
          </p:cNvPr>
          <p:cNvSpPr/>
          <p:nvPr/>
        </p:nvSpPr>
        <p:spPr>
          <a:xfrm>
            <a:off x="6988599" y="5637388"/>
            <a:ext cx="3578055" cy="470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6314CF-D226-C7D5-6364-AF1CB3268F14}"/>
              </a:ext>
            </a:extLst>
          </p:cNvPr>
          <p:cNvSpPr txBox="1"/>
          <p:nvPr/>
        </p:nvSpPr>
        <p:spPr>
          <a:xfrm>
            <a:off x="10133635" y="2218569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Header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762AF1-FD54-01FE-8F22-1F263579A7E8}"/>
              </a:ext>
            </a:extLst>
          </p:cNvPr>
          <p:cNvSpPr txBox="1"/>
          <p:nvPr/>
        </p:nvSpPr>
        <p:spPr>
          <a:xfrm>
            <a:off x="10477929" y="3039272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Nav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44146D-8E0A-7231-3E33-BAFE296563A4}"/>
              </a:ext>
            </a:extLst>
          </p:cNvPr>
          <p:cNvSpPr txBox="1"/>
          <p:nvPr/>
        </p:nvSpPr>
        <p:spPr>
          <a:xfrm>
            <a:off x="10425833" y="3575304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Index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8C7AA5-805B-A348-5AEA-5B206DF549D8}"/>
              </a:ext>
            </a:extLst>
          </p:cNvPr>
          <p:cNvSpPr txBox="1"/>
          <p:nvPr/>
        </p:nvSpPr>
        <p:spPr>
          <a:xfrm>
            <a:off x="10723329" y="5207875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Article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332B08-CB80-C6B7-EC3D-DD5460E10BBC}"/>
              </a:ext>
            </a:extLst>
          </p:cNvPr>
          <p:cNvSpPr txBox="1"/>
          <p:nvPr/>
        </p:nvSpPr>
        <p:spPr>
          <a:xfrm>
            <a:off x="10654253" y="5776101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Footer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90BEC0-BEEB-9699-F027-DE4BC400E095}"/>
              </a:ext>
            </a:extLst>
          </p:cNvPr>
          <p:cNvSpPr txBox="1"/>
          <p:nvPr/>
        </p:nvSpPr>
        <p:spPr>
          <a:xfrm>
            <a:off x="7133009" y="6258060"/>
            <a:ext cx="3802109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라우팅시</a:t>
            </a:r>
            <a:r>
              <a:rPr lang="ko-KR" altLang="en-US" sz="1600" b="1" dirty="0">
                <a:solidFill>
                  <a:schemeClr val="bg1"/>
                </a:solidFill>
              </a:rPr>
              <a:t> 수정된 부분만 신속하게 변경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D786A1-DF81-04BD-E780-8B08639FEB32}"/>
              </a:ext>
            </a:extLst>
          </p:cNvPr>
          <p:cNvSpPr txBox="1"/>
          <p:nvPr/>
        </p:nvSpPr>
        <p:spPr>
          <a:xfrm>
            <a:off x="180472" y="19250"/>
            <a:ext cx="179270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sohne"/>
              </a:rPr>
              <a:t>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sohne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sohne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sohne"/>
              </a:rPr>
              <a:t>개요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00780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121930" y="511293"/>
            <a:ext cx="6042527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Real DOM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HTML</a:t>
            </a:r>
            <a:r>
              <a:rPr lang="ko-KR" altLang="en-US" b="1" dirty="0">
                <a:solidFill>
                  <a:srgbClr val="292929"/>
                </a:solidFill>
                <a:latin typeface="+mn-ea"/>
              </a:rPr>
              <a:t> 문서의 </a:t>
            </a:r>
            <a:r>
              <a:rPr lang="en-US" altLang="ko-KR" b="1" dirty="0">
                <a:solidFill>
                  <a:srgbClr val="292929"/>
                </a:solidFill>
                <a:latin typeface="+mn-ea"/>
              </a:rPr>
              <a:t>DOM(</a:t>
            </a:r>
            <a:r>
              <a:rPr lang="ko-KR" altLang="en-US" b="1" dirty="0">
                <a:solidFill>
                  <a:srgbClr val="292929"/>
                </a:solidFill>
                <a:latin typeface="+mn-ea"/>
              </a:rPr>
              <a:t>메모리에 저장</a:t>
            </a:r>
            <a:r>
              <a:rPr lang="en-US" altLang="ko-KR" b="1" dirty="0">
                <a:solidFill>
                  <a:srgbClr val="292929"/>
                </a:solidFill>
                <a:latin typeface="+mn-ea"/>
              </a:rPr>
              <a:t>)</a:t>
            </a:r>
            <a:endParaRPr lang="en-US" altLang="ko-KR" b="1" i="0" dirty="0">
              <a:solidFill>
                <a:srgbClr val="292929"/>
              </a:solidFill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Rendering </a:t>
            </a:r>
            <a:r>
              <a:rPr lang="en-US" altLang="ko-KR" b="1" dirty="0">
                <a:solidFill>
                  <a:srgbClr val="292929"/>
                </a:solidFill>
                <a:latin typeface="+mn-ea"/>
              </a:rPr>
              <a:t>DOM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React DOM(Virtual DOM)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Component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n-ea"/>
              </a:rPr>
              <a:t> 변경 이전의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DOM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Component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n-ea"/>
              </a:rPr>
              <a:t>변경 이후의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DOM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EED9DD-1B36-2C60-DBCE-D8540BB64950}"/>
              </a:ext>
            </a:extLst>
          </p:cNvPr>
          <p:cNvGrpSpPr/>
          <p:nvPr/>
        </p:nvGrpSpPr>
        <p:grpSpPr>
          <a:xfrm>
            <a:off x="624817" y="3091201"/>
            <a:ext cx="8509832" cy="3413523"/>
            <a:chOff x="297557" y="3195597"/>
            <a:chExt cx="8509832" cy="34135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0044D3C-3431-0545-347C-4172A8BC3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557" y="3660005"/>
              <a:ext cx="5808357" cy="294911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5D7D40-24E7-AF67-664B-C4DD73931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690"/>
            <a:stretch/>
          </p:blipFill>
          <p:spPr>
            <a:xfrm>
              <a:off x="6164457" y="3713119"/>
              <a:ext cx="2642932" cy="22416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F8D962-5FA3-A341-595D-48D337459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3058" y="3195597"/>
              <a:ext cx="2032856" cy="50620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E559A62-A0A6-7478-E817-CA8364862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0044" y="3195597"/>
              <a:ext cx="2032857" cy="4592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6246358-E660-32F4-A3CA-D4A19B61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3883" y="3835073"/>
              <a:ext cx="373716" cy="36203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3CF295-F57A-B152-78C3-9C7859CBA7CF}"/>
              </a:ext>
            </a:extLst>
          </p:cNvPr>
          <p:cNvSpPr txBox="1"/>
          <p:nvPr/>
        </p:nvSpPr>
        <p:spPr>
          <a:xfrm>
            <a:off x="180472" y="19250"/>
            <a:ext cx="179270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sohne"/>
              </a:rPr>
              <a:t>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sohne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sohne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sohne"/>
              </a:rPr>
              <a:t>개요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4105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95771" y="567009"/>
            <a:ext cx="6903722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React DOM Render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n-ea"/>
              </a:rPr>
              <a:t> </a:t>
            </a:r>
            <a:endParaRPr lang="en-US" altLang="ko-KR" b="1" dirty="0">
              <a:solidFill>
                <a:srgbClr val="29292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92929"/>
                </a:solidFill>
                <a:latin typeface="+mn-ea"/>
              </a:rPr>
              <a:t>Diffing(</a:t>
            </a:r>
            <a:r>
              <a:rPr lang="ko-KR" altLang="en-US" b="1" dirty="0">
                <a:solidFill>
                  <a:srgbClr val="292929"/>
                </a:solidFill>
                <a:latin typeface="+mn-ea"/>
              </a:rPr>
              <a:t>탐색</a:t>
            </a:r>
            <a:r>
              <a:rPr lang="en-US" altLang="ko-KR" b="1" dirty="0">
                <a:solidFill>
                  <a:srgbClr val="292929"/>
                </a:solidFill>
                <a:latin typeface="+mn-ea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Component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n-ea"/>
              </a:rPr>
              <a:t> 변경 이전의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DOM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555555"/>
                </a:solidFill>
                <a:effectLst/>
                <a:latin typeface="+mn-ea"/>
              </a:rPr>
              <a:t>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Component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n-ea"/>
              </a:rPr>
              <a:t> 변경 이후의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DOM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n-ea"/>
              </a:rPr>
              <a:t>비교</a:t>
            </a:r>
            <a:endParaRPr lang="en-US" altLang="ko-KR" b="1" i="0" dirty="0">
              <a:solidFill>
                <a:srgbClr val="292929"/>
              </a:solidFill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292929"/>
                </a:solidFill>
                <a:effectLst/>
                <a:latin typeface="+mn-ea"/>
              </a:rPr>
              <a:t>Reconsillation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n-ea"/>
              </a:rPr>
              <a:t>변경 부분만 </a:t>
            </a:r>
            <a:r>
              <a:rPr lang="ko-KR" altLang="en-US" b="1" i="0" u="sng" dirty="0">
                <a:solidFill>
                  <a:srgbClr val="555555"/>
                </a:solidFill>
                <a:effectLst/>
                <a:latin typeface="+mn-ea"/>
              </a:rPr>
              <a:t>실제 </a:t>
            </a:r>
            <a:r>
              <a:rPr lang="en-US" altLang="ko-KR" b="1" i="0" u="sng" dirty="0">
                <a:solidFill>
                  <a:srgbClr val="555555"/>
                </a:solidFill>
                <a:effectLst/>
                <a:latin typeface="+mn-ea"/>
              </a:rPr>
              <a:t>DOM</a:t>
            </a:r>
            <a:r>
              <a:rPr lang="ko-KR" altLang="en-US" b="1" i="0" u="sng" dirty="0">
                <a:solidFill>
                  <a:srgbClr val="555555"/>
                </a:solidFill>
                <a:effectLst/>
                <a:latin typeface="+mn-ea"/>
              </a:rPr>
              <a:t>에 반영</a:t>
            </a:r>
            <a:r>
              <a:rPr lang="en-US" altLang="ko-KR" b="1" i="0" u="sng" dirty="0">
                <a:solidFill>
                  <a:srgbClr val="555555"/>
                </a:solidFill>
                <a:effectLst/>
                <a:latin typeface="+mn-ea"/>
              </a:rPr>
              <a:t>(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Batch Update)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92929"/>
                </a:solidFill>
                <a:latin typeface="+mn-ea"/>
              </a:rPr>
              <a:t>Render</a:t>
            </a:r>
            <a:endParaRPr lang="en-US" altLang="ko-KR" b="1" i="0" dirty="0">
              <a:solidFill>
                <a:srgbClr val="292929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E9F879-746D-8F56-0F6F-8AE06E64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4" y="3224084"/>
            <a:ext cx="6449891" cy="3510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F0EF9-FE98-F21E-1A04-4DF716184E23}"/>
              </a:ext>
            </a:extLst>
          </p:cNvPr>
          <p:cNvSpPr txBox="1"/>
          <p:nvPr/>
        </p:nvSpPr>
        <p:spPr>
          <a:xfrm>
            <a:off x="180472" y="19250"/>
            <a:ext cx="179270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sohne"/>
              </a:rPr>
              <a:t>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sohne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sohne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sohne"/>
              </a:rPr>
              <a:t>개요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88425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BDD890-0027-C0C3-AB21-494914267D54}"/>
              </a:ext>
            </a:extLst>
          </p:cNvPr>
          <p:cNvSpPr txBox="1"/>
          <p:nvPr/>
        </p:nvSpPr>
        <p:spPr>
          <a:xfrm>
            <a:off x="180471" y="703443"/>
            <a:ext cx="11377955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&lt;html lang="</a:t>
            </a:r>
            <a:r>
              <a:rPr lang="en-US" altLang="ko-KR" sz="1600" b="1" dirty="0" err="1">
                <a:effectLst/>
                <a:latin typeface="+mn-ea"/>
              </a:rPr>
              <a:t>en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&lt;style&gt;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.</a:t>
            </a:r>
            <a:r>
              <a:rPr lang="en-US" altLang="ko-KR" sz="1600" b="1" dirty="0" err="1">
                <a:effectLst/>
                <a:latin typeface="+mn-ea"/>
              </a:rPr>
              <a:t>bg</a:t>
            </a:r>
            <a:r>
              <a:rPr lang="en-US" altLang="ko-KR" sz="1600" b="1" dirty="0">
                <a:effectLst/>
                <a:latin typeface="+mn-ea"/>
              </a:rPr>
              <a:t>-green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background-color: green;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&lt;/style&gt;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&lt;h1 class="</a:t>
            </a:r>
            <a:r>
              <a:rPr lang="en-US" altLang="ko-KR" sz="1600" b="1" dirty="0" err="1">
                <a:effectLst/>
                <a:latin typeface="+mn-ea"/>
              </a:rPr>
              <a:t>bg</a:t>
            </a:r>
            <a:r>
              <a:rPr lang="en-US" altLang="ko-KR" sz="1600" b="1" dirty="0">
                <a:effectLst/>
                <a:latin typeface="+mn-ea"/>
              </a:rPr>
              <a:t>-green"&gt;Hello, ReactJS Start!!&lt;/h1&gt;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&lt;div id="root"&gt;&lt;/div&gt;</a:t>
            </a:r>
          </a:p>
          <a:p>
            <a:b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&lt;!-- React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가져오기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--&gt;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&lt;script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="https://unpkg.com/react@17/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umd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/react.development.js"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crossorigin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&gt;&lt;/script&gt;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&lt;script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=https://unpkg.com/react-dom@17/umd/react-dom.development.js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crossorigin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&gt;&lt;/script&gt;</a:t>
            </a:r>
          </a:p>
          <a:p>
            <a:b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&lt;!-- React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가져오기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--&gt;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&lt;script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="MyButton.js"&gt;&lt;/script&gt;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8661E-AB6B-63E7-D018-B75329103994}"/>
              </a:ext>
            </a:extLst>
          </p:cNvPr>
          <p:cNvSpPr txBox="1"/>
          <p:nvPr/>
        </p:nvSpPr>
        <p:spPr>
          <a:xfrm>
            <a:off x="3299059" y="3852512"/>
            <a:ext cx="363113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DOM Container (Root DOM Node)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837D8-A8D9-AF19-0237-5C899BC8B578}"/>
              </a:ext>
            </a:extLst>
          </p:cNvPr>
          <p:cNvSpPr txBox="1"/>
          <p:nvPr/>
        </p:nvSpPr>
        <p:spPr>
          <a:xfrm>
            <a:off x="4909461" y="241808"/>
            <a:ext cx="336162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HTML 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문서에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React </a:t>
            </a:r>
            <a:r>
              <a:rPr lang="ko-KR" altLang="en-US" sz="1600" b="1" dirty="0" err="1">
                <a:solidFill>
                  <a:schemeClr val="bg1"/>
                </a:solidFill>
                <a:effectLst/>
                <a:latin typeface="+mn-ea"/>
              </a:rPr>
              <a:t>적용허기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8C6CC-E39F-75FF-80D3-922DE94123E4}"/>
              </a:ext>
            </a:extLst>
          </p:cNvPr>
          <p:cNvSpPr txBox="1"/>
          <p:nvPr/>
        </p:nvSpPr>
        <p:spPr>
          <a:xfrm>
            <a:off x="3014760" y="542147"/>
            <a:ext cx="1174784" cy="4140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_8.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html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B3315-7972-E393-9B5E-E8741411FD6F}"/>
              </a:ext>
            </a:extLst>
          </p:cNvPr>
          <p:cNvSpPr txBox="1"/>
          <p:nvPr/>
        </p:nvSpPr>
        <p:spPr>
          <a:xfrm>
            <a:off x="180472" y="19250"/>
            <a:ext cx="179270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sohne"/>
              </a:rPr>
              <a:t>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sohne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sohne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sohne"/>
              </a:rPr>
              <a:t>개요</a:t>
            </a:r>
            <a:endParaRPr lang="en-US" altLang="ko-KR" sz="2400" b="1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49010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45623</TotalTime>
  <Words>3633</Words>
  <Application>Microsoft Office PowerPoint</Application>
  <PresentationFormat>와이드스크린</PresentationFormat>
  <Paragraphs>759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-apple-system</vt:lpstr>
      <vt:lpstr>Noto Sans KR</vt:lpstr>
      <vt:lpstr>sohne</vt:lpstr>
      <vt:lpstr>맑은 고딕</vt:lpstr>
      <vt:lpstr>한컴바탕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김 창복</cp:lastModifiedBy>
  <cp:revision>164</cp:revision>
  <dcterms:created xsi:type="dcterms:W3CDTF">2023-07-11T00:25:36Z</dcterms:created>
  <dcterms:modified xsi:type="dcterms:W3CDTF">2023-09-06T08:56:10Z</dcterms:modified>
</cp:coreProperties>
</file>