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1" r:id="rId2"/>
    <p:sldId id="280" r:id="rId3"/>
    <p:sldId id="278" r:id="rId4"/>
    <p:sldId id="574" r:id="rId5"/>
    <p:sldId id="279" r:id="rId6"/>
    <p:sldId id="281" r:id="rId7"/>
    <p:sldId id="285" r:id="rId8"/>
    <p:sldId id="286" r:id="rId9"/>
    <p:sldId id="503" r:id="rId10"/>
    <p:sldId id="505" r:id="rId11"/>
    <p:sldId id="506" r:id="rId12"/>
    <p:sldId id="256" r:id="rId13"/>
    <p:sldId id="261" r:id="rId14"/>
    <p:sldId id="257" r:id="rId15"/>
    <p:sldId id="258" r:id="rId16"/>
    <p:sldId id="711" r:id="rId17"/>
    <p:sldId id="545" r:id="rId18"/>
    <p:sldId id="712" r:id="rId19"/>
    <p:sldId id="259" r:id="rId20"/>
    <p:sldId id="680" r:id="rId21"/>
    <p:sldId id="678" r:id="rId22"/>
    <p:sldId id="679" r:id="rId23"/>
    <p:sldId id="720" r:id="rId24"/>
    <p:sldId id="721" r:id="rId25"/>
    <p:sldId id="722" r:id="rId26"/>
    <p:sldId id="723" r:id="rId27"/>
    <p:sldId id="727" r:id="rId28"/>
    <p:sldId id="728" r:id="rId29"/>
    <p:sldId id="729" r:id="rId30"/>
    <p:sldId id="726" r:id="rId31"/>
    <p:sldId id="724" r:id="rId32"/>
    <p:sldId id="677" r:id="rId33"/>
    <p:sldId id="713" r:id="rId34"/>
    <p:sldId id="714" r:id="rId35"/>
    <p:sldId id="716" r:id="rId36"/>
    <p:sldId id="697" r:id="rId37"/>
    <p:sldId id="681" r:id="rId38"/>
    <p:sldId id="719" r:id="rId39"/>
    <p:sldId id="703" r:id="rId40"/>
    <p:sldId id="717" r:id="rId41"/>
    <p:sldId id="725" r:id="rId42"/>
    <p:sldId id="718" r:id="rId43"/>
    <p:sldId id="548" r:id="rId44"/>
    <p:sldId id="707" r:id="rId45"/>
    <p:sldId id="547" r:id="rId46"/>
    <p:sldId id="546" r:id="rId47"/>
    <p:sldId id="271" r:id="rId48"/>
    <p:sldId id="573" r:id="rId49"/>
    <p:sldId id="708" r:id="rId50"/>
    <p:sldId id="274" r:id="rId51"/>
    <p:sldId id="572" r:id="rId52"/>
    <p:sldId id="272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72" autoAdjust="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1D18D-27E6-6640-4795-05E913165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5C5A74-723D-55B2-529F-98A2EE765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22029-020F-8C2D-EF24-A7E9B401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D4E5B-0B6D-6DBE-BDBE-8FE9E8FD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80C2A-06CD-45FA-AB69-1FDE5A63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E0DFE-1B8D-D26E-7D8E-733F2346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2905A-C835-5711-A548-E2CE4B75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6CBAF-7032-AAB4-6B02-9202DD0F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A09A6-CE23-CAC2-CD7A-C1D86A1E0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9AEE3-B354-B9E6-AA6A-A72602EC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D19B27-9059-C08B-DF3E-8689E009E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737F67-4070-355F-A5D0-2CF73BB92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A7274-3D4A-BFE5-5B67-EB41F376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9BFBC-45DF-EA18-E58A-ADA2ECBF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F90A6B-C13F-3A0E-9588-A663BA1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19E94-6C56-C611-94E8-52F3FFF8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05EBA-60DE-59A3-9E9D-C9F5C152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5800-271A-6904-77FC-3A894795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4987F-83B1-027A-03AD-6A67AC36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33D70-1695-A74B-E521-57CFE3B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4028-4D6C-25A9-DA8A-67C18A8FA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752A97-1D11-B10B-922F-A31D6BF9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1835B-A777-0DED-308B-F64965CD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82F0-864D-E97E-22B5-4A024D74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8DAAF-2030-188A-AB76-E20DFF78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0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65D1C-0A01-CCEA-F01B-15C64AFE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724BC-0606-9E83-E370-CE697F406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6D87AE-A5A6-7D9E-EA09-4DCF9FAF4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E775F-6564-BC14-E898-E4C2F0C9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A762D-68C7-2252-692F-513A8D0E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C23C-2B4D-FB1A-C895-579BE49B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1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AD394-2978-DC3A-F5DD-54AA7706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9E74BF-05D5-EFC1-9DEE-5AD84890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F15E0-E966-96B8-5EC3-BED3D913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55000C-3F0D-7C2A-205A-BED4DFE7C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00102F-059F-7423-11CC-88F6DE491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D93BE2-ED2E-EAE6-AA24-855DFEB6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A76349-ACDF-D5D1-A30B-71B37A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AC03C-12D3-99F7-B40F-DE27630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4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3EFB8-4B25-188F-BA8A-BF73C2C7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5A82DF-C8E4-03BA-8A3A-CC6E231C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8BFF9-A1EF-1D0A-EB72-33979E34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D8E5F3-C8B9-5303-F73A-10820A2E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0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432C4-7717-72C6-2BEA-28B9376F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DA855-A4FD-CDC2-09B7-ED94DE09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BAF5A-5BBA-A710-28CA-E9B4B132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7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7FB9A-5718-72A6-E59A-77A7E85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FB6CE-5528-EE65-FBB3-9E65A37A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7428CB-19D8-18EF-AD8F-180C9078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6B37E-95C3-A346-F425-F8328972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7EF97-0612-67AF-7657-32DF6A2A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C1D64-8E4D-F24F-C513-7B6B722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3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84854-9CCF-8929-1186-E9B2B320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76FE8B-765E-2DC7-6A29-732C4D0EF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FC4C6-43DE-8D8B-2A51-43AC975F6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1FA901-065D-D5BB-EEB2-AADD86C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5A4B0-9CE0-837E-19AA-BFA7D98C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A44D90-13EA-4DA5-698E-CE18552A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DC827-26B4-3848-10BB-B4F68BE0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D8819-2686-3E9C-1442-2C76D45A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A45B2-3447-5113-EFE1-47482BBB8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2B59B-50E3-4017-9C3B-6AC299E44523}" type="datetimeFigureOut">
              <a:rPr lang="ko-KR" altLang="en-US" smtClean="0"/>
              <a:t>2023-10-09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F824B-9EBC-4216-DF29-E257F35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AFA7A-6AE1-DE13-E59A-1FB887238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39E2-857C-4EDD-AF5E-DFA5FDC374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06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06B937-1EE1-9BB0-786D-E8C8C64ED368}"/>
              </a:ext>
            </a:extLst>
          </p:cNvPr>
          <p:cNvSpPr txBox="1"/>
          <p:nvPr/>
        </p:nvSpPr>
        <p:spPr>
          <a:xfrm>
            <a:off x="363353" y="291783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고급웹프로그래밍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B757D-DBB7-1689-20F2-CCD248862477}"/>
              </a:ext>
            </a:extLst>
          </p:cNvPr>
          <p:cNvSpPr txBox="1"/>
          <p:nvPr/>
        </p:nvSpPr>
        <p:spPr>
          <a:xfrm>
            <a:off x="4174957" y="2390090"/>
            <a:ext cx="3169119" cy="52322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6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주차 수업자료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17676-2947-05ED-F602-21F13877AA77}"/>
              </a:ext>
            </a:extLst>
          </p:cNvPr>
          <p:cNvSpPr txBox="1"/>
          <p:nvPr/>
        </p:nvSpPr>
        <p:spPr>
          <a:xfrm>
            <a:off x="4174958" y="3139551"/>
            <a:ext cx="316911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React</a:t>
            </a:r>
            <a:r>
              <a:rPr lang="ko-KR" altLang="en-US" sz="2000" b="1" i="0" u="none" strike="noStrike" baseline="0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문법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Hooks</a:t>
            </a:r>
            <a:r>
              <a:rPr lang="en-US" altLang="ko-KR" sz="2000" b="1" dirty="0">
                <a:latin typeface="+mn-ea"/>
              </a:rPr>
              <a:t>_1</a:t>
            </a:r>
            <a:endParaRPr lang="en-US" altLang="ko-KR" sz="2000" b="1" i="0" u="none" strike="noStrike" baseline="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000" b="1" i="0" u="none" strike="noStrike" baseline="0" dirty="0">
                <a:latin typeface="+mn-ea"/>
              </a:rPr>
              <a:t>State </a:t>
            </a:r>
            <a:r>
              <a:rPr lang="ko-KR" altLang="en-US" sz="2000" b="1" i="0" u="none" strike="noStrike" baseline="0" dirty="0">
                <a:latin typeface="+mn-ea"/>
              </a:rPr>
              <a:t>응용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137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83946" y="409432"/>
            <a:ext cx="5924349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Drop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Down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목록을 보여주기 위한 태그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BA5336-82DF-85C9-A246-96F9FA94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0" y="1637096"/>
            <a:ext cx="5286974" cy="643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171CF6-074A-E569-A1C6-4211E9473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61" y="2392289"/>
            <a:ext cx="5220447" cy="13333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03C86-D153-0C59-C508-B64B51E06B5E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EF88B-6DB5-512A-A9A1-86F2F1E59FDD}"/>
              </a:ext>
            </a:extLst>
          </p:cNvPr>
          <p:cNvSpPr txBox="1"/>
          <p:nvPr/>
        </p:nvSpPr>
        <p:spPr>
          <a:xfrm>
            <a:off x="5830694" y="0"/>
            <a:ext cx="5924349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[value,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("grape");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alert("</a:t>
            </a:r>
            <a:r>
              <a:rPr lang="ko-KR" altLang="en-US" sz="1600" b="1" dirty="0">
                <a:effectLst/>
                <a:latin typeface="+mn-ea"/>
              </a:rPr>
              <a:t>선택한 과일</a:t>
            </a:r>
            <a:r>
              <a:rPr lang="en-US" altLang="ko-KR" sz="1600" b="1" dirty="0">
                <a:effectLst/>
                <a:latin typeface="+mn-ea"/>
              </a:rPr>
              <a:t>: 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+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value);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과일을 선택하세요 </a:t>
            </a:r>
            <a:r>
              <a:rPr lang="en-US" altLang="ko-KR" sz="1600" b="1" dirty="0">
                <a:effectLst/>
                <a:latin typeface="+mn-ea"/>
              </a:rPr>
              <a:t>: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&lt;select value={value}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value="apple"&gt; </a:t>
            </a:r>
            <a:r>
              <a:rPr lang="ko-KR" altLang="en-US" sz="1600" b="1" dirty="0">
                <a:effectLst/>
                <a:latin typeface="+mn-ea"/>
              </a:rPr>
              <a:t>사과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value="banana"&gt; </a:t>
            </a:r>
            <a:r>
              <a:rPr lang="ko-KR" altLang="en-US" sz="1600" b="1" dirty="0">
                <a:effectLst/>
                <a:latin typeface="+mn-ea"/>
              </a:rPr>
              <a:t>바나나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selected value="grape"&gt; </a:t>
            </a:r>
            <a:r>
              <a:rPr lang="ko-KR" altLang="en-US" sz="1600" b="1" dirty="0">
                <a:effectLst/>
                <a:latin typeface="+mn-ea"/>
              </a:rPr>
              <a:t>포도 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value="watermelon"&gt; </a:t>
            </a:r>
            <a:r>
              <a:rPr lang="ko-KR" altLang="en-US" sz="1600" b="1" dirty="0">
                <a:effectLst/>
                <a:latin typeface="+mn-ea"/>
              </a:rPr>
              <a:t>수박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&lt;/select&gt;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type="submit"&gt; </a:t>
            </a:r>
            <a:r>
              <a:rPr lang="ko-KR" altLang="en-US" sz="1600" b="1" dirty="0">
                <a:effectLst/>
                <a:latin typeface="+mn-ea"/>
              </a:rPr>
              <a:t>제출 </a:t>
            </a:r>
            <a:r>
              <a:rPr lang="en-US" altLang="ko-KR" sz="1600" b="1" dirty="0">
                <a:effectLst/>
                <a:latin typeface="+mn-ea"/>
              </a:rPr>
              <a:t>&lt;/button&gt;  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{value}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4A4F0-3A99-B509-4438-D3CD297979A4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372922-5A2E-9D7E-EE16-ADBDCF5F30EF}"/>
              </a:ext>
            </a:extLst>
          </p:cNvPr>
          <p:cNvSpPr/>
          <p:nvPr/>
        </p:nvSpPr>
        <p:spPr>
          <a:xfrm>
            <a:off x="6208295" y="3725685"/>
            <a:ext cx="5319309" cy="1442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0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A5D9CEA-C64F-E5CD-6CE9-131F3292B186}"/>
              </a:ext>
            </a:extLst>
          </p:cNvPr>
          <p:cNvSpPr txBox="1"/>
          <p:nvPr/>
        </p:nvSpPr>
        <p:spPr>
          <a:xfrm>
            <a:off x="182348" y="-64264"/>
            <a:ext cx="8951017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[name, </a:t>
            </a:r>
            <a:r>
              <a:rPr lang="en-US" altLang="ko-KR" sz="1600" b="1" dirty="0" err="1">
                <a:effectLst/>
                <a:latin typeface="+mn-ea"/>
              </a:rPr>
              <a:t>setName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>
                <a:effectLst/>
                <a:latin typeface="+mn-ea"/>
              </a:rPr>
              <a:t>김철수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[gender, </a:t>
            </a:r>
            <a:r>
              <a:rPr lang="en-US" altLang="ko-KR" sz="1600" b="1" dirty="0" err="1">
                <a:effectLst/>
                <a:latin typeface="+mn-ea"/>
              </a:rPr>
              <a:t>setGender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>
                <a:effectLst/>
                <a:latin typeface="+mn-ea"/>
              </a:rPr>
              <a:t>남자</a:t>
            </a:r>
            <a:r>
              <a:rPr lang="en-US" altLang="ko-KR" sz="1600" b="1" dirty="0">
                <a:effectLst/>
                <a:latin typeface="+mn-ea"/>
              </a:rPr>
              <a:t>");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handleChangeName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setName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handleChangeGender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setGender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event.target.value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alert(`</a:t>
            </a:r>
            <a:r>
              <a:rPr lang="ko-KR" altLang="en-US" sz="1600" b="1" dirty="0">
                <a:effectLst/>
                <a:latin typeface="+mn-ea"/>
              </a:rPr>
              <a:t>이름</a:t>
            </a:r>
            <a:r>
              <a:rPr lang="en-US" altLang="ko-KR" sz="1600" b="1" dirty="0">
                <a:effectLst/>
                <a:latin typeface="+mn-ea"/>
              </a:rPr>
              <a:t>: ${name}, </a:t>
            </a:r>
            <a:r>
              <a:rPr lang="ko-KR" altLang="en-US" sz="1600" b="1" dirty="0">
                <a:effectLst/>
                <a:latin typeface="+mn-ea"/>
              </a:rPr>
              <a:t>성별</a:t>
            </a:r>
            <a:r>
              <a:rPr lang="en-US" altLang="ko-KR" sz="1600" b="1" dirty="0">
                <a:effectLst/>
                <a:latin typeface="+mn-ea"/>
              </a:rPr>
              <a:t>: ${gender}`);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이름 </a:t>
            </a:r>
            <a:r>
              <a:rPr lang="en-US" altLang="ko-KR" sz="1600" b="1" dirty="0">
                <a:effectLst/>
                <a:latin typeface="+mn-ea"/>
              </a:rPr>
              <a:t>: &lt;input type="text" value={name}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handleChangeName</a:t>
            </a:r>
            <a:r>
              <a:rPr lang="en-US" altLang="ko-KR" sz="1600" b="1" dirty="0">
                <a:effectLst/>
                <a:latin typeface="+mn-ea"/>
              </a:rPr>
              <a:t>} /&gt;&lt;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성별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: &lt;select value={gender}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onChange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handleChangeGender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남자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"&gt;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남자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여자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"&gt;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여자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&lt;/select&gt;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&lt;button type="submit"&gt;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제출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&lt;/button&gt;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성별은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{gender}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이고 이름은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{name}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입니다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2C4380-04A9-B073-7352-7FC1D5D94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56" b="4001"/>
          <a:stretch/>
        </p:blipFill>
        <p:spPr>
          <a:xfrm>
            <a:off x="6220604" y="239584"/>
            <a:ext cx="5486311" cy="16211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8F8FF5-5920-8C63-0D61-071F5307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04" y="2222778"/>
            <a:ext cx="5549068" cy="13391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2FF82C-40A9-63A4-6428-C8466CECF860}"/>
              </a:ext>
            </a:extLst>
          </p:cNvPr>
          <p:cNvSpPr txBox="1"/>
          <p:nvPr/>
        </p:nvSpPr>
        <p:spPr>
          <a:xfrm>
            <a:off x="4315248" y="70307"/>
            <a:ext cx="12471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7334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88EB9-405D-B150-7893-DB739F51CCD9}"/>
              </a:ext>
            </a:extLst>
          </p:cNvPr>
          <p:cNvSpPr txBox="1"/>
          <p:nvPr/>
        </p:nvSpPr>
        <p:spPr>
          <a:xfrm>
            <a:off x="333676" y="474722"/>
            <a:ext cx="6442509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useState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const</a:t>
            </a:r>
            <a:r>
              <a:rPr lang="ko-KR" altLang="en-US" b="1" dirty="0"/>
              <a:t> [</a:t>
            </a:r>
            <a:r>
              <a:rPr lang="ko-KR" altLang="en-US" b="1" dirty="0" err="1">
                <a:solidFill>
                  <a:srgbClr val="FF0000"/>
                </a:solidFill>
              </a:rPr>
              <a:t>value</a:t>
            </a:r>
            <a:r>
              <a:rPr lang="ko-KR" altLang="en-US" b="1" dirty="0"/>
              <a:t>, </a:t>
            </a:r>
            <a:r>
              <a:rPr lang="ko-KR" altLang="en-US" b="1" dirty="0" err="1"/>
              <a:t>setValue</a:t>
            </a:r>
            <a:r>
              <a:rPr lang="ko-KR" altLang="en-US" b="1" dirty="0"/>
              <a:t>] = </a:t>
            </a:r>
            <a:r>
              <a:rPr lang="ko-KR" altLang="en-US" b="1" dirty="0" err="1"/>
              <a:t>useState</a:t>
            </a:r>
            <a:r>
              <a:rPr lang="ko-KR" altLang="en-US" b="1" dirty="0"/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null</a:t>
            </a:r>
            <a:r>
              <a:rPr lang="ko-KR" altLang="en-US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value : </a:t>
            </a:r>
            <a:r>
              <a:rPr lang="ko-KR" altLang="en-US" b="1" dirty="0" err="1"/>
              <a:t>state</a:t>
            </a:r>
            <a:r>
              <a:rPr lang="ko-KR" altLang="en-US" b="1" dirty="0"/>
              <a:t> 변수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useState의</a:t>
            </a:r>
            <a:r>
              <a:rPr lang="ko-KR" altLang="en-US" b="1" dirty="0"/>
              <a:t> 인자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b="1" dirty="0" err="1"/>
              <a:t>state</a:t>
            </a:r>
            <a:r>
              <a:rPr lang="ko-KR" altLang="en-US" b="1" dirty="0"/>
              <a:t> 초기 값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숫자 타입과 문자 타입을 가질 수 있다.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setValue</a:t>
            </a:r>
            <a:r>
              <a:rPr lang="en-US" altLang="ko-KR" b="1" dirty="0"/>
              <a:t> : state</a:t>
            </a:r>
            <a:r>
              <a:rPr lang="ko-KR" altLang="en-US" b="1" dirty="0"/>
              <a:t> 변수를 갱신할 수 있는 함수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Component</a:t>
            </a:r>
            <a:r>
              <a:rPr lang="ko-KR" altLang="en-US" b="1" dirty="0"/>
              <a:t>가 </a:t>
            </a:r>
            <a:r>
              <a:rPr lang="en-US" altLang="ko-KR" b="1" dirty="0"/>
              <a:t>Render</a:t>
            </a:r>
            <a:r>
              <a:rPr lang="ko-KR" altLang="en-US" b="1" dirty="0"/>
              <a:t>할 때 오직 한 번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B70598-A664-62A6-756D-37DFD0384B21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35F32-90F0-0785-71FD-67900BF5C206}"/>
              </a:ext>
            </a:extLst>
          </p:cNvPr>
          <p:cNvSpPr txBox="1"/>
          <p:nvPr/>
        </p:nvSpPr>
        <p:spPr>
          <a:xfrm>
            <a:off x="1811153" y="136168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48938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88EB9-405D-B150-7893-DB739F51CCD9}"/>
              </a:ext>
            </a:extLst>
          </p:cNvPr>
          <p:cNvSpPr txBox="1"/>
          <p:nvPr/>
        </p:nvSpPr>
        <p:spPr>
          <a:xfrm>
            <a:off x="551481" y="2346406"/>
            <a:ext cx="6705532" cy="42780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useRef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inputRef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useRef</a:t>
            </a:r>
            <a:r>
              <a:rPr lang="en-US" altLang="ko-KR" sz="1600" b="1" dirty="0">
                <a:effectLst/>
                <a:latin typeface="+mn-ea"/>
              </a:rPr>
              <a:t>(null);</a:t>
            </a:r>
          </a:p>
          <a:p>
            <a:r>
              <a:rPr lang="en-US" altLang="ko-KR" sz="1600" b="1" dirty="0">
                <a:effectLst/>
                <a:latin typeface="+mn-ea"/>
              </a:rPr>
              <a:t>  function </a:t>
            </a:r>
            <a:r>
              <a:rPr lang="en-US" altLang="ko-KR" sz="1600" b="1" dirty="0" err="1">
                <a:effectLst/>
                <a:latin typeface="+mn-ea"/>
              </a:rPr>
              <a:t>handleClick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inputRef.current.focus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ref={</a:t>
            </a:r>
            <a:r>
              <a:rPr lang="en-US" altLang="ko-KR" sz="1600" b="1" dirty="0" err="1">
                <a:effectLst/>
                <a:latin typeface="+mn-ea"/>
              </a:rPr>
              <a:t>inputRef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handleClick</a:t>
            </a:r>
            <a:r>
              <a:rPr lang="en-US" altLang="ko-KR" sz="1600" b="1" dirty="0">
                <a:effectLst/>
                <a:latin typeface="+mn-ea"/>
              </a:rPr>
              <a:t>}&gt;Focus the input&lt;/button&gt;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1E5C0-5498-5D2E-8EF3-F3A9C21D3D9E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B3816-0C15-FDC1-F542-3E8C43969FB5}"/>
              </a:ext>
            </a:extLst>
          </p:cNvPr>
          <p:cNvSpPr txBox="1"/>
          <p:nvPr/>
        </p:nvSpPr>
        <p:spPr>
          <a:xfrm>
            <a:off x="255070" y="474722"/>
            <a:ext cx="700194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useRef</a:t>
            </a:r>
            <a:endParaRPr lang="ko-KR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특정 DOM 선택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 err="1"/>
              <a:t>DOM에</a:t>
            </a:r>
            <a:r>
              <a:rPr lang="en-US" altLang="ko-KR" b="1" dirty="0"/>
              <a:t> focus</a:t>
            </a:r>
            <a:r>
              <a:rPr lang="ko-KR" altLang="en-US" b="1" dirty="0"/>
              <a:t>를 주거나 스타일 변경</a:t>
            </a:r>
            <a:r>
              <a:rPr lang="en-US" altLang="ko-KR" b="1" dirty="0"/>
              <a:t>(</a:t>
            </a:r>
            <a:r>
              <a:rPr lang="ko-KR" altLang="en-US" b="1" dirty="0"/>
              <a:t>크기나 색상 변경</a:t>
            </a:r>
            <a:r>
              <a:rPr lang="en-US" altLang="ko-KR" b="1" dirty="0"/>
              <a:t>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 err="1">
                <a:effectLst/>
                <a:latin typeface="+mn-ea"/>
              </a:rPr>
              <a:t>document.getElementById</a:t>
            </a:r>
            <a:r>
              <a:rPr lang="en-US" altLang="ko-KR" sz="1800" b="1" dirty="0">
                <a:effectLst/>
                <a:latin typeface="+mn-ea"/>
              </a:rPr>
              <a:t>(“ ”) 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B1691-342E-4ED7-FBAC-97875B193AC3}"/>
              </a:ext>
            </a:extLst>
          </p:cNvPr>
          <p:cNvSpPr txBox="1"/>
          <p:nvPr/>
        </p:nvSpPr>
        <p:spPr>
          <a:xfrm>
            <a:off x="1811153" y="136168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B6B15D-B02C-BD4C-DFBC-0D1BC4386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30" y="3630954"/>
            <a:ext cx="7160584" cy="6920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202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88EB9-405D-B150-7893-DB739F51CCD9}"/>
              </a:ext>
            </a:extLst>
          </p:cNvPr>
          <p:cNvSpPr txBox="1"/>
          <p:nvPr/>
        </p:nvSpPr>
        <p:spPr>
          <a:xfrm>
            <a:off x="255070" y="586673"/>
            <a:ext cx="8213557" cy="4617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U</a:t>
            </a:r>
            <a:r>
              <a:rPr lang="ko-KR" altLang="en-US" b="1" dirty="0" err="1"/>
              <a:t>se</a:t>
            </a:r>
            <a:r>
              <a:rPr lang="en-US" altLang="ko-KR" b="1" dirty="0"/>
              <a:t>Reducer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useState</a:t>
            </a:r>
            <a:r>
              <a:rPr lang="ko-KR" altLang="en-US" b="1" dirty="0"/>
              <a:t>보다 복잡한 </a:t>
            </a:r>
            <a:r>
              <a:rPr lang="en-US" altLang="ko-KR" b="1" dirty="0"/>
              <a:t>state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처리</a:t>
            </a:r>
            <a:endParaRPr lang="en-US" altLang="ko-KR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const [</a:t>
            </a:r>
            <a:r>
              <a:rPr lang="en-US" altLang="ko-KR" b="1" dirty="0">
                <a:solidFill>
                  <a:srgbClr val="FF0000"/>
                </a:solidFill>
              </a:rPr>
              <a:t>state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dispatch</a:t>
            </a:r>
            <a:r>
              <a:rPr lang="en-US" altLang="ko-KR" b="1" dirty="0"/>
              <a:t>] = </a:t>
            </a:r>
            <a:r>
              <a:rPr lang="en-US" altLang="ko-KR" b="1" dirty="0" err="1"/>
              <a:t>useReducer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reducer, {initial : </a:t>
            </a:r>
            <a:r>
              <a:rPr lang="en-US" altLang="ko-KR" b="1" dirty="0" err="1">
                <a:solidFill>
                  <a:srgbClr val="FF0000"/>
                </a:solidFill>
              </a:rPr>
              <a:t>init</a:t>
            </a:r>
            <a:r>
              <a:rPr lang="en-US" altLang="ko-KR" b="1" dirty="0">
                <a:solidFill>
                  <a:srgbClr val="FF0000"/>
                </a:solidFill>
              </a:rPr>
              <a:t>})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/>
              <a:t>useReducer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reducer, {initial : </a:t>
            </a:r>
            <a:r>
              <a:rPr lang="en-US" altLang="ko-KR" b="1" dirty="0" err="1">
                <a:solidFill>
                  <a:srgbClr val="FF0000"/>
                </a:solidFill>
              </a:rPr>
              <a:t>init</a:t>
            </a:r>
            <a:r>
              <a:rPr lang="en-US" altLang="ko-KR" b="1" dirty="0">
                <a:solidFill>
                  <a:srgbClr val="FF0000"/>
                </a:solidFill>
              </a:rPr>
              <a:t>})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첫번째 파라미터 </a:t>
            </a:r>
            <a:r>
              <a:rPr lang="en-US" altLang="ko-KR" b="1" dirty="0"/>
              <a:t>:</a:t>
            </a:r>
            <a:r>
              <a:rPr lang="ko-KR" altLang="en-US" b="1" dirty="0"/>
              <a:t> 실행할 </a:t>
            </a:r>
            <a:r>
              <a:rPr lang="en-US" altLang="ko-KR" b="1" dirty="0"/>
              <a:t>reducer </a:t>
            </a:r>
            <a:r>
              <a:rPr lang="ko-KR" altLang="en-US" b="1" dirty="0"/>
              <a:t>함수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두번째 파라미터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state</a:t>
            </a:r>
            <a:r>
              <a:rPr lang="ko-KR" altLang="en-US" b="1" dirty="0"/>
              <a:t> 초기 값</a:t>
            </a:r>
            <a:endParaRPr lang="en-US" altLang="ko-KR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state </a:t>
            </a:r>
            <a:r>
              <a:rPr lang="ko-KR" altLang="en-US" b="1" dirty="0"/>
              <a:t>값과 </a:t>
            </a:r>
            <a:r>
              <a:rPr lang="en-US" altLang="ko-KR" b="1" dirty="0"/>
              <a:t>dispatch </a:t>
            </a:r>
            <a:r>
              <a:rPr lang="ko-KR" altLang="en-US" b="1" dirty="0"/>
              <a:t>함수 리턴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state </a:t>
            </a:r>
            <a:endParaRPr lang="ko-KR" altLang="en-US" b="1" dirty="0"/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dispatch :</a:t>
            </a:r>
            <a:r>
              <a:rPr lang="ko-KR" altLang="en-US" b="1" dirty="0"/>
              <a:t> </a:t>
            </a:r>
            <a:r>
              <a:rPr lang="en-US" altLang="ko-KR" b="1" dirty="0"/>
              <a:t>reducer </a:t>
            </a:r>
            <a:r>
              <a:rPr lang="ko-KR" altLang="en-US" b="1" dirty="0"/>
              <a:t>실행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endParaRPr lang="en-US" altLang="ko-KR" b="1" dirty="0"/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state update 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  <a:sym typeface="Wingdings" panose="05000000000000000000" pitchFamily="2" charset="2"/>
              </a:rPr>
              <a:t> r</a:t>
            </a:r>
            <a:r>
              <a:rPr lang="en-US" altLang="ko-KR" b="1" i="0" dirty="0">
                <a:solidFill>
                  <a:srgbClr val="374151"/>
                </a:solidFill>
                <a:effectLst/>
                <a:latin typeface="+mn-ea"/>
              </a:rPr>
              <a:t>ender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374151"/>
                </a:solidFill>
                <a:effectLst/>
                <a:latin typeface="__pretendard_dd3ed8"/>
              </a:rPr>
              <a:t>action</a:t>
            </a:r>
            <a:r>
              <a:rPr lang="ko-KR" altLang="en-US" b="1" i="0" dirty="0">
                <a:solidFill>
                  <a:srgbClr val="374151"/>
                </a:solidFill>
                <a:effectLst/>
                <a:latin typeface="__pretendard_dd3ed8"/>
              </a:rPr>
              <a:t> 전달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70E5A-F810-1E48-AD07-BB64DBE82C66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21B12-2245-5049-1B82-A3FB6EBE8756}"/>
              </a:ext>
            </a:extLst>
          </p:cNvPr>
          <p:cNvSpPr txBox="1"/>
          <p:nvPr/>
        </p:nvSpPr>
        <p:spPr>
          <a:xfrm>
            <a:off x="5828137" y="3116115"/>
            <a:ext cx="575831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const</a:t>
            </a:r>
            <a:r>
              <a:rPr lang="ko-KR" altLang="en-US" sz="1600" b="1" dirty="0"/>
              <a:t> [</a:t>
            </a:r>
            <a:r>
              <a:rPr lang="ko-KR" altLang="en-US" sz="1600" b="1" dirty="0" err="1"/>
              <a:t>state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dispatch</a:t>
            </a:r>
            <a:r>
              <a:rPr lang="ko-KR" altLang="en-US" sz="1600" b="1" dirty="0"/>
              <a:t>] = </a:t>
            </a:r>
            <a:r>
              <a:rPr lang="ko-KR" altLang="en-US" sz="1600" b="1" dirty="0" err="1"/>
              <a:t>useReducer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reducer</a:t>
            </a:r>
            <a:r>
              <a:rPr lang="ko-KR" altLang="en-US" sz="1600" b="1" dirty="0"/>
              <a:t>, { </a:t>
            </a:r>
            <a:r>
              <a:rPr lang="ko-KR" altLang="en-US" sz="1600" b="1" dirty="0" err="1"/>
              <a:t>age</a:t>
            </a:r>
            <a:r>
              <a:rPr lang="ko-KR" altLang="en-US" sz="1600" b="1" dirty="0"/>
              <a:t>: 42 });</a:t>
            </a:r>
          </a:p>
          <a:p>
            <a:endParaRPr lang="en-US" altLang="ko-KR" sz="1600" b="1" dirty="0"/>
          </a:p>
          <a:p>
            <a:r>
              <a:rPr lang="ko-KR" altLang="en-US" sz="1600" b="1" dirty="0" err="1"/>
              <a:t>function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handleClick</a:t>
            </a:r>
            <a:r>
              <a:rPr lang="ko-KR" altLang="en-US" sz="1600" b="1" dirty="0"/>
              <a:t>() {   </a:t>
            </a:r>
            <a:r>
              <a:rPr lang="en-US" altLang="ko-KR" sz="1600" b="1" dirty="0"/>
              <a:t> </a:t>
            </a:r>
            <a:endParaRPr lang="ko-KR" altLang="en-US" sz="1600" b="1" dirty="0"/>
          </a:p>
          <a:p>
            <a:r>
              <a:rPr lang="en-US" altLang="ko-KR" sz="1600" b="1" dirty="0"/>
              <a:t>  // reducer</a:t>
            </a:r>
            <a:r>
              <a:rPr lang="ko-KR" altLang="en-US" sz="1600" b="1" dirty="0"/>
              <a:t> 실행함수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실행 </a:t>
            </a:r>
            <a:r>
              <a:rPr lang="en-US" altLang="ko-KR" sz="1600" b="1" dirty="0"/>
              <a:t>type</a:t>
            </a:r>
            <a:r>
              <a:rPr lang="ko-KR" altLang="en-US" sz="1600" b="1" dirty="0"/>
              <a:t> </a:t>
            </a:r>
          </a:p>
          <a:p>
            <a:r>
              <a:rPr lang="ko-KR" altLang="en-US" sz="1600" b="1" dirty="0"/>
              <a:t>  </a:t>
            </a:r>
            <a:r>
              <a:rPr lang="ko-KR" altLang="en-US" sz="1600" b="1" dirty="0" err="1"/>
              <a:t>dispatch</a:t>
            </a:r>
            <a:r>
              <a:rPr lang="ko-KR" altLang="en-US" sz="1600" b="1" dirty="0"/>
              <a:t>({ </a:t>
            </a:r>
            <a:r>
              <a:rPr lang="ko-KR" altLang="en-US" sz="1600" b="1" dirty="0" err="1">
                <a:solidFill>
                  <a:srgbClr val="FF0000"/>
                </a:solidFill>
              </a:rPr>
              <a:t>type</a:t>
            </a:r>
            <a:r>
              <a:rPr lang="ko-KR" altLang="en-US" sz="1600" b="1" dirty="0">
                <a:solidFill>
                  <a:srgbClr val="FF0000"/>
                </a:solidFill>
              </a:rPr>
              <a:t>: '</a:t>
            </a:r>
            <a:r>
              <a:rPr lang="ko-KR" altLang="en-US" sz="1600" b="1" dirty="0" err="1">
                <a:solidFill>
                  <a:srgbClr val="FF0000"/>
                </a:solidFill>
              </a:rPr>
              <a:t>incremented_age</a:t>
            </a:r>
            <a:r>
              <a:rPr lang="ko-KR" altLang="en-US" sz="1600" b="1" dirty="0">
                <a:solidFill>
                  <a:srgbClr val="FF0000"/>
                </a:solidFill>
              </a:rPr>
              <a:t>' </a:t>
            </a:r>
            <a:r>
              <a:rPr lang="ko-KR" altLang="en-US" sz="1600" b="1" dirty="0"/>
              <a:t>});</a:t>
            </a:r>
          </a:p>
          <a:p>
            <a:r>
              <a:rPr lang="ko-KR" altLang="en-US" sz="1600" b="1" dirty="0"/>
              <a:t>  // ...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127A7-3439-2328-8E55-635E99C9DAC8}"/>
              </a:ext>
            </a:extLst>
          </p:cNvPr>
          <p:cNvSpPr txBox="1"/>
          <p:nvPr/>
        </p:nvSpPr>
        <p:spPr>
          <a:xfrm>
            <a:off x="1811153" y="136168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036436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88EB9-405D-B150-7893-DB739F51CCD9}"/>
              </a:ext>
            </a:extLst>
          </p:cNvPr>
          <p:cNvSpPr txBox="1"/>
          <p:nvPr/>
        </p:nvSpPr>
        <p:spPr>
          <a:xfrm>
            <a:off x="255070" y="608582"/>
            <a:ext cx="7857423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j-lt"/>
              </a:rPr>
              <a:t>import { </a:t>
            </a:r>
            <a:r>
              <a:rPr lang="en-US" altLang="ko-KR" sz="1600" b="1" dirty="0" err="1">
                <a:effectLst/>
                <a:latin typeface="+mj-lt"/>
              </a:rPr>
              <a:t>useReducer</a:t>
            </a:r>
            <a:r>
              <a:rPr lang="en-US" altLang="ko-KR" sz="1600" b="1" dirty="0">
                <a:effectLst/>
                <a:latin typeface="+mj-lt"/>
              </a:rPr>
              <a:t> } from “react”;</a:t>
            </a:r>
          </a:p>
          <a:p>
            <a:br>
              <a:rPr lang="en-US" altLang="ko-KR" sz="1600" b="1" dirty="0">
                <a:effectLst/>
                <a:latin typeface="+mj-lt"/>
              </a:rPr>
            </a:br>
            <a:r>
              <a:rPr lang="en-US" altLang="ko-KR" sz="1600" b="1" dirty="0">
                <a:effectLst/>
                <a:latin typeface="+mj-lt"/>
              </a:rPr>
              <a:t>const App = () =&gt; {</a:t>
            </a:r>
          </a:p>
          <a:p>
            <a:r>
              <a:rPr lang="en-US" altLang="ko-KR" sz="1600" b="1" dirty="0">
                <a:effectLst/>
                <a:latin typeface="+mj-lt"/>
              </a:rPr>
              <a:t>  const [value, dispatch] = </a:t>
            </a:r>
            <a:r>
              <a:rPr lang="en-US" altLang="ko-KR" sz="1600" b="1" dirty="0" err="1">
                <a:effectLst/>
                <a:latin typeface="+mj-lt"/>
              </a:rPr>
              <a:t>useReducer</a:t>
            </a:r>
            <a:r>
              <a:rPr lang="en-US" altLang="ko-KR" sz="1600" b="1" dirty="0">
                <a:effectLst/>
                <a:latin typeface="+mj-lt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reducer</a:t>
            </a:r>
            <a:r>
              <a:rPr lang="en-US" altLang="ko-KR" sz="1600" b="1" dirty="0">
                <a:effectLst/>
                <a:latin typeface="+mj-lt"/>
              </a:rPr>
              <a:t>, 0);</a:t>
            </a:r>
          </a:p>
          <a:p>
            <a:br>
              <a:rPr lang="en-US" altLang="ko-KR" sz="1600" b="1" dirty="0">
                <a:effectLst/>
                <a:latin typeface="+mj-lt"/>
              </a:rPr>
            </a:br>
            <a:r>
              <a:rPr lang="en-US" altLang="ko-KR" sz="1600" b="1" dirty="0">
                <a:effectLst/>
                <a:latin typeface="+mj-lt"/>
              </a:rPr>
              <a:t>  return (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&lt;p&gt; </a:t>
            </a:r>
            <a:r>
              <a:rPr lang="ko-KR" altLang="en-US" sz="1600" b="1" dirty="0">
                <a:effectLst/>
                <a:latin typeface="+mj-lt"/>
              </a:rPr>
              <a:t>현재 카운터 값은 </a:t>
            </a:r>
            <a:r>
              <a:rPr lang="en-US" altLang="ko-KR" sz="1600" b="1" dirty="0">
                <a:effectLst/>
                <a:latin typeface="+mj-lt"/>
              </a:rPr>
              <a:t>&lt;b&gt;{value}&lt;/b&gt; </a:t>
            </a:r>
            <a:r>
              <a:rPr lang="ko-KR" altLang="en-US" sz="1600" b="1" dirty="0">
                <a:effectLst/>
                <a:latin typeface="+mj-lt"/>
              </a:rPr>
              <a:t>입니다</a:t>
            </a:r>
            <a:r>
              <a:rPr lang="en-US" altLang="ko-KR" sz="1600" b="1" dirty="0">
                <a:effectLst/>
                <a:latin typeface="+mj-lt"/>
              </a:rPr>
              <a:t>.</a:t>
            </a:r>
            <a:r>
              <a:rPr lang="ko-KR" altLang="en-US" sz="1600" b="1" dirty="0">
                <a:effectLst/>
                <a:latin typeface="+mj-lt"/>
              </a:rPr>
              <a:t> </a:t>
            </a:r>
            <a:r>
              <a:rPr lang="en-US" altLang="ko-KR" sz="1600" b="1" dirty="0">
                <a:effectLst/>
                <a:latin typeface="+mj-lt"/>
              </a:rPr>
              <a:t>&lt;/p&gt;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&lt;button </a:t>
            </a:r>
            <a:r>
              <a:rPr lang="en-US" altLang="ko-KR" sz="1600" b="1" dirty="0" err="1">
                <a:effectLst/>
                <a:latin typeface="+mj-lt"/>
              </a:rPr>
              <a:t>onClick</a:t>
            </a:r>
            <a:r>
              <a:rPr lang="en-US" altLang="ko-KR" sz="1600" b="1" dirty="0">
                <a:effectLst/>
                <a:latin typeface="+mj-lt"/>
              </a:rPr>
              <a:t>={() =&gt; dispatch({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type: “INCREMENT” </a:t>
            </a:r>
            <a:r>
              <a:rPr lang="en-US" altLang="ko-KR" sz="1600" b="1" dirty="0">
                <a:effectLst/>
                <a:latin typeface="+mj-lt"/>
              </a:rPr>
              <a:t>})}&gt;+1&lt;/button&gt;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  &lt;button </a:t>
            </a:r>
            <a:r>
              <a:rPr lang="en-US" altLang="ko-KR" sz="1600" b="1" dirty="0" err="1">
                <a:effectLst/>
                <a:latin typeface="+mj-lt"/>
              </a:rPr>
              <a:t>onClick</a:t>
            </a:r>
            <a:r>
              <a:rPr lang="en-US" altLang="ko-KR" sz="1600" b="1" dirty="0">
                <a:effectLst/>
                <a:latin typeface="+mj-lt"/>
              </a:rPr>
              <a:t>={() =&gt; dispatch({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type: “DECREMENT” </a:t>
            </a:r>
            <a:r>
              <a:rPr lang="en-US" altLang="ko-KR" sz="1600" b="1" dirty="0">
                <a:effectLst/>
                <a:latin typeface="+mj-lt"/>
              </a:rPr>
              <a:t>})}&gt;-1&lt;/button&gt;</a:t>
            </a:r>
          </a:p>
          <a:p>
            <a:r>
              <a:rPr lang="en-US" altLang="ko-KR" sz="1600" b="1" dirty="0">
                <a:effectLst/>
                <a:latin typeface="+mj-lt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j-lt"/>
              </a:rPr>
              <a:t>  );</a:t>
            </a:r>
          </a:p>
          <a:p>
            <a:r>
              <a:rPr lang="en-US" altLang="ko-KR" sz="1600" b="1" dirty="0">
                <a:effectLst/>
                <a:latin typeface="+mj-lt"/>
              </a:rPr>
              <a:t>};</a:t>
            </a:r>
          </a:p>
          <a:p>
            <a:br>
              <a:rPr lang="en-US" altLang="ko-KR" sz="1600" b="1" dirty="0">
                <a:effectLst/>
                <a:latin typeface="+mj-lt"/>
              </a:rPr>
            </a:br>
            <a:r>
              <a:rPr lang="en-US" altLang="ko-KR" sz="1600" b="1" dirty="0">
                <a:effectLst/>
                <a:latin typeface="+mj-lt"/>
              </a:rPr>
              <a:t>// reducer </a:t>
            </a:r>
            <a:r>
              <a:rPr lang="ko-KR" altLang="en-US" sz="1600" b="1" dirty="0">
                <a:effectLst/>
                <a:latin typeface="+mj-lt"/>
              </a:rPr>
              <a:t>함수</a:t>
            </a:r>
          </a:p>
          <a:p>
            <a:r>
              <a:rPr lang="en-US" altLang="ko-KR" sz="1600" b="1" dirty="0">
                <a:effectLst/>
                <a:latin typeface="+mj-lt"/>
              </a:rPr>
              <a:t>function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j-lt"/>
              </a:rPr>
              <a:t>reducer</a:t>
            </a:r>
            <a:r>
              <a:rPr lang="en-US" altLang="ko-KR" sz="1600" b="1" dirty="0">
                <a:effectLst/>
                <a:latin typeface="+mj-lt"/>
              </a:rPr>
              <a:t>(value, action) {   // </a:t>
            </a:r>
            <a:r>
              <a:rPr lang="en-US" altLang="ko-KR" sz="1600" b="1" dirty="0" err="1">
                <a:effectLst/>
                <a:latin typeface="+mj-lt"/>
              </a:rPr>
              <a:t>action.type</a:t>
            </a:r>
            <a:r>
              <a:rPr lang="en-US" altLang="ko-KR" sz="1600" b="1" dirty="0">
                <a:effectLst/>
                <a:latin typeface="+mj-lt"/>
              </a:rPr>
              <a:t> </a:t>
            </a:r>
            <a:r>
              <a:rPr lang="ko-KR" altLang="en-US" sz="1600" b="1" dirty="0">
                <a:effectLst/>
                <a:latin typeface="+mj-lt"/>
              </a:rPr>
              <a:t>에 따라 다른 작업 수행</a:t>
            </a:r>
          </a:p>
          <a:p>
            <a:r>
              <a:rPr lang="ko-KR" altLang="en-US" sz="1600" b="1" dirty="0">
                <a:effectLst/>
                <a:latin typeface="+mj-lt"/>
              </a:rPr>
              <a:t>  </a:t>
            </a:r>
            <a:r>
              <a:rPr lang="en-US" altLang="ko-KR" sz="1600" b="1" dirty="0">
                <a:effectLst/>
                <a:latin typeface="+mj-lt"/>
              </a:rPr>
              <a:t>switch 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j-lt"/>
              </a:rPr>
              <a:t>action</a:t>
            </a:r>
            <a:r>
              <a:rPr lang="en-US" altLang="ko-KR" sz="1600" b="1" dirty="0" err="1">
                <a:effectLst/>
                <a:latin typeface="+mj-lt"/>
              </a:rPr>
              <a:t>.type</a:t>
            </a:r>
            <a:r>
              <a:rPr lang="en-US" altLang="ko-KR" sz="1600" b="1" dirty="0">
                <a:effectLst/>
                <a:latin typeface="+mj-lt"/>
              </a:rPr>
              <a:t>) {</a:t>
            </a:r>
          </a:p>
          <a:p>
            <a:r>
              <a:rPr lang="en-US" altLang="ko-KR" sz="1600" b="1" dirty="0">
                <a:effectLst/>
                <a:latin typeface="+mj-lt"/>
              </a:rPr>
              <a:t>    case "INCREMENT":  return value + 1;</a:t>
            </a:r>
          </a:p>
          <a:p>
            <a:r>
              <a:rPr lang="en-US" altLang="ko-KR" sz="1600" b="1" dirty="0">
                <a:effectLst/>
                <a:latin typeface="+mj-lt"/>
              </a:rPr>
              <a:t>    case "DECREMENT":  return value - 1;</a:t>
            </a:r>
          </a:p>
          <a:p>
            <a:r>
              <a:rPr lang="en-US" altLang="ko-KR" sz="1600" b="1" dirty="0">
                <a:effectLst/>
                <a:latin typeface="+mj-lt"/>
              </a:rPr>
              <a:t>    default                 :  return value;</a:t>
            </a:r>
          </a:p>
          <a:p>
            <a:r>
              <a:rPr lang="en-US" altLang="ko-KR" sz="1600" b="1" dirty="0">
                <a:effectLst/>
                <a:latin typeface="+mj-lt"/>
              </a:rPr>
              <a:t>  }</a:t>
            </a:r>
          </a:p>
          <a:p>
            <a:r>
              <a:rPr lang="en-US" altLang="ko-KR" sz="1600" b="1" dirty="0">
                <a:effectLst/>
                <a:latin typeface="+mj-lt"/>
              </a:rPr>
              <a:t>}</a:t>
            </a:r>
          </a:p>
          <a:p>
            <a:endParaRPr lang="en-US" altLang="ko-KR" sz="1600" b="1" dirty="0">
              <a:effectLst/>
              <a:latin typeface="+mj-lt"/>
            </a:endParaRPr>
          </a:p>
          <a:p>
            <a:r>
              <a:rPr lang="en-US" altLang="ko-KR" sz="1600" b="1" dirty="0">
                <a:effectLst/>
                <a:latin typeface="+mj-lt"/>
              </a:rPr>
              <a:t>export default App;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D3CA2A-59DD-AC69-C2EF-7CD118CE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45" y="4861840"/>
            <a:ext cx="4829849" cy="1619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44F06-EB2A-B121-959A-2A4662AEE104}"/>
              </a:ext>
            </a:extLst>
          </p:cNvPr>
          <p:cNvSpPr txBox="1"/>
          <p:nvPr/>
        </p:nvSpPr>
        <p:spPr>
          <a:xfrm>
            <a:off x="3621686" y="1068196"/>
            <a:ext cx="127294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reducer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AFF20-16CA-1876-0E87-9FEC83991C5A}"/>
              </a:ext>
            </a:extLst>
          </p:cNvPr>
          <p:cNvSpPr txBox="1"/>
          <p:nvPr/>
        </p:nvSpPr>
        <p:spPr>
          <a:xfrm>
            <a:off x="5198444" y="1077096"/>
            <a:ext cx="180917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기본값 </a:t>
            </a:r>
            <a:r>
              <a:rPr lang="en-US" altLang="ko-KR" sz="1400" b="1" dirty="0">
                <a:solidFill>
                  <a:schemeClr val="bg1"/>
                </a:solidFill>
              </a:rPr>
              <a:t>: value = 0 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AA0FD-52D7-6084-C059-FB41A691D795}"/>
              </a:ext>
            </a:extLst>
          </p:cNvPr>
          <p:cNvSpPr txBox="1"/>
          <p:nvPr/>
        </p:nvSpPr>
        <p:spPr>
          <a:xfrm>
            <a:off x="1298798" y="1681698"/>
            <a:ext cx="286894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action</a:t>
            </a:r>
            <a:r>
              <a:rPr lang="ko-KR" altLang="en-US" sz="1400" b="1" dirty="0">
                <a:solidFill>
                  <a:schemeClr val="bg1"/>
                </a:solidFill>
              </a:rPr>
              <a:t> 함수 </a:t>
            </a:r>
            <a:r>
              <a:rPr lang="en-US" altLang="ko-KR" sz="1400" b="1" dirty="0">
                <a:solidFill>
                  <a:schemeClr val="bg1"/>
                </a:solidFill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reducer </a:t>
            </a:r>
            <a:r>
              <a:rPr lang="ko-KR" altLang="en-US" sz="1400" b="1" dirty="0">
                <a:solidFill>
                  <a:schemeClr val="bg1"/>
                </a:solidFill>
              </a:rPr>
              <a:t>실행 함수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04AF0-CA1A-0D55-971B-B5E12BD377B4}"/>
              </a:ext>
            </a:extLst>
          </p:cNvPr>
          <p:cNvSpPr txBox="1"/>
          <p:nvPr/>
        </p:nvSpPr>
        <p:spPr>
          <a:xfrm>
            <a:off x="2781227" y="3992072"/>
            <a:ext cx="181965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State</a:t>
            </a:r>
            <a:r>
              <a:rPr lang="ko-KR" altLang="en-US" sz="1400" b="1" dirty="0">
                <a:solidFill>
                  <a:schemeClr val="bg1"/>
                </a:solidFill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</a:rPr>
              <a:t>action </a:t>
            </a:r>
            <a:r>
              <a:rPr lang="ko-KR" altLang="en-US" sz="1400" b="1" dirty="0">
                <a:solidFill>
                  <a:schemeClr val="bg1"/>
                </a:solidFill>
              </a:rPr>
              <a:t>받음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F7559-FFE4-989F-CF72-EBDCAEA8C030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85228-549F-A761-FCBA-09DF1F9C9E43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6DA6A8-90BD-363B-99FF-30BDC1BF07E9}"/>
              </a:ext>
            </a:extLst>
          </p:cNvPr>
          <p:cNvSpPr txBox="1"/>
          <p:nvPr/>
        </p:nvSpPr>
        <p:spPr>
          <a:xfrm>
            <a:off x="1635682" y="3224682"/>
            <a:ext cx="348495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클릭하면 </a:t>
            </a:r>
            <a:r>
              <a:rPr lang="en-US" altLang="ko-KR" sz="1400" b="1" dirty="0">
                <a:solidFill>
                  <a:schemeClr val="bg1"/>
                </a:solidFill>
              </a:rPr>
              <a:t>reduce</a:t>
            </a:r>
            <a:r>
              <a:rPr lang="ko-KR" altLang="en-US" sz="1400" b="1" dirty="0">
                <a:solidFill>
                  <a:schemeClr val="bg1"/>
                </a:solidFill>
              </a:rPr>
              <a:t> 함수 실행</a:t>
            </a:r>
            <a:r>
              <a:rPr lang="en-US" altLang="ko-KR" sz="1400" b="1" dirty="0">
                <a:solidFill>
                  <a:schemeClr val="bg1"/>
                </a:solidFill>
              </a:rPr>
              <a:t>(action</a:t>
            </a:r>
            <a:r>
              <a:rPr lang="ko-KR" altLang="en-US" sz="1400" b="1" dirty="0">
                <a:solidFill>
                  <a:schemeClr val="bg1"/>
                </a:solidFill>
              </a:rPr>
              <a:t> 전달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13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C88EB9-405D-B150-7893-DB739F51CCD9}"/>
              </a:ext>
            </a:extLst>
          </p:cNvPr>
          <p:cNvSpPr txBox="1"/>
          <p:nvPr/>
        </p:nvSpPr>
        <p:spPr>
          <a:xfrm>
            <a:off x="255070" y="608582"/>
            <a:ext cx="7857423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import { </a:t>
            </a:r>
            <a:r>
              <a:rPr lang="en-US" altLang="ko-KR" sz="1600" b="1" dirty="0" err="1"/>
              <a:t>useReducer</a:t>
            </a:r>
            <a:r>
              <a:rPr lang="en-US" altLang="ko-KR" sz="1600" b="1" dirty="0"/>
              <a:t> } from "react";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const App = () =&gt; {</a:t>
            </a:r>
          </a:p>
          <a:p>
            <a:r>
              <a:rPr lang="en-US" altLang="ko-KR" sz="1600" b="1" dirty="0"/>
              <a:t>  const [</a:t>
            </a:r>
            <a:r>
              <a:rPr lang="en-US" altLang="ko-KR" sz="1600" b="1" dirty="0">
                <a:solidFill>
                  <a:srgbClr val="FF0000"/>
                </a:solidFill>
              </a:rPr>
              <a:t>state</a:t>
            </a:r>
            <a:r>
              <a:rPr lang="en-US" altLang="ko-KR" sz="1600" b="1" dirty="0"/>
              <a:t>, dispatch] = </a:t>
            </a:r>
            <a:r>
              <a:rPr lang="en-US" altLang="ko-KR" sz="1600" b="1" dirty="0" err="1"/>
              <a:t>useReducer</a:t>
            </a:r>
            <a:r>
              <a:rPr lang="en-US" altLang="ko-KR" sz="1600" b="1" dirty="0"/>
              <a:t>(reducer, { </a:t>
            </a:r>
            <a:r>
              <a:rPr lang="en-US" altLang="ko-KR" sz="1600" b="1" dirty="0">
                <a:solidFill>
                  <a:srgbClr val="FF0000"/>
                </a:solidFill>
              </a:rPr>
              <a:t>value: 0 </a:t>
            </a:r>
            <a:r>
              <a:rPr lang="en-US" altLang="ko-KR" sz="1600" b="1" dirty="0"/>
              <a:t>});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  return (</a:t>
            </a:r>
          </a:p>
          <a:p>
            <a:r>
              <a:rPr lang="en-US" altLang="ko-KR" sz="1600" b="1" dirty="0"/>
              <a:t>    &lt;div&gt;</a:t>
            </a:r>
          </a:p>
          <a:p>
            <a:r>
              <a:rPr lang="en-US" altLang="ko-KR" sz="1600" b="1" dirty="0"/>
              <a:t>      &lt;p&gt; </a:t>
            </a:r>
            <a:r>
              <a:rPr lang="ko-KR" altLang="en-US" sz="1600" b="1" dirty="0"/>
              <a:t>현재 카운터 값은 </a:t>
            </a:r>
            <a:r>
              <a:rPr lang="en-US" altLang="ko-KR" sz="1600" b="1" dirty="0"/>
              <a:t>&lt;b&gt;{</a:t>
            </a:r>
            <a:r>
              <a:rPr lang="en-US" altLang="ko-KR" sz="1600" b="1" dirty="0" err="1">
                <a:solidFill>
                  <a:srgbClr val="FF0000"/>
                </a:solidFill>
              </a:rPr>
              <a:t>state.value</a:t>
            </a:r>
            <a:r>
              <a:rPr lang="en-US" altLang="ko-KR" sz="1600" b="1" dirty="0"/>
              <a:t>}&lt;/b&gt; </a:t>
            </a:r>
            <a:r>
              <a:rPr lang="ko-KR" altLang="en-US" sz="1600" b="1" dirty="0"/>
              <a:t>입니다</a:t>
            </a:r>
            <a:r>
              <a:rPr lang="en-US" altLang="ko-KR" sz="1600" b="1" dirty="0"/>
              <a:t>. &lt;/p&gt;</a:t>
            </a:r>
          </a:p>
          <a:p>
            <a:r>
              <a:rPr lang="en-US" altLang="ko-KR" sz="1600" b="1" dirty="0"/>
              <a:t>      &lt;button </a:t>
            </a:r>
            <a:r>
              <a:rPr lang="en-US" altLang="ko-KR" sz="1600" b="1" dirty="0" err="1"/>
              <a:t>onClick</a:t>
            </a:r>
            <a:r>
              <a:rPr lang="en-US" altLang="ko-KR" sz="1600" b="1" dirty="0"/>
              <a:t>={() =&gt; dispatch({ type: "INCREMENT" })}&gt;+1&lt;/button&gt;</a:t>
            </a:r>
          </a:p>
          <a:p>
            <a:r>
              <a:rPr lang="en-US" altLang="ko-KR" sz="1600" b="1" dirty="0"/>
              <a:t>      &lt;button </a:t>
            </a:r>
            <a:r>
              <a:rPr lang="en-US" altLang="ko-KR" sz="1600" b="1" dirty="0" err="1"/>
              <a:t>onClick</a:t>
            </a:r>
            <a:r>
              <a:rPr lang="en-US" altLang="ko-KR" sz="1600" b="1" dirty="0"/>
              <a:t>={() =&gt; dispatch({ type: "DECREMENT" })}&gt;-1&lt;/button&gt;</a:t>
            </a:r>
          </a:p>
          <a:p>
            <a:r>
              <a:rPr lang="en-US" altLang="ko-KR" sz="1600" b="1" dirty="0"/>
              <a:t>    &lt;/div&gt;</a:t>
            </a:r>
          </a:p>
          <a:p>
            <a:r>
              <a:rPr lang="en-US" altLang="ko-KR" sz="1600" b="1" dirty="0"/>
              <a:t>  );</a:t>
            </a:r>
          </a:p>
          <a:p>
            <a:r>
              <a:rPr lang="en-US" altLang="ko-KR" sz="1600" b="1" dirty="0"/>
              <a:t>};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// reducer </a:t>
            </a:r>
            <a:r>
              <a:rPr lang="ko-KR" altLang="en-US" sz="1600" b="1" dirty="0"/>
              <a:t>함수</a:t>
            </a:r>
            <a:endParaRPr lang="ko-KR" altLang="en-US" sz="1600" dirty="0"/>
          </a:p>
          <a:p>
            <a:r>
              <a:rPr lang="ko-KR" altLang="en-US" sz="1600" b="1" dirty="0" err="1"/>
              <a:t>function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reducer</a:t>
            </a:r>
            <a:r>
              <a:rPr lang="ko-KR" altLang="en-US" sz="1600" b="1" dirty="0"/>
              <a:t>(</a:t>
            </a:r>
            <a:r>
              <a:rPr lang="ko-KR" altLang="en-US" sz="1600" b="1" dirty="0" err="1"/>
              <a:t>state</a:t>
            </a:r>
            <a:r>
              <a:rPr lang="ko-KR" altLang="en-US" sz="1600" b="1" dirty="0"/>
              <a:t>, </a:t>
            </a:r>
            <a:r>
              <a:rPr lang="ko-KR" altLang="en-US" sz="1600" b="1" dirty="0" err="1"/>
              <a:t>action</a:t>
            </a:r>
            <a:r>
              <a:rPr lang="ko-KR" altLang="en-US" sz="1600" b="1" dirty="0"/>
              <a:t>) {   </a:t>
            </a:r>
          </a:p>
          <a:p>
            <a:r>
              <a:rPr lang="ko-KR" altLang="en-US" sz="1600" b="1" dirty="0" err="1"/>
              <a:t>switch</a:t>
            </a:r>
            <a:r>
              <a:rPr lang="ko-KR" altLang="en-US" sz="1600" b="1" dirty="0"/>
              <a:t> (</a:t>
            </a:r>
            <a:r>
              <a:rPr lang="ko-KR" altLang="en-US" sz="1600" b="1" dirty="0" err="1"/>
              <a:t>action.type</a:t>
            </a:r>
            <a:r>
              <a:rPr lang="ko-KR" altLang="en-US" sz="1600" b="1" dirty="0"/>
              <a:t>) {   // </a:t>
            </a:r>
            <a:r>
              <a:rPr lang="ko-KR" altLang="en-US" sz="1600" b="1" dirty="0" err="1"/>
              <a:t>action.type</a:t>
            </a:r>
            <a:r>
              <a:rPr lang="ko-KR" altLang="en-US" sz="1600" b="1" dirty="0"/>
              <a:t> 에 따라 다른 작업 수행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case</a:t>
            </a:r>
            <a:r>
              <a:rPr lang="ko-KR" altLang="en-US" sz="1600" b="1" dirty="0"/>
              <a:t> "INCREMENT＂ :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{ </a:t>
            </a:r>
            <a:r>
              <a:rPr lang="ko-KR" altLang="en-US" sz="1600" b="1" dirty="0" err="1">
                <a:solidFill>
                  <a:srgbClr val="FF0000"/>
                </a:solidFill>
              </a:rPr>
              <a:t>value</a:t>
            </a:r>
            <a:r>
              <a:rPr lang="ko-KR" altLang="en-US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 err="1">
                <a:solidFill>
                  <a:srgbClr val="FF0000"/>
                </a:solidFill>
              </a:rPr>
              <a:t>state.value</a:t>
            </a:r>
            <a:r>
              <a:rPr lang="ko-KR" altLang="en-US" sz="1600" b="1" dirty="0">
                <a:solidFill>
                  <a:srgbClr val="FF0000"/>
                </a:solidFill>
              </a:rPr>
              <a:t> + 1</a:t>
            </a:r>
            <a:r>
              <a:rPr lang="ko-KR" altLang="en-US" sz="1600" b="1" dirty="0"/>
              <a:t> };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case</a:t>
            </a:r>
            <a:r>
              <a:rPr lang="ko-KR" altLang="en-US" sz="1600" b="1" dirty="0"/>
              <a:t> "DECREMENT＂ :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{ </a:t>
            </a:r>
            <a:r>
              <a:rPr lang="ko-KR" altLang="en-US" sz="1600" b="1" dirty="0" err="1">
                <a:solidFill>
                  <a:srgbClr val="FF0000"/>
                </a:solidFill>
              </a:rPr>
              <a:t>value</a:t>
            </a:r>
            <a:r>
              <a:rPr lang="ko-KR" altLang="en-US" sz="1600" b="1" dirty="0">
                <a:solidFill>
                  <a:srgbClr val="FF0000"/>
                </a:solidFill>
              </a:rPr>
              <a:t>: </a:t>
            </a:r>
            <a:r>
              <a:rPr lang="ko-KR" altLang="en-US" sz="1600" b="1" dirty="0" err="1">
                <a:solidFill>
                  <a:srgbClr val="FF0000"/>
                </a:solidFill>
              </a:rPr>
              <a:t>state.value</a:t>
            </a:r>
            <a:r>
              <a:rPr lang="ko-KR" altLang="en-US" sz="1600" b="1" dirty="0">
                <a:solidFill>
                  <a:srgbClr val="FF0000"/>
                </a:solidFill>
              </a:rPr>
              <a:t> - 1 </a:t>
            </a:r>
            <a:r>
              <a:rPr lang="ko-KR" altLang="en-US" sz="1600" b="1" dirty="0"/>
              <a:t>};</a:t>
            </a:r>
          </a:p>
          <a:p>
            <a:r>
              <a:rPr lang="ko-KR" altLang="en-US" sz="1600" b="1" dirty="0"/>
              <a:t>    </a:t>
            </a:r>
            <a:r>
              <a:rPr lang="ko-KR" altLang="en-US" sz="1600" b="1" dirty="0" err="1"/>
              <a:t>default</a:t>
            </a:r>
            <a:r>
              <a:rPr lang="ko-KR" altLang="en-US" sz="1600" b="1" dirty="0"/>
              <a:t>                   :  </a:t>
            </a:r>
            <a:r>
              <a:rPr lang="ko-KR" altLang="en-US" sz="1600" b="1" dirty="0" err="1"/>
              <a:t>return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state</a:t>
            </a:r>
            <a:r>
              <a:rPr lang="ko-KR" altLang="en-US" sz="1600" b="1" dirty="0"/>
              <a:t>;</a:t>
            </a:r>
          </a:p>
          <a:p>
            <a:r>
              <a:rPr lang="ko-KR" altLang="en-US" sz="1600" b="1" dirty="0"/>
              <a:t>  }</a:t>
            </a:r>
          </a:p>
          <a:p>
            <a:r>
              <a:rPr lang="ko-KR" altLang="en-US" sz="1600" b="1" dirty="0"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D3CA2A-59DD-AC69-C2EF-7CD118CE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621" y="4101553"/>
            <a:ext cx="4829849" cy="1619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44F06-EB2A-B121-959A-2A4662AEE104}"/>
              </a:ext>
            </a:extLst>
          </p:cNvPr>
          <p:cNvSpPr txBox="1"/>
          <p:nvPr/>
        </p:nvSpPr>
        <p:spPr>
          <a:xfrm>
            <a:off x="3621686" y="1068196"/>
            <a:ext cx="127294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reducer </a:t>
            </a:r>
            <a:r>
              <a:rPr lang="ko-KR" altLang="en-US" sz="1400" b="1" dirty="0">
                <a:solidFill>
                  <a:schemeClr val="bg1"/>
                </a:solidFill>
              </a:rPr>
              <a:t>함수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AFF20-16CA-1876-0E87-9FEC83991C5A}"/>
              </a:ext>
            </a:extLst>
          </p:cNvPr>
          <p:cNvSpPr txBox="1"/>
          <p:nvPr/>
        </p:nvSpPr>
        <p:spPr>
          <a:xfrm>
            <a:off x="5198444" y="1077096"/>
            <a:ext cx="225632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기본값 </a:t>
            </a:r>
            <a:r>
              <a:rPr lang="en-US" altLang="ko-KR" sz="1400" b="1" dirty="0">
                <a:solidFill>
                  <a:schemeClr val="bg1"/>
                </a:solidFill>
              </a:rPr>
              <a:t>: </a:t>
            </a:r>
            <a:r>
              <a:rPr lang="en-US" altLang="ko-KR" sz="1400" b="1" dirty="0" err="1">
                <a:solidFill>
                  <a:schemeClr val="bg1"/>
                </a:solidFill>
              </a:rPr>
              <a:t>state.value</a:t>
            </a:r>
            <a:r>
              <a:rPr lang="en-US" altLang="ko-KR" sz="1400" b="1" dirty="0">
                <a:solidFill>
                  <a:schemeClr val="bg1"/>
                </a:solidFill>
              </a:rPr>
              <a:t> = 0 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5481C-9138-7F91-B5A5-5DB8513390C2}"/>
              </a:ext>
            </a:extLst>
          </p:cNvPr>
          <p:cNvSpPr txBox="1"/>
          <p:nvPr/>
        </p:nvSpPr>
        <p:spPr>
          <a:xfrm>
            <a:off x="1757414" y="1664705"/>
            <a:ext cx="1003434" cy="3180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chemeClr val="bg1"/>
                </a:solidFill>
              </a:rPr>
              <a:t>액션 함수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AA0FD-52D7-6084-C059-FB41A691D795}"/>
              </a:ext>
            </a:extLst>
          </p:cNvPr>
          <p:cNvSpPr txBox="1"/>
          <p:nvPr/>
        </p:nvSpPr>
        <p:spPr>
          <a:xfrm>
            <a:off x="2959367" y="3127745"/>
            <a:ext cx="300669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액션 함수 </a:t>
            </a:r>
            <a:r>
              <a:rPr lang="en-US" altLang="ko-KR" sz="1400" b="1" dirty="0">
                <a:solidFill>
                  <a:schemeClr val="bg1"/>
                </a:solidFill>
              </a:rPr>
              <a:t>:</a:t>
            </a:r>
            <a:r>
              <a:rPr lang="ko-KR" altLang="en-US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</a:rPr>
              <a:t>state</a:t>
            </a:r>
            <a:r>
              <a:rPr lang="ko-KR" altLang="en-US" sz="1400" b="1" dirty="0">
                <a:solidFill>
                  <a:schemeClr val="bg1"/>
                </a:solidFill>
              </a:rPr>
              <a:t>가 변경하는 함수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04AF0-CA1A-0D55-971B-B5E12BD377B4}"/>
              </a:ext>
            </a:extLst>
          </p:cNvPr>
          <p:cNvSpPr txBox="1"/>
          <p:nvPr/>
        </p:nvSpPr>
        <p:spPr>
          <a:xfrm>
            <a:off x="2006466" y="3947664"/>
            <a:ext cx="202491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state, action(dispatch)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F7559-FFE4-989F-CF72-EBDCAEA8C030}"/>
              </a:ext>
            </a:extLst>
          </p:cNvPr>
          <p:cNvSpPr txBox="1"/>
          <p:nvPr/>
        </p:nvSpPr>
        <p:spPr>
          <a:xfrm>
            <a:off x="2093044" y="105390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85228-549F-A761-FCBA-09DF1F9C9E43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873F28-7B3A-9CCA-18FA-EEAD3758B6F6}"/>
              </a:ext>
            </a:extLst>
          </p:cNvPr>
          <p:cNvSpPr txBox="1"/>
          <p:nvPr/>
        </p:nvSpPr>
        <p:spPr>
          <a:xfrm>
            <a:off x="4877065" y="646801"/>
            <a:ext cx="7205344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[student,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setStudent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("name");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[school,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setSchool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("school");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>
                <a:solidFill>
                  <a:srgbClr val="FF0000"/>
                </a:solidFill>
              </a:rPr>
              <a:t>onChange1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setStudent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>
                <a:solidFill>
                  <a:srgbClr val="FF0000"/>
                </a:solidFill>
              </a:rPr>
              <a:t>onChange2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setSchool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/>
              <a:t> &lt;input name="student" value={</a:t>
            </a:r>
            <a:r>
              <a:rPr lang="en-US" altLang="ko-KR" sz="1600" b="1" dirty="0">
                <a:solidFill>
                  <a:srgbClr val="FF0000"/>
                </a:solidFill>
              </a:rPr>
              <a:t>student</a:t>
            </a:r>
            <a:r>
              <a:rPr lang="en-US" altLang="ko-KR" sz="1600" b="1" dirty="0"/>
              <a:t>} </a:t>
            </a:r>
            <a:r>
              <a:rPr lang="en-US" altLang="ko-KR" sz="1600" b="1" dirty="0" err="1"/>
              <a:t>onChange</a:t>
            </a:r>
            <a:r>
              <a:rPr lang="en-US" altLang="ko-KR" sz="1600" b="1" dirty="0"/>
              <a:t>={</a:t>
            </a:r>
            <a:r>
              <a:rPr lang="en-US" altLang="ko-KR" sz="1600" b="1" dirty="0">
                <a:solidFill>
                  <a:srgbClr val="FF0000"/>
                </a:solidFill>
              </a:rPr>
              <a:t>onChange1</a:t>
            </a:r>
            <a:r>
              <a:rPr lang="en-US" altLang="ko-KR" sz="1600" b="1" dirty="0"/>
              <a:t>} /&gt;</a:t>
            </a:r>
          </a:p>
          <a:p>
            <a:r>
              <a:rPr lang="en-US" altLang="ko-KR" sz="1600" b="1" dirty="0"/>
              <a:t>        &lt;input name="school" value={</a:t>
            </a:r>
            <a:r>
              <a:rPr lang="en-US" altLang="ko-KR" sz="1600" b="1" dirty="0">
                <a:solidFill>
                  <a:srgbClr val="FF0000"/>
                </a:solidFill>
              </a:rPr>
              <a:t>school</a:t>
            </a:r>
            <a:r>
              <a:rPr lang="en-US" altLang="ko-KR" sz="1600" b="1" dirty="0"/>
              <a:t>} </a:t>
            </a:r>
            <a:r>
              <a:rPr lang="en-US" altLang="ko-KR" sz="1600" b="1" dirty="0" err="1"/>
              <a:t>onChange</a:t>
            </a:r>
            <a:r>
              <a:rPr lang="en-US" altLang="ko-KR" sz="1600" b="1" dirty="0"/>
              <a:t>={</a:t>
            </a:r>
            <a:r>
              <a:rPr lang="en-US" altLang="ko-KR" sz="1600" b="1" dirty="0">
                <a:solidFill>
                  <a:srgbClr val="FF0000"/>
                </a:solidFill>
              </a:rPr>
              <a:t>onChange2</a:t>
            </a:r>
            <a:r>
              <a:rPr lang="en-US" altLang="ko-KR" sz="1600" b="1" dirty="0"/>
              <a:t>} /&gt;</a:t>
            </a:r>
            <a:r>
              <a:rPr lang="en-US" altLang="ko-KR" sz="1600" b="1" dirty="0">
                <a:effectLst/>
                <a:latin typeface="+mn-ea"/>
              </a:rPr>
              <a:t> </a:t>
            </a:r>
          </a:p>
          <a:p>
            <a:r>
              <a:rPr lang="en-US" altLang="ko-KR" sz="1600" b="1" dirty="0">
                <a:effectLst/>
                <a:latin typeface="+mn-ea"/>
              </a:rPr>
              <a:t>  &lt;p&gt;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student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님은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school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에 재학중입니다</a:t>
            </a:r>
            <a:r>
              <a:rPr lang="en-US" altLang="ko-KR" sz="1600" b="1" dirty="0">
                <a:effectLst/>
                <a:latin typeface="+mn-ea"/>
              </a:rPr>
              <a:t>.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29148F-A6ED-FB29-BDCA-02AA591836DE}"/>
              </a:ext>
            </a:extLst>
          </p:cNvPr>
          <p:cNvGrpSpPr/>
          <p:nvPr/>
        </p:nvGrpSpPr>
        <p:grpSpPr>
          <a:xfrm>
            <a:off x="417736" y="1437433"/>
            <a:ext cx="4246731" cy="3688075"/>
            <a:chOff x="509639" y="1667117"/>
            <a:chExt cx="4246731" cy="36880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3F46A7-1455-ABCF-85CB-7EEC853EB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23" y="1667117"/>
              <a:ext cx="3997199" cy="13783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6CFFD07-1723-DDA6-88B9-7B2A14432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639" y="4081963"/>
              <a:ext cx="4246731" cy="12732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F6631B1-0FA2-CCA4-D5EF-2AEAD5AE9705}"/>
                </a:ext>
              </a:extLst>
            </p:cNvPr>
            <p:cNvSpPr/>
            <p:nvPr/>
          </p:nvSpPr>
          <p:spPr>
            <a:xfrm rot="5400000">
              <a:off x="2047634" y="3372014"/>
              <a:ext cx="627188" cy="3833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119C9A-E36C-D6CC-2196-2A29CE4397DE}"/>
                </a:ext>
              </a:extLst>
            </p:cNvPr>
            <p:cNvSpPr txBox="1"/>
            <p:nvPr/>
          </p:nvSpPr>
          <p:spPr>
            <a:xfrm>
              <a:off x="3003893" y="1688786"/>
              <a:ext cx="131059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변경될 부분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BF7CE7-9646-4A6C-86F6-4EE25B684A83}"/>
                </a:ext>
              </a:extLst>
            </p:cNvPr>
            <p:cNvSpPr txBox="1"/>
            <p:nvPr/>
          </p:nvSpPr>
          <p:spPr>
            <a:xfrm>
              <a:off x="3003892" y="2005704"/>
              <a:ext cx="1310595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ker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변경될 부분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E16ACD-E2D3-22CB-0498-2DDAA601F281}"/>
              </a:ext>
            </a:extLst>
          </p:cNvPr>
          <p:cNvSpPr txBox="1"/>
          <p:nvPr/>
        </p:nvSpPr>
        <p:spPr>
          <a:xfrm>
            <a:off x="255070" y="474681"/>
            <a:ext cx="3731303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Input box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 가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FC Sans"/>
              </a:rPr>
              <a:t>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FC Sans"/>
              </a:rPr>
              <a:t>두개인 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경우</a:t>
            </a:r>
            <a:endParaRPr lang="en-US" altLang="ko-KR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E69B9-8BF0-BAA8-137A-D65B4987938B}"/>
              </a:ext>
            </a:extLst>
          </p:cNvPr>
          <p:cNvSpPr txBox="1"/>
          <p:nvPr/>
        </p:nvSpPr>
        <p:spPr>
          <a:xfrm>
            <a:off x="7117193" y="1093661"/>
            <a:ext cx="4174791" cy="3145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student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school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UI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동작하는 </a:t>
            </a: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EB666-1800-873D-9857-9D2BD02703C2}"/>
              </a:ext>
            </a:extLst>
          </p:cNvPr>
          <p:cNvSpPr txBox="1"/>
          <p:nvPr/>
        </p:nvSpPr>
        <p:spPr>
          <a:xfrm>
            <a:off x="10469831" y="1571196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40407A-EFAE-B7A0-AE19-136ABEAB22C7}"/>
              </a:ext>
            </a:extLst>
          </p:cNvPr>
          <p:cNvSpPr txBox="1"/>
          <p:nvPr/>
        </p:nvSpPr>
        <p:spPr>
          <a:xfrm>
            <a:off x="6226839" y="4006910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4DE60-F42E-63A6-EF38-81D1D13CCDF6}"/>
              </a:ext>
            </a:extLst>
          </p:cNvPr>
          <p:cNvSpPr txBox="1"/>
          <p:nvPr/>
        </p:nvSpPr>
        <p:spPr>
          <a:xfrm>
            <a:off x="8703992" y="2224004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3154D8-A2F7-44E1-DD0F-060C8510FF29}"/>
              </a:ext>
            </a:extLst>
          </p:cNvPr>
          <p:cNvSpPr txBox="1"/>
          <p:nvPr/>
        </p:nvSpPr>
        <p:spPr>
          <a:xfrm>
            <a:off x="10082031" y="4956231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7B712E-2A4E-E770-0F57-CCB969C94AE1}"/>
              </a:ext>
            </a:extLst>
          </p:cNvPr>
          <p:cNvSpPr/>
          <p:nvPr/>
        </p:nvSpPr>
        <p:spPr>
          <a:xfrm>
            <a:off x="5020306" y="2174193"/>
            <a:ext cx="4071486" cy="1575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42BD-99A0-D4A3-22B9-9B4B9753C66D}"/>
              </a:ext>
            </a:extLst>
          </p:cNvPr>
          <p:cNvSpPr txBox="1"/>
          <p:nvPr/>
        </p:nvSpPr>
        <p:spPr>
          <a:xfrm>
            <a:off x="2093044" y="105390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71511-F1C7-472C-FD05-0DFAD91389E9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23246B-BA61-87DF-B16D-941D6F78338C}"/>
              </a:ext>
            </a:extLst>
          </p:cNvPr>
          <p:cNvSpPr/>
          <p:nvPr/>
        </p:nvSpPr>
        <p:spPr>
          <a:xfrm>
            <a:off x="425281" y="4790375"/>
            <a:ext cx="710500" cy="335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FBAFF9-3FC1-3D66-0C9B-81DEE4501332}"/>
              </a:ext>
            </a:extLst>
          </p:cNvPr>
          <p:cNvSpPr/>
          <p:nvPr/>
        </p:nvSpPr>
        <p:spPr>
          <a:xfrm>
            <a:off x="1722169" y="4790375"/>
            <a:ext cx="1117284" cy="3351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0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E36EC-1FC9-DAAC-A577-7F85A359B429}"/>
              </a:ext>
            </a:extLst>
          </p:cNvPr>
          <p:cNvSpPr txBox="1"/>
          <p:nvPr/>
        </p:nvSpPr>
        <p:spPr>
          <a:xfrm>
            <a:off x="144379" y="540554"/>
            <a:ext cx="7365733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import React, { </a:t>
            </a:r>
            <a:r>
              <a:rPr lang="en-US" altLang="ko-KR" sz="1600" b="1" dirty="0" err="1">
                <a:solidFill>
                  <a:srgbClr val="FF0000"/>
                </a:solidFill>
              </a:rPr>
              <a:t>useReducer</a:t>
            </a:r>
            <a:r>
              <a:rPr lang="en-US" altLang="ko-KR" sz="1600" b="1" dirty="0">
                <a:solidFill>
                  <a:srgbClr val="FF0000"/>
                </a:solidFill>
              </a:rPr>
              <a:t> } from "react";</a:t>
            </a:r>
          </a:p>
          <a:p>
            <a:r>
              <a:rPr lang="en-US" altLang="ko-KR" sz="1600" b="1" dirty="0"/>
              <a:t>const App = ()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const [state, dispatch] = </a:t>
            </a:r>
            <a:r>
              <a:rPr lang="en-US" altLang="ko-KR" sz="1600" b="1" dirty="0" err="1">
                <a:solidFill>
                  <a:srgbClr val="FF0000"/>
                </a:solidFill>
              </a:rPr>
              <a:t>useReducer</a:t>
            </a:r>
            <a:r>
              <a:rPr lang="en-US" altLang="ko-KR" sz="1600" b="1" dirty="0">
                <a:solidFill>
                  <a:srgbClr val="FF0000"/>
                </a:solidFill>
              </a:rPr>
              <a:t>(reducer, 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student: “student",    // name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: value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school: “school",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});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const { student, school } = state;</a:t>
            </a:r>
          </a:p>
          <a:p>
            <a:endParaRPr lang="en-US" altLang="ko-KR" sz="1600" b="1" dirty="0"/>
          </a:p>
          <a:p>
            <a:r>
              <a:rPr lang="en-US" altLang="ko-KR" sz="1600" b="1" dirty="0">
                <a:solidFill>
                  <a:srgbClr val="FF0000"/>
                </a:solidFill>
              </a:rPr>
              <a:t>  const </a:t>
            </a:r>
            <a:r>
              <a:rPr lang="en-US" altLang="ko-KR" sz="1600" b="1" dirty="0" err="1">
                <a:solidFill>
                  <a:srgbClr val="FF0000"/>
                </a:solidFill>
              </a:rPr>
              <a:t>onChange</a:t>
            </a:r>
            <a:r>
              <a:rPr lang="en-US" altLang="ko-KR" sz="1600" b="1" dirty="0">
                <a:solidFill>
                  <a:srgbClr val="FF0000"/>
                </a:solidFill>
              </a:rPr>
              <a:t> = (e)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dispatch(</a:t>
            </a:r>
            <a:r>
              <a:rPr lang="en-US" altLang="ko-KR" sz="1600" b="1" dirty="0" err="1">
                <a:solidFill>
                  <a:srgbClr val="FF0000"/>
                </a:solidFill>
              </a:rPr>
              <a:t>e.target</a:t>
            </a:r>
            <a:r>
              <a:rPr lang="en-US" altLang="ko-KR" sz="1600" b="1" dirty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};</a:t>
            </a:r>
          </a:p>
          <a:p>
            <a:endParaRPr lang="en-US" altLang="ko-KR" sz="1600" b="1" dirty="0"/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/>
              <a:t> return (</a:t>
            </a:r>
          </a:p>
          <a:p>
            <a:r>
              <a:rPr lang="en-US" altLang="ko-KR" sz="1600" b="1" dirty="0"/>
              <a:t>    &lt;div&gt;</a:t>
            </a:r>
          </a:p>
          <a:p>
            <a:r>
              <a:rPr lang="en-US" altLang="ko-KR" sz="1600" b="1" dirty="0"/>
              <a:t>      &lt;div&gt;</a:t>
            </a:r>
          </a:p>
          <a:p>
            <a:r>
              <a:rPr lang="en-US" altLang="ko-KR" sz="1600" b="1" dirty="0"/>
              <a:t>        &lt;input name="student" value={</a:t>
            </a:r>
            <a:r>
              <a:rPr lang="en-US" altLang="ko-KR" sz="1600" b="1" dirty="0">
                <a:solidFill>
                  <a:srgbClr val="FF0000"/>
                </a:solidFill>
              </a:rPr>
              <a:t>student</a:t>
            </a:r>
            <a:r>
              <a:rPr lang="en-US" altLang="ko-KR" sz="1600" b="1" dirty="0"/>
              <a:t>} </a:t>
            </a:r>
            <a:r>
              <a:rPr lang="en-US" altLang="ko-KR" sz="1600" b="1" dirty="0" err="1"/>
              <a:t>onChange</a:t>
            </a:r>
            <a:r>
              <a:rPr lang="en-US" altLang="ko-KR" sz="1600" b="1" dirty="0"/>
              <a:t>={</a:t>
            </a:r>
            <a:r>
              <a:rPr lang="en-US" altLang="ko-KR" sz="1600" b="1" dirty="0" err="1"/>
              <a:t>onChange</a:t>
            </a:r>
            <a:r>
              <a:rPr lang="en-US" altLang="ko-KR" sz="1600" b="1" dirty="0"/>
              <a:t>} /&gt;</a:t>
            </a:r>
          </a:p>
          <a:p>
            <a:r>
              <a:rPr lang="en-US" altLang="ko-KR" sz="1600" b="1" dirty="0"/>
              <a:t>       &lt;</a:t>
            </a:r>
            <a:r>
              <a:rPr lang="en-US" altLang="ko-KR" sz="1600" b="1" dirty="0" err="1"/>
              <a:t>br</a:t>
            </a:r>
            <a:r>
              <a:rPr lang="en-US" altLang="ko-KR" sz="1600" b="1" dirty="0"/>
              <a:t>/&gt;</a:t>
            </a:r>
          </a:p>
          <a:p>
            <a:r>
              <a:rPr lang="en-US" altLang="ko-KR" sz="1600" b="1" dirty="0"/>
              <a:t>        &lt;input name="school" value={</a:t>
            </a:r>
            <a:r>
              <a:rPr lang="en-US" altLang="ko-KR" sz="1600" b="1" dirty="0">
                <a:solidFill>
                  <a:srgbClr val="FF0000"/>
                </a:solidFill>
              </a:rPr>
              <a:t>school</a:t>
            </a:r>
            <a:r>
              <a:rPr lang="en-US" altLang="ko-KR" sz="1600" b="1" dirty="0"/>
              <a:t>} </a:t>
            </a:r>
            <a:r>
              <a:rPr lang="en-US" altLang="ko-KR" sz="1600" b="1" dirty="0" err="1"/>
              <a:t>onChange</a:t>
            </a:r>
            <a:r>
              <a:rPr lang="en-US" altLang="ko-KR" sz="1600" b="1" dirty="0"/>
              <a:t>={</a:t>
            </a:r>
            <a:r>
              <a:rPr lang="en-US" altLang="ko-KR" sz="1600" b="1" dirty="0" err="1"/>
              <a:t>onChange</a:t>
            </a:r>
            <a:r>
              <a:rPr lang="en-US" altLang="ko-KR" sz="1600" b="1" dirty="0"/>
              <a:t>} /&gt;</a:t>
            </a:r>
          </a:p>
          <a:p>
            <a:r>
              <a:rPr lang="en-US" altLang="ko-KR" sz="1600" b="1" dirty="0"/>
              <a:t>      &lt;/div&gt;</a:t>
            </a:r>
          </a:p>
          <a:p>
            <a:r>
              <a:rPr lang="en-US" altLang="ko-KR" sz="1600" b="1" dirty="0"/>
              <a:t>     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student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님은 </a:t>
            </a:r>
            <a:r>
              <a:rPr lang="en-US" altLang="ko-KR" sz="1600" b="1" dirty="0">
                <a:effectLst/>
                <a:latin typeface="+mn-ea"/>
              </a:rPr>
              <a:t>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school</a:t>
            </a:r>
            <a:r>
              <a:rPr lang="en-US" altLang="ko-KR" sz="1600" b="1" dirty="0">
                <a:effectLst/>
                <a:latin typeface="+mn-ea"/>
              </a:rPr>
              <a:t>}</a:t>
            </a:r>
            <a:r>
              <a:rPr lang="ko-KR" altLang="en-US" sz="1600" b="1" dirty="0">
                <a:effectLst/>
                <a:latin typeface="+mn-ea"/>
              </a:rPr>
              <a:t>에 재학중입니다</a:t>
            </a:r>
            <a:r>
              <a:rPr lang="en-US" altLang="ko-KR" sz="1600" b="1" dirty="0">
                <a:effectLst/>
                <a:latin typeface="+mn-ea"/>
              </a:rPr>
              <a:t>.</a:t>
            </a:r>
          </a:p>
          <a:p>
            <a:r>
              <a:rPr lang="en-US" altLang="ko-KR" sz="1600" b="1" dirty="0"/>
              <a:t>      &lt;/div&gt;</a:t>
            </a:r>
          </a:p>
          <a:p>
            <a:r>
              <a:rPr lang="en-US" altLang="ko-KR" sz="1600" b="1" dirty="0"/>
              <a:t>    &lt;/div&gt;</a:t>
            </a:r>
          </a:p>
          <a:p>
            <a:r>
              <a:rPr lang="en-US" altLang="ko-KR" sz="1600" b="1" dirty="0"/>
              <a:t>  );</a:t>
            </a:r>
          </a:p>
          <a:p>
            <a:r>
              <a:rPr lang="en-US" altLang="ko-KR" sz="1600" b="1" dirty="0"/>
              <a:t>};</a:t>
            </a: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88EB9-405D-B150-7893-DB739F51CCD9}"/>
              </a:ext>
            </a:extLst>
          </p:cNvPr>
          <p:cNvSpPr txBox="1"/>
          <p:nvPr/>
        </p:nvSpPr>
        <p:spPr>
          <a:xfrm>
            <a:off x="5860985" y="153713"/>
            <a:ext cx="477733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function reducer(state, action) {</a:t>
            </a:r>
          </a:p>
          <a:p>
            <a:r>
              <a:rPr lang="en-US" altLang="ko-KR" sz="1600" b="1" dirty="0"/>
              <a:t>  return {</a:t>
            </a:r>
          </a:p>
          <a:p>
            <a:r>
              <a:rPr lang="en-US" altLang="ko-KR" sz="1600" b="1" dirty="0"/>
              <a:t>    ...state, // </a:t>
            </a:r>
            <a:r>
              <a:rPr lang="ko-KR" altLang="en-US" sz="1600" b="1" dirty="0"/>
              <a:t>상태 값 읽음</a:t>
            </a:r>
          </a:p>
          <a:p>
            <a:r>
              <a:rPr lang="ko-KR" altLang="en-US" sz="1600" b="1" dirty="0"/>
              <a:t>    </a:t>
            </a:r>
            <a:r>
              <a:rPr lang="en-US" altLang="ko-KR" sz="1600" b="1" dirty="0"/>
              <a:t>[action.</a:t>
            </a:r>
            <a:r>
              <a:rPr lang="en-US" altLang="ko-KR" sz="1600" b="1" dirty="0">
                <a:solidFill>
                  <a:srgbClr val="FF0000"/>
                </a:solidFill>
              </a:rPr>
              <a:t>name</a:t>
            </a:r>
            <a:r>
              <a:rPr lang="en-US" altLang="ko-KR" sz="1600" b="1" dirty="0"/>
              <a:t>]: </a:t>
            </a:r>
            <a:r>
              <a:rPr lang="en-US" altLang="ko-KR" sz="1600" b="1" dirty="0" err="1"/>
              <a:t>action.</a:t>
            </a:r>
            <a:r>
              <a:rPr lang="en-US" altLang="ko-KR" sz="1600" b="1" dirty="0" err="1">
                <a:solidFill>
                  <a:srgbClr val="FF0000"/>
                </a:solidFill>
              </a:rPr>
              <a:t>value</a:t>
            </a:r>
            <a:r>
              <a:rPr lang="en-US" altLang="ko-KR" sz="1600" b="1" dirty="0"/>
              <a:t>, // </a:t>
            </a:r>
            <a:r>
              <a:rPr lang="ko-KR" altLang="en-US" sz="1600" b="1" dirty="0" err="1"/>
              <a:t>상태값</a:t>
            </a:r>
            <a:r>
              <a:rPr lang="ko-KR" altLang="en-US" sz="1600" b="1" dirty="0"/>
              <a:t> 적용</a:t>
            </a:r>
          </a:p>
          <a:p>
            <a:r>
              <a:rPr lang="ko-KR" altLang="en-US" sz="1600" b="1" dirty="0"/>
              <a:t>  </a:t>
            </a:r>
            <a:r>
              <a:rPr lang="en-US" altLang="ko-KR" sz="1600" b="1" dirty="0"/>
              <a:t>};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export default App;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AC220-9A74-1AB3-1150-C45969278A9D}"/>
              </a:ext>
            </a:extLst>
          </p:cNvPr>
          <p:cNvSpPr txBox="1"/>
          <p:nvPr/>
        </p:nvSpPr>
        <p:spPr>
          <a:xfrm>
            <a:off x="6096000" y="2281648"/>
            <a:ext cx="5092566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 err="1">
                <a:solidFill>
                  <a:schemeClr val="bg1"/>
                </a:solidFill>
                <a:effectLst/>
                <a:latin typeface="+mn-ea"/>
              </a:rPr>
              <a:t>e.target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값 자체를 액션 값으로 사용</a:t>
            </a:r>
            <a:endParaRPr lang="en-US" altLang="ko-KR" sz="1600" b="1" i="0" dirty="0">
              <a:solidFill>
                <a:schemeClr val="bg1"/>
              </a:solidFill>
              <a:effectLst/>
              <a:latin typeface="+mn-ea"/>
            </a:endParaRPr>
          </a:p>
          <a:p>
            <a:pPr algn="l"/>
            <a:r>
              <a:rPr lang="ko-KR" altLang="en-US" sz="1600" b="1" i="0" dirty="0">
                <a:solidFill>
                  <a:schemeClr val="bg1"/>
                </a:solidFill>
                <a:effectLst/>
                <a:latin typeface="+mn-ea"/>
              </a:rPr>
              <a:t>인풋의 개수가 많아져도 코드를 짧고 깔끔하기 유지</a:t>
            </a:r>
            <a:r>
              <a:rPr lang="en-US" altLang="ko-KR" sz="1600" b="1" i="0" dirty="0">
                <a:solidFill>
                  <a:schemeClr val="bg1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3F331-3005-DA76-C6BA-ED439AA5CB04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EA919-25F3-0560-ED59-6A10EBD87368}"/>
              </a:ext>
            </a:extLst>
          </p:cNvPr>
          <p:cNvSpPr txBox="1"/>
          <p:nvPr/>
        </p:nvSpPr>
        <p:spPr>
          <a:xfrm>
            <a:off x="1852413" y="157709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D4B041-EFD4-0925-C6D5-0FD07C4F015F}"/>
              </a:ext>
            </a:extLst>
          </p:cNvPr>
          <p:cNvSpPr txBox="1"/>
          <p:nvPr/>
        </p:nvSpPr>
        <p:spPr>
          <a:xfrm>
            <a:off x="4566599" y="703040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50BD0-6A05-727B-2F9F-12DE52251C37}"/>
              </a:ext>
            </a:extLst>
          </p:cNvPr>
          <p:cNvSpPr txBox="1"/>
          <p:nvPr/>
        </p:nvSpPr>
        <p:spPr>
          <a:xfrm>
            <a:off x="4742206" y="3751700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AF00E-7E8D-2CC7-BBE4-D8FA785037FD}"/>
              </a:ext>
            </a:extLst>
          </p:cNvPr>
          <p:cNvSpPr txBox="1"/>
          <p:nvPr/>
        </p:nvSpPr>
        <p:spPr>
          <a:xfrm>
            <a:off x="3278209" y="2512881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B276E-F0DD-0BB0-AE97-CDA7663FAB4A}"/>
              </a:ext>
            </a:extLst>
          </p:cNvPr>
          <p:cNvSpPr txBox="1"/>
          <p:nvPr/>
        </p:nvSpPr>
        <p:spPr>
          <a:xfrm>
            <a:off x="9571513" y="243889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chemeClr val="bg1"/>
                </a:solidFill>
                <a:effectLst/>
                <a:latin typeface="한컴바탕"/>
              </a:rPr>
              <a:t>4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5DD092-63F0-4EC1-FE17-D592E7D85E26}"/>
              </a:ext>
            </a:extLst>
          </p:cNvPr>
          <p:cNvGrpSpPr/>
          <p:nvPr/>
        </p:nvGrpSpPr>
        <p:grpSpPr>
          <a:xfrm>
            <a:off x="7510112" y="3079627"/>
            <a:ext cx="4537509" cy="3624660"/>
            <a:chOff x="509639" y="1667117"/>
            <a:chExt cx="4497637" cy="37633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69E316A-B133-764B-B9D6-527F7F60D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23" y="1667117"/>
              <a:ext cx="3997199" cy="13783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3D253A0-3671-1962-503C-091DB297A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639" y="4081963"/>
              <a:ext cx="4497637" cy="13484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F9C1708-90AF-AB73-3AA8-94F083227172}"/>
                </a:ext>
              </a:extLst>
            </p:cNvPr>
            <p:cNvSpPr/>
            <p:nvPr/>
          </p:nvSpPr>
          <p:spPr>
            <a:xfrm rot="5400000">
              <a:off x="2047634" y="3372014"/>
              <a:ext cx="627188" cy="38339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4ACD32-4F2B-C9CB-AABE-1E8E449DD48D}"/>
              </a:ext>
            </a:extLst>
          </p:cNvPr>
          <p:cNvSpPr txBox="1"/>
          <p:nvPr/>
        </p:nvSpPr>
        <p:spPr>
          <a:xfrm>
            <a:off x="5703371" y="3920977"/>
            <a:ext cx="153991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altLang="ko-KR" sz="1600" b="1" dirty="0">
                <a:solidFill>
                  <a:schemeClr val="bg1"/>
                </a:solidFill>
                <a:latin typeface="+mn-ea"/>
              </a:rPr>
              <a:t>Event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 명 동일</a:t>
            </a:r>
            <a:endParaRPr lang="en-US" altLang="ko-KR" sz="1600" b="1" i="0" dirty="0">
              <a:solidFill>
                <a:schemeClr val="bg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84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E36EC-1FC9-DAAC-A577-7F85A359B429}"/>
              </a:ext>
            </a:extLst>
          </p:cNvPr>
          <p:cNvSpPr txBox="1"/>
          <p:nvPr/>
        </p:nvSpPr>
        <p:spPr>
          <a:xfrm>
            <a:off x="144379" y="540554"/>
            <a:ext cx="7458497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React, { </a:t>
            </a:r>
            <a:r>
              <a:rPr lang="en-US" altLang="ko-KR" sz="1600" b="1" dirty="0" err="1">
                <a:effectLst/>
                <a:latin typeface="+mn-ea"/>
              </a:rPr>
              <a:t>useReducer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[state, dispatch] = </a:t>
            </a:r>
            <a:r>
              <a:rPr lang="en-US" altLang="ko-KR" sz="1600" b="1" dirty="0" err="1">
                <a:effectLst/>
                <a:latin typeface="+mn-ea"/>
              </a:rPr>
              <a:t>useReducer</a:t>
            </a:r>
            <a:r>
              <a:rPr lang="en-US" altLang="ko-KR" sz="1600" b="1" dirty="0">
                <a:effectLst/>
                <a:latin typeface="+mn-ea"/>
              </a:rPr>
              <a:t>(reducer,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student: "student", // name : value</a:t>
            </a:r>
          </a:p>
          <a:p>
            <a:r>
              <a:rPr lang="en-US" altLang="ko-KR" sz="1600" b="1" dirty="0">
                <a:effectLst/>
                <a:latin typeface="+mn-ea"/>
              </a:rPr>
              <a:t>    school: "school",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hobby: "hobby",</a:t>
            </a:r>
          </a:p>
          <a:p>
            <a:r>
              <a:rPr lang="en-US" altLang="ko-KR" sz="1600" b="1" dirty="0">
                <a:effectLst/>
                <a:latin typeface="+mn-ea"/>
              </a:rPr>
              <a:t>  });</a:t>
            </a:r>
          </a:p>
          <a:p>
            <a:r>
              <a:rPr lang="en-US" altLang="ko-KR" sz="1600" b="1" dirty="0">
                <a:effectLst/>
                <a:latin typeface="+mn-ea"/>
              </a:rPr>
              <a:t>…………………………………………………………………………..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……………………………………………………………………………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&lt;select name="hobby" value={hobby}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effectLst/>
                <a:latin typeface="+mn-ea"/>
              </a:rPr>
              <a:t>영화감상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 영화감상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effectLst/>
                <a:latin typeface="+mn-ea"/>
              </a:rPr>
              <a:t>게임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 게임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selected value="</a:t>
            </a:r>
            <a:r>
              <a:rPr lang="ko-KR" altLang="en-US" sz="1600" b="1" dirty="0">
                <a:effectLst/>
                <a:latin typeface="+mn-ea"/>
              </a:rPr>
              <a:t>독서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  게임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&lt;option value="</a:t>
            </a:r>
            <a:r>
              <a:rPr lang="ko-KR" altLang="en-US" sz="1600" b="1" dirty="0">
                <a:effectLst/>
                <a:latin typeface="+mn-ea"/>
              </a:rPr>
              <a:t>기타</a:t>
            </a:r>
            <a:r>
              <a:rPr lang="en-US" altLang="ko-KR" sz="1600" b="1" dirty="0">
                <a:effectLst/>
                <a:latin typeface="+mn-ea"/>
              </a:rPr>
              <a:t>"&gt;</a:t>
            </a:r>
            <a:r>
              <a:rPr lang="ko-KR" altLang="en-US" sz="1600" b="1" dirty="0">
                <a:effectLst/>
                <a:latin typeface="+mn-ea"/>
              </a:rPr>
              <a:t> 기타 </a:t>
            </a:r>
            <a:r>
              <a:rPr lang="en-US" altLang="ko-KR" sz="1600" b="1" dirty="0">
                <a:effectLst/>
                <a:latin typeface="+mn-ea"/>
              </a:rPr>
              <a:t>&lt;/option&gt;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&lt;/select&gt;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…………………………………………………………………………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88EB9-405D-B150-7893-DB739F51CCD9}"/>
              </a:ext>
            </a:extLst>
          </p:cNvPr>
          <p:cNvSpPr txBox="1"/>
          <p:nvPr/>
        </p:nvSpPr>
        <p:spPr>
          <a:xfrm>
            <a:off x="5943456" y="591430"/>
            <a:ext cx="4777338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/>
              <a:t>function reducer(state, action) {</a:t>
            </a:r>
          </a:p>
          <a:p>
            <a:r>
              <a:rPr lang="en-US" altLang="ko-KR" sz="1600" b="1" dirty="0"/>
              <a:t>  return {</a:t>
            </a:r>
          </a:p>
          <a:p>
            <a:r>
              <a:rPr lang="en-US" altLang="ko-KR" sz="1600" b="1" dirty="0"/>
              <a:t>    ...state, // </a:t>
            </a:r>
            <a:r>
              <a:rPr lang="ko-KR" altLang="en-US" sz="1600" b="1" dirty="0" err="1"/>
              <a:t>상태값</a:t>
            </a:r>
            <a:r>
              <a:rPr lang="ko-KR" altLang="en-US" sz="1600" b="1" dirty="0"/>
              <a:t> 읽음</a:t>
            </a:r>
          </a:p>
          <a:p>
            <a:r>
              <a:rPr lang="ko-KR" altLang="en-US" sz="1600" b="1" dirty="0"/>
              <a:t>    </a:t>
            </a:r>
            <a:r>
              <a:rPr lang="en-US" altLang="ko-KR" sz="1600" b="1" dirty="0"/>
              <a:t>[action.name]: </a:t>
            </a:r>
            <a:r>
              <a:rPr lang="en-US" altLang="ko-KR" sz="1600" b="1" dirty="0" err="1"/>
              <a:t>action.value</a:t>
            </a:r>
            <a:r>
              <a:rPr lang="en-US" altLang="ko-KR" sz="1600" b="1" dirty="0"/>
              <a:t>, // </a:t>
            </a:r>
            <a:r>
              <a:rPr lang="ko-KR" altLang="en-US" sz="1600" b="1" dirty="0" err="1"/>
              <a:t>상태값</a:t>
            </a:r>
            <a:r>
              <a:rPr lang="ko-KR" altLang="en-US" sz="1600" b="1" dirty="0"/>
              <a:t> 적용</a:t>
            </a:r>
          </a:p>
          <a:p>
            <a:r>
              <a:rPr lang="ko-KR" altLang="en-US" sz="1600" b="1" dirty="0"/>
              <a:t>  </a:t>
            </a:r>
            <a:r>
              <a:rPr lang="en-US" altLang="ko-KR" sz="1600" b="1" dirty="0"/>
              <a:t>};</a:t>
            </a:r>
          </a:p>
          <a:p>
            <a:r>
              <a:rPr lang="en-US" altLang="ko-KR" sz="1600" b="1" dirty="0"/>
              <a:t>}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3F331-3005-DA76-C6BA-ED439AA5CB04}"/>
              </a:ext>
            </a:extLst>
          </p:cNvPr>
          <p:cNvSpPr txBox="1"/>
          <p:nvPr/>
        </p:nvSpPr>
        <p:spPr>
          <a:xfrm>
            <a:off x="255070" y="13057"/>
            <a:ext cx="1477477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Hooks_1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EA919-25F3-0560-ED59-6A10EBD87368}"/>
              </a:ext>
            </a:extLst>
          </p:cNvPr>
          <p:cNvSpPr txBox="1"/>
          <p:nvPr/>
        </p:nvSpPr>
        <p:spPr>
          <a:xfrm>
            <a:off x="1852413" y="157709"/>
            <a:ext cx="12471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331E9A-1882-4C24-F8DC-CFB137F8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708" y="3969448"/>
            <a:ext cx="6015608" cy="19555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488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409830" y="2325022"/>
            <a:ext cx="11053859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Mailbox(props)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unreadMessages</a:t>
            </a:r>
            <a:r>
              <a:rPr lang="en-US" altLang="ko-KR" sz="1600" b="1" dirty="0">
                <a:effectLst/>
                <a:latin typeface="+mn-ea"/>
              </a:rPr>
              <a:t> = 3; 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 </a:t>
            </a:r>
            <a:r>
              <a:rPr lang="ko-KR" altLang="en-US" sz="1600" b="1" dirty="0">
                <a:effectLst/>
                <a:latin typeface="+mn-ea"/>
              </a:rPr>
              <a:t>안녕하세요 </a:t>
            </a:r>
            <a:r>
              <a:rPr lang="en-US" altLang="ko-KR" sz="1600" b="1" dirty="0">
                <a:effectLst/>
                <a:latin typeface="+mn-ea"/>
              </a:rPr>
              <a:t>! 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    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unreadMessages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&gt; 0 &amp;&amp; (&lt;h3&gt;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현재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unreadMessages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개의 읽지 않은 메시지가 있습니다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.&lt;/h3&gt;)</a:t>
            </a:r>
          </a:p>
          <a:p>
            <a:r>
              <a:rPr lang="en-US" altLang="ko-KR" sz="1600" b="1" dirty="0">
                <a:latin typeface="+mn-ea"/>
              </a:rPr>
              <a:t>      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0" y="513223"/>
            <a:ext cx="6347861" cy="15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InLine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Condition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{Condition}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&amp;&amp; expression</a:t>
            </a:r>
            <a:endParaRPr lang="ko-KR" altLang="en-US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true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expression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expression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 안함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6B8FA-F175-8960-CBD2-F1709CD0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391" y="4770454"/>
            <a:ext cx="5455203" cy="12031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276BDA-B1D6-637A-1A25-D4ADE84931D4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4B639-ECC4-4F88-159C-61522E6E1965}"/>
              </a:ext>
            </a:extLst>
          </p:cNvPr>
          <p:cNvSpPr txBox="1"/>
          <p:nvPr/>
        </p:nvSpPr>
        <p:spPr>
          <a:xfrm>
            <a:off x="3965862" y="3694627"/>
            <a:ext cx="314249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unreadMessages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가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0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이상이면 실행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D2EF2-7AA3-0E1C-4A33-E0242078F43D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75171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B24F50-2185-AFDE-F475-71F9DBC8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3" y="1064027"/>
            <a:ext cx="5672843" cy="1709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A7CA4E-61CC-5C2F-C3ED-316AB42B8F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1"/>
          <a:stretch/>
        </p:blipFill>
        <p:spPr>
          <a:xfrm>
            <a:off x="593203" y="2935705"/>
            <a:ext cx="5672843" cy="1651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29D570-C1C3-02C9-2E45-49B51AFC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03" y="4748868"/>
            <a:ext cx="5672842" cy="2002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EA1360-0209-8F4D-4B9A-B0C5BEC9DEB6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02224B-4A47-EC84-07CC-F93742B49420}"/>
              </a:ext>
            </a:extLst>
          </p:cNvPr>
          <p:cNvSpPr txBox="1"/>
          <p:nvPr/>
        </p:nvSpPr>
        <p:spPr>
          <a:xfrm>
            <a:off x="380822" y="613853"/>
            <a:ext cx="5672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33333"/>
                </a:solidFill>
                <a:effectLst/>
                <a:latin typeface="+mn-ea"/>
              </a:rPr>
              <a:t>탭 메뉴 </a:t>
            </a:r>
            <a:endParaRPr lang="ko-KR" altLang="en-US" b="1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F1025-9CD7-B99D-2EA7-1E0919E2D92B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91470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380200" y="630478"/>
            <a:ext cx="11295244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contents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[</a:t>
            </a:r>
          </a:p>
          <a:p>
            <a:r>
              <a:rPr lang="en-US" altLang="ko-KR" sz="1600" b="1" dirty="0">
                <a:effectLst/>
                <a:latin typeface="+mn-ea"/>
              </a:rPr>
              <a:t>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tab: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en-US" altLang="ko-KR" sz="1600" b="1" dirty="0" err="1">
                <a:effectLst/>
                <a:latin typeface="+mn-ea"/>
              </a:rPr>
              <a:t>reactJs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content: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컴퓨팅에서 </a:t>
            </a:r>
            <a:r>
              <a:rPr lang="ko-KR" altLang="en-US" sz="1600" b="1" dirty="0" err="1">
                <a:effectLst/>
                <a:latin typeface="+mn-ea"/>
              </a:rPr>
              <a:t>리액트는</a:t>
            </a:r>
            <a:r>
              <a:rPr lang="ko-KR" altLang="en-US" sz="1600" b="1" dirty="0">
                <a:effectLst/>
                <a:latin typeface="+mn-ea"/>
              </a:rPr>
              <a:t> 자바스크립트 라이브러리의 하나로서 사용자 인터페이스를 만들기 위해 사용된다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페이스북과 개별 개발자 및 기업들 공동체에 의해 </a:t>
            </a:r>
            <a:r>
              <a:rPr lang="ko-KR" altLang="en-US" sz="1600" b="1" dirty="0" err="1">
                <a:effectLst/>
                <a:latin typeface="+mn-ea"/>
              </a:rPr>
              <a:t>유지보수된다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 err="1">
                <a:effectLst/>
                <a:latin typeface="+mn-ea"/>
              </a:rPr>
              <a:t>리액트는</a:t>
            </a:r>
            <a:r>
              <a:rPr lang="ko-KR" altLang="en-US" sz="1600" b="1" dirty="0">
                <a:effectLst/>
                <a:latin typeface="+mn-ea"/>
              </a:rPr>
              <a:t> 싱글 페이지나 모바일 애플리케이션의 개발 시 토대로 사용될 수 있다</a:t>
            </a:r>
            <a:r>
              <a:rPr lang="en-US" altLang="ko-KR" sz="1600" b="1" dirty="0">
                <a:effectLst/>
                <a:latin typeface="+mn-ea"/>
              </a:rPr>
              <a:t>.",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tab: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en-US" altLang="ko-KR" sz="1600" b="1" dirty="0" err="1">
                <a:effectLst/>
                <a:latin typeface="+mn-ea"/>
              </a:rPr>
              <a:t>NodeJs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content: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"Node.js</a:t>
            </a:r>
            <a:r>
              <a:rPr lang="ko-KR" altLang="en-US" sz="1600" b="1" dirty="0">
                <a:effectLst/>
                <a:latin typeface="+mn-ea"/>
              </a:rPr>
              <a:t>는 확장성 있는 네트워크 애플리케이션 개발에 사용되는 소프트웨어 플랫폼이다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작성 언어로 자바스크립트를 활용하며 </a:t>
            </a:r>
            <a:r>
              <a:rPr lang="en-US" altLang="ko-KR" sz="1600" b="1" dirty="0">
                <a:effectLst/>
                <a:latin typeface="+mn-ea"/>
              </a:rPr>
              <a:t>Non-blocking I/O</a:t>
            </a:r>
            <a:r>
              <a:rPr lang="ko-KR" altLang="en-US" sz="1600" b="1" dirty="0">
                <a:effectLst/>
                <a:latin typeface="+mn-ea"/>
              </a:rPr>
              <a:t>와 단일 스레드 이벤트 루프를 통한 높은 처리 성능을 가지고 있다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tab: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"JavaScript",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content: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  </a:t>
            </a:r>
            <a:r>
              <a:rPr lang="en-US" altLang="ko-KR" sz="1600" b="1" dirty="0">
                <a:effectLst/>
                <a:latin typeface="+mn-ea"/>
              </a:rPr>
              <a:t>"</a:t>
            </a:r>
            <a:r>
              <a:rPr lang="ko-KR" altLang="en-US" sz="1600" b="1" dirty="0">
                <a:effectLst/>
                <a:latin typeface="+mn-ea"/>
              </a:rPr>
              <a:t>자바스크립트는 객체 기반의 스크립트 프로그래밍 언어이다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이 언어는 웹 브라우저 내에서 주로 사용하며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ko-KR" altLang="en-US" sz="1600" b="1" dirty="0">
                <a:effectLst/>
                <a:latin typeface="+mn-ea"/>
              </a:rPr>
              <a:t>다른 응용 프로그램의 내장 객체에도 접근할 수 있는 기능을 가지고 있다</a:t>
            </a:r>
            <a:r>
              <a:rPr lang="en-US" altLang="ko-KR" sz="1600" b="1" dirty="0">
                <a:effectLst/>
                <a:latin typeface="+mn-ea"/>
              </a:rPr>
              <a:t>. </a:t>
            </a:r>
            <a:r>
              <a:rPr lang="ko-KR" altLang="en-US" sz="1600" b="1" dirty="0">
                <a:effectLst/>
                <a:latin typeface="+mn-ea"/>
              </a:rPr>
              <a:t>또한 </a:t>
            </a:r>
            <a:r>
              <a:rPr lang="en-US" altLang="ko-KR" sz="1600" b="1" dirty="0">
                <a:effectLst/>
                <a:latin typeface="+mn-ea"/>
              </a:rPr>
              <a:t>Node.js</a:t>
            </a:r>
            <a:r>
              <a:rPr lang="ko-KR" altLang="en-US" sz="1600" b="1" dirty="0">
                <a:effectLst/>
                <a:latin typeface="+mn-ea"/>
              </a:rPr>
              <a:t>와 같은 런타임 환경과 같이 서버 사이드 네트워크 프로그래밍에도 사용되고 있다</a:t>
            </a:r>
            <a:r>
              <a:rPr lang="en-US" altLang="ko-KR" sz="1600" b="1" dirty="0">
                <a:effectLst/>
                <a:latin typeface="+mn-ea"/>
              </a:rPr>
              <a:t>.",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export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default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contents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2B109-C6E7-BFD8-D622-1F7D929F5A84}"/>
              </a:ext>
            </a:extLst>
          </p:cNvPr>
          <p:cNvSpPr txBox="1"/>
          <p:nvPr/>
        </p:nvSpPr>
        <p:spPr>
          <a:xfrm>
            <a:off x="4014224" y="513223"/>
            <a:ext cx="1347047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contents.jsx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02E02-11F5-BEF1-CAC4-C95F2DF7AD0B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67673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BE97B-2846-553A-7DEB-22B7F09ECF1E}"/>
              </a:ext>
            </a:extLst>
          </p:cNvPr>
          <p:cNvSpPr txBox="1"/>
          <p:nvPr/>
        </p:nvSpPr>
        <p:spPr>
          <a:xfrm>
            <a:off x="255070" y="670217"/>
            <a:ext cx="5672842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import contents from "./comp/contents";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import {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const [index,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setIndex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(0);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contentChange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setIndex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event.target.value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{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contents.map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((content, index) =&gt; (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  &lt;button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contentChange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} value={index}&gt;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content.tab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  &lt;/button&gt;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))}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/&gt; &lt;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{contents[index].content}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export default App;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F8F427-D874-40C4-737A-C578D536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70217"/>
            <a:ext cx="5672843" cy="1709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5E15F49-169D-A1B8-0A2D-EB2E05A08A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1"/>
          <a:stretch/>
        </p:blipFill>
        <p:spPr>
          <a:xfrm>
            <a:off x="6096000" y="2541895"/>
            <a:ext cx="5672843" cy="16514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642867-DAE8-69A5-4C45-3756D81A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55058"/>
            <a:ext cx="5672842" cy="2002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4DDDAA-40DB-3EFD-7EB3-7C5B34B79D21}"/>
              </a:ext>
            </a:extLst>
          </p:cNvPr>
          <p:cNvSpPr txBox="1"/>
          <p:nvPr/>
        </p:nvSpPr>
        <p:spPr>
          <a:xfrm>
            <a:off x="2781326" y="4193376"/>
            <a:ext cx="1040662" cy="316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이름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DD080-999C-8BD4-EBC6-4EA21D8936BE}"/>
              </a:ext>
            </a:extLst>
          </p:cNvPr>
          <p:cNvSpPr txBox="1"/>
          <p:nvPr/>
        </p:nvSpPr>
        <p:spPr>
          <a:xfrm>
            <a:off x="3628088" y="5187072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50A94-B080-73EA-8E47-A098452E00FE}"/>
              </a:ext>
            </a:extLst>
          </p:cNvPr>
          <p:cNvSpPr txBox="1"/>
          <p:nvPr/>
        </p:nvSpPr>
        <p:spPr>
          <a:xfrm>
            <a:off x="4571194" y="3584304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CA401-4961-085D-FCD5-624FD2A03996}"/>
              </a:ext>
            </a:extLst>
          </p:cNvPr>
          <p:cNvSpPr txBox="1"/>
          <p:nvPr/>
        </p:nvSpPr>
        <p:spPr>
          <a:xfrm>
            <a:off x="4191553" y="2041659"/>
            <a:ext cx="3878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D68022-E0CB-E53F-05DA-5E7B85F6575F}"/>
              </a:ext>
            </a:extLst>
          </p:cNvPr>
          <p:cNvSpPr/>
          <p:nvPr/>
        </p:nvSpPr>
        <p:spPr>
          <a:xfrm>
            <a:off x="693608" y="3607261"/>
            <a:ext cx="5120051" cy="1307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9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149215"/>
            <a:ext cx="6819497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const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contents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=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[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tab: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"WEB </a:t>
            </a:r>
            <a:r>
              <a:rPr lang="en-US" altLang="ko-KR" sz="1400" b="1" dirty="0" err="1">
                <a:effectLst/>
                <a:latin typeface="+mn-ea"/>
              </a:rPr>
              <a:t>Programm</a:t>
            </a:r>
            <a:r>
              <a:rPr lang="en-US" altLang="ko-KR" sz="1400" b="1" dirty="0">
                <a:effectLst/>
                <a:latin typeface="+mn-ea"/>
              </a:rPr>
              <a:t>",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content :(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웹 프로그래밍은 웹사이트 혹은 웹 페이지를 제작하는 작업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웹 사이트 화면을 구성하는 것들을 만들어 내는 작업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r>
              <a:rPr lang="ko-KR" altLang="en-US" sz="1400" b="1" dirty="0">
                <a:effectLst/>
                <a:latin typeface="+mn-ea"/>
              </a:rPr>
              <a:t> 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다양한 언어를 사용해 진행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r>
              <a:rPr lang="ko-KR" altLang="en-US" sz="1400" b="1" dirty="0">
                <a:effectLst/>
                <a:latin typeface="+mn-ea"/>
              </a:rPr>
              <a:t>  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 err="1">
                <a:effectLst/>
                <a:latin typeface="+mn-ea"/>
              </a:rPr>
              <a:t>프런트엔드</a:t>
            </a:r>
            <a:r>
              <a:rPr lang="ko-KR" altLang="en-US" sz="1400" b="1" dirty="0">
                <a:effectLst/>
                <a:latin typeface="+mn-ea"/>
              </a:rPr>
              <a:t> 언어 </a:t>
            </a:r>
            <a:r>
              <a:rPr lang="en-US" altLang="ko-KR" sz="1400" b="1" dirty="0">
                <a:effectLst/>
                <a:latin typeface="+mn-ea"/>
              </a:rPr>
              <a:t>: HTML, CSS, JavaScript&lt;/li&gt;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 err="1">
                <a:effectLst/>
                <a:latin typeface="+mn-ea"/>
              </a:rPr>
              <a:t>백엔드</a:t>
            </a:r>
            <a:r>
              <a:rPr lang="ko-KR" altLang="en-US" sz="1400" b="1" dirty="0">
                <a:effectLst/>
                <a:latin typeface="+mn-ea"/>
              </a:rPr>
              <a:t> 언어 </a:t>
            </a:r>
            <a:r>
              <a:rPr lang="en-US" altLang="ko-KR" sz="1400" b="1" dirty="0">
                <a:effectLst/>
                <a:latin typeface="+mn-ea"/>
              </a:rPr>
              <a:t>: JavaScript, Python, Ruby, PHP, Java&lt;/li&gt;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r>
              <a:rPr lang="ko-KR" altLang="en-US" sz="1400" b="1" dirty="0">
                <a:effectLst/>
                <a:latin typeface="+mn-ea"/>
              </a:rPr>
              <a:t> 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),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tab: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"HTML",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content: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웹사이트의 모습을 기술하기 위한 마크업 언어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프로그래밍 언어가 아니라 마크업 언어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문서의 구조나 서식을 작성한다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이름 </a:t>
            </a:r>
            <a:r>
              <a:rPr lang="en-US" altLang="ko-KR" sz="1400" b="1" dirty="0">
                <a:effectLst/>
                <a:latin typeface="+mn-ea"/>
              </a:rPr>
              <a:t>HTML</a:t>
            </a:r>
            <a:r>
              <a:rPr lang="ko-KR" altLang="en-US" sz="1400" b="1" dirty="0">
                <a:effectLst/>
                <a:latin typeface="+mn-ea"/>
              </a:rPr>
              <a:t>의 </a:t>
            </a:r>
            <a:r>
              <a:rPr lang="en-US" altLang="ko-KR" sz="1400" b="1" dirty="0">
                <a:effectLst/>
                <a:latin typeface="+mn-ea"/>
              </a:rPr>
              <a:t>ML</a:t>
            </a:r>
            <a:r>
              <a:rPr lang="ko-KR" altLang="en-US" sz="1400" b="1" dirty="0">
                <a:effectLst/>
                <a:latin typeface="+mn-ea"/>
              </a:rPr>
              <a:t>이 마크업 언어라는 뜻이다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en-US" altLang="ko-KR" sz="1400" b="1" dirty="0" err="1">
                <a:effectLst/>
                <a:latin typeface="+mn-ea"/>
              </a:rPr>
              <a:t>htm</a:t>
            </a:r>
            <a:r>
              <a:rPr lang="ko-KR" altLang="en-US" sz="1400" b="1" dirty="0">
                <a:effectLst/>
                <a:latin typeface="+mn-ea"/>
              </a:rPr>
              <a:t>이나 </a:t>
            </a:r>
            <a:r>
              <a:rPr lang="en-US" altLang="ko-KR" sz="1400" b="1" dirty="0">
                <a:effectLst/>
                <a:latin typeface="+mn-ea"/>
              </a:rPr>
              <a:t>html </a:t>
            </a:r>
            <a:r>
              <a:rPr lang="ko-KR" altLang="en-US" sz="1400" b="1" dirty="0">
                <a:effectLst/>
                <a:latin typeface="+mn-ea"/>
              </a:rPr>
              <a:t>확장자가 바로 이 언어로 작성된 문서다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최초 제안자는 </a:t>
            </a:r>
            <a:r>
              <a:rPr lang="en-US" altLang="ko-KR" sz="1400" b="1" dirty="0">
                <a:effectLst/>
                <a:latin typeface="+mn-ea"/>
              </a:rPr>
              <a:t>CERN</a:t>
            </a:r>
            <a:r>
              <a:rPr lang="ko-KR" altLang="en-US" sz="1400" b="1" dirty="0">
                <a:effectLst/>
                <a:latin typeface="+mn-ea"/>
              </a:rPr>
              <a:t>의 물리학자 티머시 </a:t>
            </a:r>
            <a:r>
              <a:rPr lang="en-US" altLang="ko-KR" sz="1400" b="1" dirty="0">
                <a:effectLst/>
                <a:latin typeface="+mn-ea"/>
              </a:rPr>
              <a:t>J. </a:t>
            </a:r>
            <a:r>
              <a:rPr lang="ko-KR" altLang="en-US" sz="1400" b="1" dirty="0" err="1">
                <a:effectLst/>
                <a:latin typeface="+mn-ea"/>
              </a:rPr>
              <a:t>버너스리이다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&lt;li&gt;URL, HTTP, WWW </a:t>
            </a:r>
            <a:r>
              <a:rPr lang="ko-KR" altLang="en-US" sz="1400" b="1" dirty="0">
                <a:effectLst/>
                <a:latin typeface="+mn-ea"/>
              </a:rPr>
              <a:t>등도 그가 세트로 개발하고 제안했다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&lt;li&gt;TCP/IP </a:t>
            </a:r>
            <a:r>
              <a:rPr lang="ko-KR" altLang="en-US" sz="1400" b="1" dirty="0">
                <a:effectLst/>
                <a:latin typeface="+mn-ea"/>
              </a:rPr>
              <a:t>통신규약을 만든 </a:t>
            </a:r>
            <a:r>
              <a:rPr lang="en-US" altLang="ko-KR" sz="1400" b="1" dirty="0">
                <a:effectLst/>
                <a:latin typeface="+mn-ea"/>
              </a:rPr>
              <a:t>Vinton Gray Cerf</a:t>
            </a:r>
            <a:r>
              <a:rPr lang="ko-KR" altLang="en-US" sz="1400" b="1" dirty="0">
                <a:effectLst/>
                <a:latin typeface="+mn-ea"/>
              </a:rPr>
              <a:t>와 함께 인터넷의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  아버지로 불린다</a:t>
            </a:r>
            <a:r>
              <a:rPr lang="en-US" altLang="ko-KR" sz="1400" b="1" dirty="0">
                <a:effectLst/>
                <a:latin typeface="+mn-ea"/>
              </a:rPr>
              <a:t>.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)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},</a:t>
            </a:r>
          </a:p>
        </p:txBody>
      </p:sp>
    </p:spTree>
    <p:extLst>
      <p:ext uri="{BB962C8B-B14F-4D97-AF65-F5344CB8AC3E}">
        <p14:creationId xmlns:p14="http://schemas.microsoft.com/office/powerpoint/2010/main" val="211729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C7F4AE-32BD-D778-B4BB-1E0E7D2BA0B2}"/>
              </a:ext>
            </a:extLst>
          </p:cNvPr>
          <p:cNvSpPr txBox="1"/>
          <p:nvPr/>
        </p:nvSpPr>
        <p:spPr>
          <a:xfrm>
            <a:off x="0" y="126924"/>
            <a:ext cx="7295950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tab: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"JavaScript",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content: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en-US" altLang="ko-KR" sz="1400" b="1" dirty="0" err="1">
                <a:effectLst/>
                <a:latin typeface="+mn-ea"/>
              </a:rPr>
              <a:t>Ecma</a:t>
            </a:r>
            <a:r>
              <a:rPr lang="en-US" altLang="ko-KR" sz="1400" b="1" dirty="0">
                <a:effectLst/>
                <a:latin typeface="+mn-ea"/>
              </a:rPr>
              <a:t> </a:t>
            </a:r>
            <a:r>
              <a:rPr lang="ko-KR" altLang="en-US" sz="1400" b="1" dirty="0">
                <a:effectLst/>
                <a:latin typeface="+mn-ea"/>
              </a:rPr>
              <a:t>프로토타입 기반의 프로그래밍 언어로</a:t>
            </a:r>
            <a:r>
              <a:rPr lang="en-US" altLang="ko-KR" sz="1400" b="1" dirty="0">
                <a:effectLst/>
                <a:latin typeface="+mn-ea"/>
              </a:rPr>
              <a:t>, </a:t>
            </a:r>
            <a:r>
              <a:rPr lang="ko-KR" altLang="en-US" sz="1400" b="1" dirty="0">
                <a:effectLst/>
                <a:latin typeface="+mn-ea"/>
              </a:rPr>
              <a:t>스크립트 언어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웹 브라우저에 인터프리터가 내장되어 있다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오늘날 </a:t>
            </a:r>
            <a:r>
              <a:rPr lang="en-US" altLang="ko-KR" sz="1400" b="1" dirty="0">
                <a:effectLst/>
                <a:latin typeface="+mn-ea"/>
              </a:rPr>
              <a:t>HTML, CSS</a:t>
            </a:r>
            <a:r>
              <a:rPr lang="ko-KR" altLang="en-US" sz="1400" b="1" dirty="0">
                <a:effectLst/>
                <a:latin typeface="+mn-ea"/>
              </a:rPr>
              <a:t>와 함께 웹을 구성하는 요소 중 하나다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&lt;li&gt;HTML</a:t>
            </a:r>
            <a:r>
              <a:rPr lang="ko-KR" altLang="en-US" sz="1400" b="1" dirty="0">
                <a:effectLst/>
                <a:latin typeface="+mn-ea"/>
              </a:rPr>
              <a:t>이 웹 페이지의 기본 구조를 담당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&lt;li&gt;CSS</a:t>
            </a:r>
            <a:r>
              <a:rPr lang="ko-KR" altLang="en-US" sz="1400" b="1" dirty="0">
                <a:effectLst/>
                <a:latin typeface="+mn-ea"/>
              </a:rPr>
              <a:t>가 디자인을 담당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&lt;li&gt;JavaScript</a:t>
            </a:r>
            <a:r>
              <a:rPr lang="ko-KR" altLang="en-US" sz="1400" b="1" dirty="0">
                <a:effectLst/>
                <a:latin typeface="+mn-ea"/>
              </a:rPr>
              <a:t>는 클라이언트에서 웹 페이지가 동작하는 것을 담당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웹 페이지를 자동차에 비유하자면</a:t>
            </a:r>
            <a:r>
              <a:rPr lang="en-US" altLang="ko-KR" sz="1400" b="1" dirty="0">
                <a:effectLst/>
                <a:latin typeface="+mn-ea"/>
              </a:rPr>
              <a:t>, HTML</a:t>
            </a:r>
            <a:r>
              <a:rPr lang="ko-KR" altLang="en-US" sz="1400" b="1" dirty="0">
                <a:effectLst/>
                <a:latin typeface="+mn-ea"/>
              </a:rPr>
              <a:t>은 자동차의 뼈대</a:t>
            </a:r>
            <a:r>
              <a:rPr lang="en-US" altLang="ko-KR" sz="1400" b="1" dirty="0">
                <a:effectLst/>
                <a:latin typeface="+mn-ea"/>
              </a:rPr>
              <a:t>, CSS</a:t>
            </a:r>
            <a:r>
              <a:rPr lang="ko-KR" altLang="en-US" sz="1400" b="1" dirty="0">
                <a:effectLst/>
                <a:latin typeface="+mn-ea"/>
              </a:rPr>
              <a:t>는 자동차의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  외관</a:t>
            </a:r>
            <a:r>
              <a:rPr lang="en-US" altLang="ko-KR" sz="1400" b="1" dirty="0">
                <a:effectLst/>
                <a:latin typeface="+mn-ea"/>
              </a:rPr>
              <a:t>, JavaScript</a:t>
            </a:r>
            <a:r>
              <a:rPr lang="ko-KR" altLang="en-US" sz="1400" b="1" dirty="0">
                <a:effectLst/>
                <a:latin typeface="+mn-ea"/>
              </a:rPr>
              <a:t>는 자동차의 동력이라고 볼 수 있다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)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},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{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tab: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"ReactJS",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content: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 err="1">
                <a:effectLst/>
                <a:latin typeface="+mn-ea"/>
              </a:rPr>
              <a:t>프론트엔드</a:t>
            </a:r>
            <a:r>
              <a:rPr lang="ko-KR" altLang="en-US" sz="1400" b="1" dirty="0">
                <a:effectLst/>
                <a:latin typeface="+mn-ea"/>
              </a:rPr>
              <a:t> 라이브러리</a:t>
            </a:r>
            <a:r>
              <a:rPr lang="en-US" altLang="ko-KR" sz="1400" b="1" dirty="0">
                <a:effectLst/>
                <a:latin typeface="+mn-ea"/>
              </a:rPr>
              <a:t>(Frontend Library)&lt;/li&gt;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&lt;li&gt;JavaScript library for building user interface&lt;/li&gt;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&lt;li&gt;Ui </a:t>
            </a:r>
            <a:r>
              <a:rPr lang="ko-KR" altLang="en-US" sz="1400" b="1" dirty="0">
                <a:effectLst/>
                <a:latin typeface="+mn-ea"/>
              </a:rPr>
              <a:t>를 구축하기 위한 자바스크립트 라이브러리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&lt;li&gt;UI(User Interface) : </a:t>
            </a:r>
            <a:r>
              <a:rPr lang="ko-KR" altLang="en-US" sz="1400" b="1" dirty="0">
                <a:effectLst/>
                <a:latin typeface="+mn-ea"/>
              </a:rPr>
              <a:t>사용자와 컴퓨터가 서로 상호적용 접점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사용자와 컴퓨터간 정보를 송수신 하는 접점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자주 사용하는 기능</a:t>
            </a:r>
            <a:r>
              <a:rPr lang="en-US" altLang="ko-KR" sz="1400" b="1" dirty="0">
                <a:effectLst/>
                <a:latin typeface="+mn-ea"/>
              </a:rPr>
              <a:t>(</a:t>
            </a:r>
            <a:r>
              <a:rPr lang="ko-KR" altLang="en-US" sz="1400" b="1" dirty="0">
                <a:effectLst/>
                <a:latin typeface="+mn-ea"/>
              </a:rPr>
              <a:t>함수 또는 모듈</a:t>
            </a:r>
            <a:r>
              <a:rPr lang="en-US" altLang="ko-KR" sz="1400" b="1" dirty="0">
                <a:effectLst/>
                <a:latin typeface="+mn-ea"/>
              </a:rPr>
              <a:t>)</a:t>
            </a:r>
            <a:r>
              <a:rPr lang="ko-KR" altLang="en-US" sz="1400" b="1" dirty="0">
                <a:effectLst/>
                <a:latin typeface="+mn-ea"/>
              </a:rPr>
              <a:t>들 을 모아 놓은 것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화면을 만들기 위한 자바스크립트 기능 모음집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)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}, 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F52D9-F2AF-C3A4-CB08-10BCF428EC1E}"/>
              </a:ext>
            </a:extLst>
          </p:cNvPr>
          <p:cNvSpPr txBox="1"/>
          <p:nvPr/>
        </p:nvSpPr>
        <p:spPr>
          <a:xfrm>
            <a:off x="6359892" y="2672239"/>
            <a:ext cx="6097604" cy="4185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    {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tab: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"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",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content: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&lt;li&gt;Node.js</a:t>
            </a:r>
            <a:r>
              <a:rPr lang="ko-KR" altLang="en-US" sz="1400" b="1" dirty="0">
                <a:effectLst/>
                <a:latin typeface="+mn-ea"/>
              </a:rPr>
              <a:t>는 오픈 소스 </a:t>
            </a:r>
            <a:r>
              <a:rPr lang="en-US" altLang="ko-KR" sz="1400" b="1" dirty="0">
                <a:effectLst/>
                <a:latin typeface="+mn-ea"/>
              </a:rPr>
              <a:t>JavaScript </a:t>
            </a:r>
            <a:r>
              <a:rPr lang="ko-KR" altLang="en-US" sz="1400" b="1" dirty="0">
                <a:effectLst/>
                <a:latin typeface="+mn-ea"/>
              </a:rPr>
              <a:t>엔진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크롬 </a:t>
            </a:r>
            <a:r>
              <a:rPr lang="en-US" altLang="ko-KR" sz="1400" b="1" dirty="0">
                <a:effectLst/>
                <a:latin typeface="+mn-ea"/>
              </a:rPr>
              <a:t>V8</a:t>
            </a:r>
            <a:r>
              <a:rPr lang="ko-KR" altLang="en-US" sz="1400" b="1" dirty="0">
                <a:effectLst/>
                <a:latin typeface="+mn-ea"/>
              </a:rPr>
              <a:t>에 비동기 이벤트 처리 라이브러리인 </a:t>
            </a:r>
            <a:r>
              <a:rPr lang="en-US" altLang="ko-KR" sz="1400" b="1" dirty="0" err="1">
                <a:effectLst/>
                <a:latin typeface="+mn-ea"/>
              </a:rPr>
              <a:t>libuv</a:t>
            </a:r>
            <a:r>
              <a:rPr lang="ko-KR" altLang="en-US" sz="1400" b="1" dirty="0">
                <a:effectLst/>
                <a:latin typeface="+mn-ea"/>
              </a:rPr>
              <a:t>를 결합한 플랫폼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&lt;li&gt;JavaScript</a:t>
            </a:r>
            <a:r>
              <a:rPr lang="ko-KR" altLang="en-US" sz="1400" b="1" dirty="0">
                <a:effectLst/>
                <a:latin typeface="+mn-ea"/>
              </a:rPr>
              <a:t>로 서버를 구축하는 등의 코드를 실행할 수 있게 해주는 런타임 환경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&lt;li&gt;Ryan Dahl</a:t>
            </a:r>
            <a:r>
              <a:rPr lang="ko-KR" altLang="en-US" sz="1400" b="1" dirty="0">
                <a:effectLst/>
                <a:latin typeface="+mn-ea"/>
              </a:rPr>
              <a:t>이 처음 개발했으며</a:t>
            </a:r>
            <a:r>
              <a:rPr lang="en-US" altLang="ko-KR" sz="1400" b="1" dirty="0">
                <a:effectLst/>
                <a:latin typeface="+mn-ea"/>
              </a:rPr>
              <a:t>, </a:t>
            </a:r>
            <a:r>
              <a:rPr lang="ko-KR" altLang="en-US" sz="1400" b="1" dirty="0">
                <a:effectLst/>
                <a:latin typeface="+mn-ea"/>
              </a:rPr>
              <a:t>처음엔 리눅스와 </a:t>
            </a:r>
            <a:r>
              <a:rPr lang="en-US" altLang="ko-KR" sz="1400" b="1" dirty="0">
                <a:effectLst/>
                <a:latin typeface="+mn-ea"/>
              </a:rPr>
              <a:t>macOS</a:t>
            </a:r>
            <a:r>
              <a:rPr lang="ko-KR" altLang="en-US" sz="1400" b="1" dirty="0">
                <a:effectLst/>
                <a:latin typeface="+mn-ea"/>
              </a:rPr>
              <a:t>만 지원되었으나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2011</a:t>
            </a:r>
            <a:r>
              <a:rPr lang="ko-KR" altLang="en-US" sz="1400" b="1" dirty="0">
                <a:effectLst/>
                <a:latin typeface="+mn-ea"/>
              </a:rPr>
              <a:t>년 </a:t>
            </a:r>
            <a:r>
              <a:rPr lang="en-US" altLang="ko-KR" sz="1400" b="1" dirty="0">
                <a:effectLst/>
                <a:latin typeface="+mn-ea"/>
              </a:rPr>
              <a:t>7</a:t>
            </a:r>
            <a:r>
              <a:rPr lang="ko-KR" altLang="en-US" sz="1400" b="1" dirty="0">
                <a:effectLst/>
                <a:latin typeface="+mn-ea"/>
              </a:rPr>
              <a:t>월에 </a:t>
            </a:r>
            <a:r>
              <a:rPr lang="en-US" altLang="ko-KR" sz="1400" b="1" dirty="0">
                <a:effectLst/>
                <a:latin typeface="+mn-ea"/>
              </a:rPr>
              <a:t>Windows </a:t>
            </a:r>
            <a:r>
              <a:rPr lang="ko-KR" altLang="en-US" sz="1400" b="1" dirty="0">
                <a:effectLst/>
                <a:latin typeface="+mn-ea"/>
              </a:rPr>
              <a:t>버전도 발표되었다</a:t>
            </a:r>
            <a:r>
              <a:rPr lang="en-US" altLang="ko-KR" sz="1400" b="1" dirty="0">
                <a:effectLst/>
                <a:latin typeface="+mn-ea"/>
              </a:rPr>
              <a:t>.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)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},    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</a:t>
            </a:r>
          </a:p>
          <a:p>
            <a:r>
              <a:rPr lang="en-US" altLang="ko-KR" sz="1400" b="1" dirty="0">
                <a:effectLst/>
                <a:latin typeface="+mn-ea"/>
              </a:rPr>
              <a:t>    ];</a:t>
            </a:r>
          </a:p>
          <a:p>
            <a:r>
              <a:rPr lang="en-US" altLang="ko-KR" sz="1400" b="1" dirty="0">
                <a:effectLst/>
                <a:latin typeface="+mn-ea"/>
              </a:rPr>
              <a:t>    </a:t>
            </a:r>
          </a:p>
          <a:p>
            <a:r>
              <a:rPr lang="en-US" altLang="ko-KR" sz="1400" b="1" dirty="0">
                <a:effectLst/>
                <a:latin typeface="+mn-ea"/>
              </a:rPr>
              <a:t>    export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default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contents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402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BE97B-2846-553A-7DEB-22B7F09ECF1E}"/>
              </a:ext>
            </a:extLst>
          </p:cNvPr>
          <p:cNvSpPr txBox="1"/>
          <p:nvPr/>
        </p:nvSpPr>
        <p:spPr>
          <a:xfrm>
            <a:off x="255070" y="670217"/>
            <a:ext cx="6096000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import contents from "./comp/contents";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import {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const [index,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setIndex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(0);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contentChange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setIndex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(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event.target.value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{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contents.map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((content, index) =&gt; (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  &lt;button 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contentChange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} value={index}&gt;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content.tab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  &lt;/button&gt;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))}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/&gt; &lt;</a:t>
            </a:r>
            <a:r>
              <a:rPr lang="en-US" altLang="ko-KR" sz="1600" b="1" dirty="0" err="1">
                <a:solidFill>
                  <a:schemeClr val="tx2"/>
                </a:solidFill>
                <a:effectLst/>
                <a:latin typeface="+mn-ea"/>
              </a:rPr>
              <a:t>br</a:t>
            </a: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  {contents[index].content}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chemeClr val="tx2"/>
                </a:solidFill>
                <a:effectLst/>
                <a:latin typeface="+mn-ea"/>
              </a:rPr>
              <a:t>export default App;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9F4E97-4383-7BC7-DB08-21C62F87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71" y="817804"/>
            <a:ext cx="5149081" cy="15521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04002-8541-669E-7CDA-BEE81FE8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471" y="2659793"/>
            <a:ext cx="6096000" cy="2525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5720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BE97B-2846-553A-7DEB-22B7F09ECF1E}"/>
              </a:ext>
            </a:extLst>
          </p:cNvPr>
          <p:cNvSpPr txBox="1"/>
          <p:nvPr/>
        </p:nvSpPr>
        <p:spPr>
          <a:xfrm>
            <a:off x="255070" y="546927"/>
            <a:ext cx="3806791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function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Web() {</a:t>
            </a:r>
          </a:p>
          <a:p>
            <a:r>
              <a:rPr lang="en-US" altLang="ko-KR" sz="1400" b="1" dirty="0">
                <a:effectLst/>
                <a:latin typeface="+mn-ea"/>
              </a:rPr>
              <a:t>  return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&lt;h3&gt;WEB Programming&lt;/h3&gt;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 웹 프로그래밍은 웹사이트 혹은 웹 페이지를 만드는 과정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 웹 사이트 화면을 구성하는 것들을 만들어 내는 작업</a:t>
            </a:r>
            <a:r>
              <a:rPr lang="en-US" altLang="ko-KR" sz="1400" b="1" dirty="0">
                <a:effectLst/>
                <a:latin typeface="+mn-ea"/>
              </a:rPr>
              <a:t>.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 이 작업은 다양한 언어를 사용해 진행 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ko-KR" altLang="en-US" sz="1400" b="1" dirty="0" err="1">
                <a:effectLst/>
                <a:latin typeface="+mn-ea"/>
              </a:rPr>
              <a:t>프런트엔드</a:t>
            </a:r>
            <a:r>
              <a:rPr lang="ko-KR" altLang="en-US" sz="1400" b="1" dirty="0">
                <a:effectLst/>
                <a:latin typeface="+mn-ea"/>
              </a:rPr>
              <a:t> 언어 </a:t>
            </a:r>
            <a:r>
              <a:rPr lang="en-US" altLang="ko-KR" sz="1400" b="1" dirty="0">
                <a:effectLst/>
                <a:latin typeface="+mn-ea"/>
              </a:rPr>
              <a:t>: HTML, CSS, JavaScript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ko-KR" altLang="en-US" sz="1400" b="1" dirty="0" err="1">
                <a:effectLst/>
                <a:latin typeface="+mn-ea"/>
              </a:rPr>
              <a:t>백엔트</a:t>
            </a:r>
            <a:r>
              <a:rPr lang="ko-KR" altLang="en-US" sz="1400" b="1" dirty="0">
                <a:effectLst/>
                <a:latin typeface="+mn-ea"/>
              </a:rPr>
              <a:t> 언어 </a:t>
            </a:r>
            <a:r>
              <a:rPr lang="en-US" altLang="ko-KR" sz="1400" b="1" dirty="0">
                <a:effectLst/>
                <a:latin typeface="+mn-ea"/>
              </a:rPr>
              <a:t>: Python, Ruby, PHP, Java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</a:t>
            </a:r>
            <a:r>
              <a:rPr lang="en-US" altLang="ko-KR" sz="1400" b="1" dirty="0">
                <a:effectLst/>
                <a:latin typeface="+mn-ea"/>
              </a:rPr>
              <a:t>&lt;/main&gt;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</a:t>
            </a:r>
            <a:r>
              <a:rPr lang="en-US" altLang="ko-KR" sz="1400" b="1" dirty="0">
                <a:effectLst/>
                <a:latin typeface="+mn-ea"/>
              </a:rPr>
              <a:t>);</a:t>
            </a:r>
          </a:p>
          <a:p>
            <a:r>
              <a:rPr lang="en-US" altLang="ko-KR" sz="1400" b="1" dirty="0">
                <a:effectLst/>
                <a:latin typeface="+mn-ea"/>
              </a:rPr>
              <a:t>}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export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default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Web;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FA9C-E215-88F1-E172-B159019D235A}"/>
              </a:ext>
            </a:extLst>
          </p:cNvPr>
          <p:cNvSpPr txBox="1"/>
          <p:nvPr/>
        </p:nvSpPr>
        <p:spPr>
          <a:xfrm>
            <a:off x="4192604" y="546927"/>
            <a:ext cx="7203708" cy="6340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function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Html() {</a:t>
            </a:r>
          </a:p>
          <a:p>
            <a:r>
              <a:rPr lang="en-US" altLang="ko-KR" sz="1400" b="1" dirty="0">
                <a:effectLst/>
                <a:latin typeface="+mn-ea"/>
              </a:rPr>
              <a:t>  return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&lt;h2&gt;HTML(Hyper Text Markup Language)&lt;/h2&gt;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웹사이트의 모습을 기술하기 위한 마크업 언어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프로그래밍 언어가 아니라 마크업 정보를 표현하는 마크업 언어로 문서의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내용 이외의 문서의 구조나 서식 같은 것을 포함한다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이름 </a:t>
            </a:r>
            <a:r>
              <a:rPr lang="en-US" altLang="ko-KR" sz="1400" b="1" dirty="0">
                <a:effectLst/>
                <a:latin typeface="+mn-ea"/>
              </a:rPr>
              <a:t>HTML</a:t>
            </a:r>
            <a:r>
              <a:rPr lang="ko-KR" altLang="en-US" sz="1400" b="1" dirty="0">
                <a:effectLst/>
                <a:latin typeface="+mn-ea"/>
              </a:rPr>
              <a:t>의 </a:t>
            </a:r>
            <a:r>
              <a:rPr lang="en-US" altLang="ko-KR" sz="1400" b="1" dirty="0">
                <a:effectLst/>
                <a:latin typeface="+mn-ea"/>
              </a:rPr>
              <a:t>ML</a:t>
            </a:r>
            <a:r>
              <a:rPr lang="ko-KR" altLang="en-US" sz="1400" b="1" dirty="0">
                <a:effectLst/>
                <a:latin typeface="+mn-ea"/>
              </a:rPr>
              <a:t>이 마크업 언어라는 뜻이다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웹사이트에서 흔히 볼 수 있는 </a:t>
            </a:r>
            <a:r>
              <a:rPr lang="en-US" altLang="ko-KR" sz="1400" b="1" dirty="0" err="1">
                <a:effectLst/>
                <a:latin typeface="+mn-ea"/>
              </a:rPr>
              <a:t>htm</a:t>
            </a:r>
            <a:r>
              <a:rPr lang="ko-KR" altLang="en-US" sz="1400" b="1" dirty="0">
                <a:effectLst/>
                <a:latin typeface="+mn-ea"/>
              </a:rPr>
              <a:t>이나 </a:t>
            </a:r>
            <a:r>
              <a:rPr lang="en-US" altLang="ko-KR" sz="1400" b="1" dirty="0">
                <a:effectLst/>
                <a:latin typeface="+mn-ea"/>
              </a:rPr>
              <a:t>html </a:t>
            </a:r>
            <a:r>
              <a:rPr lang="ko-KR" altLang="en-US" sz="1400" b="1" dirty="0">
                <a:effectLst/>
                <a:latin typeface="+mn-ea"/>
              </a:rPr>
              <a:t>확장자가 바로 이 언어로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작성된 문서다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최초 제안자는 </a:t>
            </a:r>
            <a:r>
              <a:rPr lang="en-US" altLang="ko-KR" sz="1400" b="1" dirty="0">
                <a:effectLst/>
                <a:latin typeface="+mn-ea"/>
              </a:rPr>
              <a:t>CERN</a:t>
            </a:r>
            <a:r>
              <a:rPr lang="ko-KR" altLang="en-US" sz="1400" b="1" dirty="0">
                <a:effectLst/>
                <a:latin typeface="+mn-ea"/>
              </a:rPr>
              <a:t>의 물리학자 티머시 </a:t>
            </a:r>
            <a:r>
              <a:rPr lang="en-US" altLang="ko-KR" sz="1400" b="1" dirty="0">
                <a:effectLst/>
                <a:latin typeface="+mn-ea"/>
              </a:rPr>
              <a:t>J. </a:t>
            </a:r>
            <a:r>
              <a:rPr lang="ko-KR" altLang="en-US" sz="1400" b="1" dirty="0" err="1">
                <a:effectLst/>
                <a:latin typeface="+mn-ea"/>
              </a:rPr>
              <a:t>버너스리이다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URL, HTTP, WWW</a:t>
            </a:r>
            <a:r>
              <a:rPr lang="ko-KR" altLang="en-US" sz="1400" b="1" dirty="0">
                <a:effectLst/>
                <a:latin typeface="+mn-ea"/>
              </a:rPr>
              <a:t>의 전신인 </a:t>
            </a:r>
            <a:r>
              <a:rPr lang="en-US" altLang="ko-KR" sz="1400" b="1" dirty="0">
                <a:effectLst/>
                <a:latin typeface="+mn-ea"/>
              </a:rPr>
              <a:t>Enquire </a:t>
            </a:r>
            <a:r>
              <a:rPr lang="ko-KR" altLang="en-US" sz="1400" b="1" dirty="0">
                <a:effectLst/>
                <a:latin typeface="+mn-ea"/>
              </a:rPr>
              <a:t>등도 그가 세트로 개발하고 제안했다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TCP/IP </a:t>
            </a:r>
            <a:r>
              <a:rPr lang="ko-KR" altLang="en-US" sz="1400" b="1" dirty="0">
                <a:effectLst/>
                <a:latin typeface="+mn-ea"/>
              </a:rPr>
              <a:t>통신규약을 만든 빈턴 </a:t>
            </a:r>
            <a:r>
              <a:rPr lang="en-US" altLang="ko-KR" sz="1400" b="1" dirty="0">
                <a:effectLst/>
                <a:latin typeface="+mn-ea"/>
              </a:rPr>
              <a:t>G. </a:t>
            </a:r>
            <a:r>
              <a:rPr lang="ko-KR" altLang="en-US" sz="1400" b="1" dirty="0" err="1">
                <a:effectLst/>
                <a:latin typeface="+mn-ea"/>
              </a:rPr>
              <a:t>서프</a:t>
            </a:r>
            <a:r>
              <a:rPr lang="en-US" altLang="ko-KR" sz="1400" b="1" dirty="0">
                <a:effectLst/>
                <a:latin typeface="+mn-ea"/>
              </a:rPr>
              <a:t>(Vinton Gray Cerf)</a:t>
            </a:r>
            <a:r>
              <a:rPr lang="ko-KR" altLang="en-US" sz="1400" b="1" dirty="0">
                <a:effectLst/>
                <a:latin typeface="+mn-ea"/>
              </a:rPr>
              <a:t>와 함께 인터넷의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아버지로 불린다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</a:t>
            </a:r>
            <a:r>
              <a:rPr lang="en-US" altLang="ko-KR" sz="1400" b="1" dirty="0">
                <a:effectLst/>
                <a:latin typeface="+mn-ea"/>
              </a:rPr>
              <a:t>&lt;/main&gt;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</a:t>
            </a:r>
            <a:r>
              <a:rPr lang="en-US" altLang="ko-KR" sz="1400" b="1" dirty="0">
                <a:effectLst/>
                <a:latin typeface="+mn-ea"/>
              </a:rPr>
              <a:t>);</a:t>
            </a:r>
          </a:p>
          <a:p>
            <a:r>
              <a:rPr lang="en-US" altLang="ko-KR" sz="1400" b="1" dirty="0">
                <a:effectLst/>
                <a:latin typeface="+mn-ea"/>
              </a:rPr>
              <a:t>}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export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default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Html;</a:t>
            </a:r>
          </a:p>
        </p:txBody>
      </p:sp>
    </p:spTree>
    <p:extLst>
      <p:ext uri="{BB962C8B-B14F-4D97-AF65-F5344CB8AC3E}">
        <p14:creationId xmlns:p14="http://schemas.microsoft.com/office/powerpoint/2010/main" val="245111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BE97B-2846-553A-7DEB-22B7F09ECF1E}"/>
              </a:ext>
            </a:extLst>
          </p:cNvPr>
          <p:cNvSpPr txBox="1"/>
          <p:nvPr/>
        </p:nvSpPr>
        <p:spPr>
          <a:xfrm>
            <a:off x="255070" y="546927"/>
            <a:ext cx="4393932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function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 err="1">
                <a:effectLst/>
                <a:latin typeface="+mn-ea"/>
              </a:rPr>
              <a:t>Css</a:t>
            </a:r>
            <a:r>
              <a:rPr lang="en-US" altLang="ko-KR" sz="1400" b="1" dirty="0">
                <a:effectLst/>
                <a:latin typeface="+mn-ea"/>
              </a:rPr>
              <a:t>() {</a:t>
            </a:r>
          </a:p>
          <a:p>
            <a:r>
              <a:rPr lang="en-US" altLang="ko-KR" sz="1400" b="1" dirty="0">
                <a:effectLst/>
                <a:latin typeface="+mn-ea"/>
              </a:rPr>
              <a:t>  return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&lt;h2&gt;CSS(Cascading Style Sheets)&lt;/h2&gt;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&lt;li&gt;HTML</a:t>
            </a:r>
            <a:r>
              <a:rPr lang="ko-KR" altLang="en-US" sz="1400" b="1" dirty="0">
                <a:effectLst/>
                <a:latin typeface="+mn-ea"/>
              </a:rPr>
              <a:t>에 디자인적 요소를 포함하여 작성하는 것이 일반적이었다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다시 말해서 온갖 레이아웃</a:t>
            </a:r>
            <a:r>
              <a:rPr lang="en-US" altLang="ko-KR" sz="1400" b="1" dirty="0">
                <a:effectLst/>
                <a:latin typeface="+mn-ea"/>
              </a:rPr>
              <a:t>, </a:t>
            </a:r>
            <a:r>
              <a:rPr lang="ko-KR" altLang="en-US" sz="1400" b="1" dirty="0">
                <a:effectLst/>
                <a:latin typeface="+mn-ea"/>
              </a:rPr>
              <a:t>디자인 정보를 </a:t>
            </a:r>
            <a:r>
              <a:rPr lang="en-US" altLang="ko-KR" sz="1400" b="1" dirty="0">
                <a:effectLst/>
                <a:latin typeface="+mn-ea"/>
              </a:rPr>
              <a:t>HTML </a:t>
            </a:r>
            <a:r>
              <a:rPr lang="ko-KR" altLang="en-US" sz="1400" b="1" dirty="0">
                <a:effectLst/>
                <a:latin typeface="+mn-ea"/>
              </a:rPr>
              <a:t>안에 넣었다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HTML</a:t>
            </a:r>
            <a:r>
              <a:rPr lang="ko-KR" altLang="en-US" sz="1400" b="1" dirty="0">
                <a:effectLst/>
                <a:latin typeface="+mn-ea"/>
              </a:rPr>
              <a:t>의 목적인 구조화된 문서가 아닌 디자인을 위한 문서로 전락하고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말았다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W3C</a:t>
            </a:r>
            <a:r>
              <a:rPr lang="ko-KR" altLang="en-US" sz="1400" b="1" dirty="0">
                <a:effectLst/>
                <a:latin typeface="+mn-ea"/>
              </a:rPr>
              <a:t>에서는 </a:t>
            </a:r>
            <a:r>
              <a:rPr lang="en-US" altLang="ko-KR" sz="1400" b="1" dirty="0">
                <a:effectLst/>
                <a:latin typeface="+mn-ea"/>
              </a:rPr>
              <a:t>"</a:t>
            </a:r>
            <a:r>
              <a:rPr lang="ko-KR" altLang="en-US" sz="1400" b="1" dirty="0">
                <a:effectLst/>
                <a:latin typeface="+mn-ea"/>
              </a:rPr>
              <a:t>디자인적 요소를 </a:t>
            </a:r>
            <a:r>
              <a:rPr lang="en-US" altLang="ko-KR" sz="1400" b="1" dirty="0">
                <a:effectLst/>
                <a:latin typeface="+mn-ea"/>
              </a:rPr>
              <a:t>HTML</a:t>
            </a:r>
            <a:r>
              <a:rPr lang="ko-KR" altLang="en-US" sz="1400" b="1" dirty="0">
                <a:effectLst/>
                <a:latin typeface="+mn-ea"/>
              </a:rPr>
              <a:t>과 완전히 분리시켜 구조화된 </a:t>
            </a:r>
            <a:r>
              <a:rPr lang="en-US" altLang="ko-KR" sz="1400" b="1" dirty="0">
                <a:effectLst/>
                <a:latin typeface="+mn-ea"/>
              </a:rPr>
              <a:t>HTML</a:t>
            </a:r>
            <a:r>
              <a:rPr lang="ko-KR" altLang="en-US" sz="1400" b="1" dirty="0">
                <a:effectLst/>
                <a:latin typeface="+mn-ea"/>
              </a:rPr>
              <a:t>을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만들어보자</a:t>
            </a:r>
            <a:r>
              <a:rPr lang="en-US" altLang="ko-KR" sz="1400" b="1" dirty="0">
                <a:effectLst/>
                <a:latin typeface="+mn-ea"/>
              </a:rPr>
              <a:t>!" </a:t>
            </a:r>
            <a:r>
              <a:rPr lang="ko-KR" altLang="en-US" sz="1400" b="1" dirty="0">
                <a:effectLst/>
                <a:latin typeface="+mn-ea"/>
              </a:rPr>
              <a:t>라는 목적으로 </a:t>
            </a:r>
            <a:r>
              <a:rPr lang="en-US" altLang="ko-KR" sz="1400" b="1" dirty="0">
                <a:effectLst/>
                <a:latin typeface="+mn-ea"/>
              </a:rPr>
              <a:t>CSS</a:t>
            </a:r>
            <a:r>
              <a:rPr lang="ko-KR" altLang="en-US" sz="1400" b="1" dirty="0">
                <a:effectLst/>
                <a:latin typeface="+mn-ea"/>
              </a:rPr>
              <a:t>를 발표했다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</a:t>
            </a:r>
            <a:r>
              <a:rPr lang="en-US" altLang="ko-KR" sz="1400" b="1" dirty="0">
                <a:effectLst/>
                <a:latin typeface="+mn-ea"/>
              </a:rPr>
              <a:t>&lt;/main&gt;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</a:t>
            </a:r>
            <a:r>
              <a:rPr lang="en-US" altLang="ko-KR" sz="1400" b="1" dirty="0">
                <a:effectLst/>
                <a:latin typeface="+mn-ea"/>
              </a:rPr>
              <a:t>);</a:t>
            </a:r>
          </a:p>
          <a:p>
            <a:r>
              <a:rPr lang="en-US" altLang="ko-KR" sz="1400" b="1" dirty="0">
                <a:effectLst/>
                <a:latin typeface="+mn-ea"/>
              </a:rPr>
              <a:t>}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export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default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 err="1">
                <a:effectLst/>
                <a:latin typeface="+mn-ea"/>
              </a:rPr>
              <a:t>Css</a:t>
            </a:r>
            <a:r>
              <a:rPr lang="en-US" altLang="ko-KR" sz="1400" b="1" dirty="0">
                <a:effectLst/>
                <a:latin typeface="+mn-ea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FA9C-E215-88F1-E172-B159019D235A}"/>
              </a:ext>
            </a:extLst>
          </p:cNvPr>
          <p:cNvSpPr txBox="1"/>
          <p:nvPr/>
        </p:nvSpPr>
        <p:spPr>
          <a:xfrm>
            <a:off x="4935353" y="582067"/>
            <a:ext cx="6874845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const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JavaScript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=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() =&gt;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{</a:t>
            </a:r>
          </a:p>
          <a:p>
            <a:r>
              <a:rPr lang="en-US" altLang="ko-KR" sz="1400" b="1" dirty="0">
                <a:effectLst/>
                <a:latin typeface="+mn-ea"/>
              </a:rPr>
              <a:t>  return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&lt;h2&gt;JavaScript&lt;/h2&gt;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 err="1">
                <a:effectLst/>
                <a:latin typeface="+mn-ea"/>
              </a:rPr>
              <a:t>Ecma</a:t>
            </a:r>
            <a:r>
              <a:rPr lang="en-US" altLang="ko-KR" sz="1400" b="1" dirty="0">
                <a:effectLst/>
                <a:latin typeface="+mn-ea"/>
              </a:rPr>
              <a:t> International</a:t>
            </a:r>
            <a:r>
              <a:rPr lang="ko-KR" altLang="en-US" sz="1400" b="1" dirty="0">
                <a:effectLst/>
                <a:latin typeface="+mn-ea"/>
              </a:rPr>
              <a:t>의 프로토타입 기반의 프로그래밍 언어로</a:t>
            </a:r>
            <a:r>
              <a:rPr lang="en-US" altLang="ko-KR" sz="1400" b="1" dirty="0">
                <a:effectLst/>
                <a:latin typeface="+mn-ea"/>
              </a:rPr>
              <a:t>, </a:t>
            </a:r>
            <a:r>
              <a:rPr lang="ko-KR" altLang="en-US" sz="1400" b="1" dirty="0">
                <a:effectLst/>
                <a:latin typeface="+mn-ea"/>
              </a:rPr>
              <a:t>스크립트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언어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모든 웹 브라우저에 인터프리터가 내장되어 있다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오늘날 </a:t>
            </a:r>
            <a:r>
              <a:rPr lang="en-US" altLang="ko-KR" sz="1400" b="1" dirty="0">
                <a:effectLst/>
                <a:latin typeface="+mn-ea"/>
              </a:rPr>
              <a:t>HTML, CSS</a:t>
            </a:r>
            <a:r>
              <a:rPr lang="ko-KR" altLang="en-US" sz="1400" b="1" dirty="0">
                <a:effectLst/>
                <a:latin typeface="+mn-ea"/>
              </a:rPr>
              <a:t>와 함께 웹을 구성하는 요소 중 하나다</a:t>
            </a:r>
            <a:r>
              <a:rPr lang="en-US" altLang="ko-KR" sz="1400" b="1" dirty="0">
                <a:effectLst/>
                <a:latin typeface="+mn-ea"/>
              </a:rPr>
              <a:t>.&lt;/li&gt;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&lt;li&gt;HTML</a:t>
            </a:r>
            <a:r>
              <a:rPr lang="ko-KR" altLang="en-US" sz="1400" b="1" dirty="0">
                <a:effectLst/>
                <a:latin typeface="+mn-ea"/>
              </a:rPr>
              <a:t>이 웹 페이지의 기본 구조를 담당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r>
              <a:rPr lang="ko-KR" altLang="en-US" sz="1400" b="1" dirty="0">
                <a:effectLst/>
                <a:latin typeface="+mn-ea"/>
              </a:rPr>
              <a:t>하고</a:t>
            </a:r>
            <a:r>
              <a:rPr lang="en-US" altLang="ko-KR" sz="1400" b="1" dirty="0">
                <a:effectLst/>
                <a:latin typeface="+mn-ea"/>
              </a:rPr>
              <a:t>, CSS</a:t>
            </a:r>
            <a:r>
              <a:rPr lang="ko-KR" altLang="en-US" sz="1400" b="1" dirty="0">
                <a:effectLst/>
                <a:latin typeface="+mn-ea"/>
              </a:rPr>
              <a:t>가 디자인을 담당한다면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JavaScript</a:t>
            </a:r>
            <a:r>
              <a:rPr lang="ko-KR" altLang="en-US" sz="1400" b="1" dirty="0">
                <a:effectLst/>
                <a:latin typeface="+mn-ea"/>
              </a:rPr>
              <a:t>는 클라이언트 단에서 웹 페이지가 동작하는 것을 담당한다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웹 페이지를 자동차에 비유하자면</a:t>
            </a:r>
            <a:r>
              <a:rPr lang="en-US" altLang="ko-KR" sz="1400" b="1" dirty="0">
                <a:effectLst/>
                <a:latin typeface="+mn-ea"/>
              </a:rPr>
              <a:t>, HTML</a:t>
            </a:r>
            <a:r>
              <a:rPr lang="ko-KR" altLang="en-US" sz="1400" b="1" dirty="0">
                <a:effectLst/>
                <a:latin typeface="+mn-ea"/>
              </a:rPr>
              <a:t>은 자동차의 뼈대</a:t>
            </a:r>
            <a:r>
              <a:rPr lang="en-US" altLang="ko-KR" sz="1400" b="1" dirty="0">
                <a:effectLst/>
                <a:latin typeface="+mn-ea"/>
              </a:rPr>
              <a:t>, CSS</a:t>
            </a:r>
            <a:r>
              <a:rPr lang="ko-KR" altLang="en-US" sz="1400" b="1" dirty="0">
                <a:effectLst/>
                <a:latin typeface="+mn-ea"/>
              </a:rPr>
              <a:t>는 자동차의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외관</a:t>
            </a:r>
            <a:r>
              <a:rPr lang="en-US" altLang="ko-KR" sz="1400" b="1" dirty="0">
                <a:effectLst/>
                <a:latin typeface="+mn-ea"/>
              </a:rPr>
              <a:t>, JavaScript</a:t>
            </a:r>
            <a:r>
              <a:rPr lang="ko-KR" altLang="en-US" sz="1400" b="1" dirty="0">
                <a:effectLst/>
                <a:latin typeface="+mn-ea"/>
              </a:rPr>
              <a:t>는 자동차의 동력이라고 볼 수 있다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</a:t>
            </a:r>
            <a:r>
              <a:rPr lang="en-US" altLang="ko-KR" sz="1400" b="1" dirty="0">
                <a:effectLst/>
                <a:latin typeface="+mn-ea"/>
              </a:rPr>
              <a:t>&lt;/main&gt;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</a:t>
            </a:r>
            <a:r>
              <a:rPr lang="en-US" altLang="ko-KR" sz="1400" b="1" dirty="0">
                <a:effectLst/>
                <a:latin typeface="+mn-ea"/>
              </a:rPr>
              <a:t>);</a:t>
            </a:r>
          </a:p>
          <a:p>
            <a:r>
              <a:rPr lang="en-US" altLang="ko-KR" sz="1400" b="1" dirty="0">
                <a:effectLst/>
                <a:latin typeface="+mn-ea"/>
              </a:rPr>
              <a:t>};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export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default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JavaScript;</a:t>
            </a:r>
          </a:p>
        </p:txBody>
      </p:sp>
    </p:spTree>
    <p:extLst>
      <p:ext uri="{BB962C8B-B14F-4D97-AF65-F5344CB8AC3E}">
        <p14:creationId xmlns:p14="http://schemas.microsoft.com/office/powerpoint/2010/main" val="446686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BE97B-2846-553A-7DEB-22B7F09ECF1E}"/>
              </a:ext>
            </a:extLst>
          </p:cNvPr>
          <p:cNvSpPr txBox="1"/>
          <p:nvPr/>
        </p:nvSpPr>
        <p:spPr>
          <a:xfrm>
            <a:off x="255069" y="546927"/>
            <a:ext cx="4952197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import React from "react";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const </a:t>
            </a:r>
            <a:r>
              <a:rPr lang="en-US" altLang="ko-KR" sz="1400" b="1" dirty="0" err="1">
                <a:effectLst/>
                <a:latin typeface="+mn-ea"/>
              </a:rPr>
              <a:t>ReactJs</a:t>
            </a:r>
            <a:r>
              <a:rPr lang="en-US" altLang="ko-KR" sz="14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4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&lt;main&gt;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&lt;h2&gt;ReactJS&lt;/h2&gt;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</a:t>
            </a:r>
            <a:r>
              <a:rPr lang="ko-KR" altLang="en-US" sz="1400" b="1" dirty="0" err="1">
                <a:effectLst/>
                <a:latin typeface="+mn-ea"/>
              </a:rPr>
              <a:t>프론트엔드</a:t>
            </a:r>
            <a:r>
              <a:rPr lang="ko-KR" altLang="en-US" sz="1400" b="1" dirty="0">
                <a:effectLst/>
                <a:latin typeface="+mn-ea"/>
              </a:rPr>
              <a:t> 라이브러리</a:t>
            </a:r>
            <a:r>
              <a:rPr lang="en-US" altLang="ko-KR" sz="1400" b="1" dirty="0">
                <a:effectLst/>
                <a:latin typeface="+mn-ea"/>
              </a:rPr>
              <a:t>(Frontend Library)&lt;/li&gt;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&lt;li&gt;JavaScript library for building user interface&lt;/li&gt;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&lt;li&gt;Ui </a:t>
            </a:r>
            <a:r>
              <a:rPr lang="ko-KR" altLang="en-US" sz="1400" b="1" dirty="0">
                <a:effectLst/>
                <a:latin typeface="+mn-ea"/>
              </a:rPr>
              <a:t>를 구축하기 위한 자바스크립트 라이브러리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&lt;li&gt;UI(User Interface)&lt;/li&gt;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</a:t>
            </a:r>
            <a:r>
              <a:rPr lang="ko-KR" altLang="en-US" sz="1400" b="1" dirty="0">
                <a:effectLst/>
                <a:latin typeface="+mn-ea"/>
              </a:rPr>
              <a:t>사용자와 컴퓨터가 서로 상호적용 접점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</a:t>
            </a:r>
            <a:r>
              <a:rPr lang="ko-KR" altLang="en-US" sz="1400" b="1" dirty="0">
                <a:effectLst/>
                <a:latin typeface="+mn-ea"/>
              </a:rPr>
              <a:t>사용자와 컴퓨터간 정보를 송수신 하는 접점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</a:t>
            </a:r>
            <a:r>
              <a:rPr lang="ko-KR" altLang="en-US" sz="1400" b="1" dirty="0">
                <a:effectLst/>
                <a:latin typeface="+mn-ea"/>
              </a:rPr>
              <a:t>라이브러리</a:t>
            </a:r>
            <a:r>
              <a:rPr lang="en-US" altLang="ko-KR" sz="1400" b="1" dirty="0">
                <a:effectLst/>
                <a:latin typeface="+mn-ea"/>
              </a:rPr>
              <a:t>(Library)&lt;/li&gt;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</a:t>
            </a:r>
            <a:r>
              <a:rPr lang="ko-KR" altLang="en-US" sz="1400" b="1" dirty="0">
                <a:effectLst/>
                <a:latin typeface="+mn-ea"/>
              </a:rPr>
              <a:t>자주 사용하는 기능</a:t>
            </a:r>
            <a:r>
              <a:rPr lang="en-US" altLang="ko-KR" sz="1400" b="1" dirty="0">
                <a:effectLst/>
                <a:latin typeface="+mn-ea"/>
              </a:rPr>
              <a:t>(</a:t>
            </a:r>
            <a:r>
              <a:rPr lang="ko-KR" altLang="en-US" sz="1400" b="1" dirty="0">
                <a:effectLst/>
                <a:latin typeface="+mn-ea"/>
              </a:rPr>
              <a:t>함수 또는 모듈</a:t>
            </a:r>
            <a:r>
              <a:rPr lang="en-US" altLang="ko-KR" sz="1400" b="1" dirty="0">
                <a:effectLst/>
                <a:latin typeface="+mn-ea"/>
              </a:rPr>
              <a:t>)</a:t>
            </a:r>
            <a:r>
              <a:rPr lang="ko-KR" altLang="en-US" sz="1400" b="1" dirty="0">
                <a:effectLst/>
                <a:latin typeface="+mn-ea"/>
              </a:rPr>
              <a:t>들 을 모아 놓은 것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&lt;li&gt;</a:t>
            </a:r>
            <a:r>
              <a:rPr lang="ko-KR" altLang="en-US" sz="1400" b="1" dirty="0">
                <a:effectLst/>
                <a:latin typeface="+mn-ea"/>
              </a:rPr>
              <a:t>화면을 만들기 위한 자바스크립트 기능 모음집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&lt;/main&gt;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);</a:t>
            </a:r>
          </a:p>
          <a:p>
            <a:r>
              <a:rPr lang="en-US" altLang="ko-KR" sz="1400" b="1" dirty="0">
                <a:effectLst/>
                <a:latin typeface="+mn-ea"/>
              </a:rPr>
              <a:t>};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export default </a:t>
            </a:r>
            <a:r>
              <a:rPr lang="en-US" altLang="ko-KR" sz="1400" b="1" dirty="0" err="1">
                <a:effectLst/>
                <a:latin typeface="+mn-ea"/>
              </a:rPr>
              <a:t>ReactJs</a:t>
            </a:r>
            <a:r>
              <a:rPr lang="en-US" altLang="ko-KR" sz="1400" b="1" dirty="0">
                <a:effectLst/>
                <a:latin typeface="+mn-ea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FA9C-E215-88F1-E172-B159019D235A}"/>
              </a:ext>
            </a:extLst>
          </p:cNvPr>
          <p:cNvSpPr txBox="1"/>
          <p:nvPr/>
        </p:nvSpPr>
        <p:spPr>
          <a:xfrm>
            <a:off x="5317155" y="582067"/>
            <a:ext cx="6874845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import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React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from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"react";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const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=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() =&gt;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{</a:t>
            </a:r>
          </a:p>
          <a:p>
            <a:r>
              <a:rPr lang="en-US" altLang="ko-KR" sz="1400" b="1" dirty="0">
                <a:effectLst/>
                <a:latin typeface="+mn-ea"/>
              </a:rPr>
              <a:t>  return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&lt;h2&gt;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&lt;/h2&gt;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&lt;li&gt;2009</a:t>
            </a:r>
            <a:r>
              <a:rPr lang="ko-KR" altLang="en-US" sz="1400" b="1" dirty="0">
                <a:effectLst/>
                <a:latin typeface="+mn-ea"/>
              </a:rPr>
              <a:t>년 </a:t>
            </a:r>
            <a:r>
              <a:rPr lang="en-US" altLang="ko-KR" sz="1400" b="1" dirty="0">
                <a:effectLst/>
                <a:latin typeface="+mn-ea"/>
              </a:rPr>
              <a:t>5</a:t>
            </a:r>
            <a:r>
              <a:rPr lang="ko-KR" altLang="en-US" sz="1400" b="1" dirty="0">
                <a:effectLst/>
                <a:latin typeface="+mn-ea"/>
              </a:rPr>
              <a:t>월 </a:t>
            </a:r>
            <a:r>
              <a:rPr lang="en-US" altLang="ko-KR" sz="1400" b="1" dirty="0">
                <a:effectLst/>
                <a:latin typeface="+mn-ea"/>
              </a:rPr>
              <a:t>27</a:t>
            </a:r>
            <a:r>
              <a:rPr lang="ko-KR" altLang="en-US" sz="1400" b="1" dirty="0">
                <a:effectLst/>
                <a:latin typeface="+mn-ea"/>
              </a:rPr>
              <a:t>일 처음 소개된 </a:t>
            </a:r>
            <a:r>
              <a:rPr lang="en-US" altLang="ko-KR" sz="1400" b="1" dirty="0">
                <a:effectLst/>
                <a:latin typeface="+mn-ea"/>
              </a:rPr>
              <a:t>Node.js</a:t>
            </a:r>
            <a:r>
              <a:rPr lang="ko-KR" altLang="en-US" sz="1400" b="1" dirty="0">
                <a:effectLst/>
                <a:latin typeface="+mn-ea"/>
              </a:rPr>
              <a:t>는 오픈 소스 </a:t>
            </a:r>
            <a:r>
              <a:rPr lang="en-US" altLang="ko-KR" sz="1400" b="1" dirty="0">
                <a:effectLst/>
                <a:latin typeface="+mn-ea"/>
              </a:rPr>
              <a:t>JavaScript </a:t>
            </a:r>
            <a:r>
              <a:rPr lang="ko-KR" altLang="en-US" sz="1400" b="1" dirty="0">
                <a:effectLst/>
                <a:latin typeface="+mn-ea"/>
              </a:rPr>
              <a:t>엔진</a:t>
            </a:r>
            <a:r>
              <a:rPr lang="en-US" altLang="ko-KR" sz="1400" b="1" dirty="0">
                <a:effectLst/>
                <a:latin typeface="+mn-ea"/>
              </a:rPr>
              <a:t>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크롬 </a:t>
            </a:r>
            <a:r>
              <a:rPr lang="en-US" altLang="ko-KR" sz="1400" b="1" dirty="0">
                <a:effectLst/>
                <a:latin typeface="+mn-ea"/>
              </a:rPr>
              <a:t>V8</a:t>
            </a:r>
            <a:r>
              <a:rPr lang="ko-KR" altLang="en-US" sz="1400" b="1" dirty="0">
                <a:effectLst/>
                <a:latin typeface="+mn-ea"/>
              </a:rPr>
              <a:t>에 비동기 이벤트 처리 라이브러리인 </a:t>
            </a:r>
            <a:r>
              <a:rPr lang="en-US" altLang="ko-KR" sz="1400" b="1" dirty="0" err="1">
                <a:effectLst/>
                <a:latin typeface="+mn-ea"/>
              </a:rPr>
              <a:t>libuv</a:t>
            </a:r>
            <a:r>
              <a:rPr lang="ko-KR" altLang="en-US" sz="1400" b="1" dirty="0">
                <a:effectLst/>
                <a:latin typeface="+mn-ea"/>
              </a:rPr>
              <a:t>를 결합한 플랫폼이다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다시 말해</a:t>
            </a:r>
            <a:r>
              <a:rPr lang="en-US" altLang="ko-KR" sz="1400" b="1" dirty="0">
                <a:effectLst/>
                <a:latin typeface="+mn-ea"/>
              </a:rPr>
              <a:t>, JavaScript</a:t>
            </a:r>
            <a:r>
              <a:rPr lang="ko-KR" altLang="en-US" sz="1400" b="1" dirty="0">
                <a:effectLst/>
                <a:latin typeface="+mn-ea"/>
              </a:rPr>
              <a:t>로 브라우저 밖에서 서버를 구축하는 등의 코드를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실행할 수 있게 해주는 런타임 환경이다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</a:t>
            </a:r>
            <a:r>
              <a:rPr lang="en-US" altLang="ko-KR" sz="1400" b="1" dirty="0">
                <a:effectLst/>
                <a:latin typeface="+mn-ea"/>
              </a:rPr>
              <a:t>&lt;li&gt;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Ryan Dahl</a:t>
            </a:r>
            <a:r>
              <a:rPr lang="ko-KR" altLang="en-US" sz="1400" b="1" dirty="0">
                <a:effectLst/>
                <a:latin typeface="+mn-ea"/>
              </a:rPr>
              <a:t>이 처음 개발했으며</a:t>
            </a:r>
            <a:r>
              <a:rPr lang="en-US" altLang="ko-KR" sz="1400" b="1" dirty="0">
                <a:effectLst/>
                <a:latin typeface="+mn-ea"/>
              </a:rPr>
              <a:t>, </a:t>
            </a:r>
            <a:r>
              <a:rPr lang="ko-KR" altLang="en-US" sz="1400" b="1" dirty="0">
                <a:effectLst/>
                <a:latin typeface="+mn-ea"/>
              </a:rPr>
              <a:t>처음엔 리눅스와 </a:t>
            </a:r>
            <a:r>
              <a:rPr lang="en-US" altLang="ko-KR" sz="1400" b="1" dirty="0">
                <a:effectLst/>
                <a:latin typeface="+mn-ea"/>
              </a:rPr>
              <a:t>macOS</a:t>
            </a:r>
            <a:r>
              <a:rPr lang="ko-KR" altLang="en-US" sz="1400" b="1" dirty="0">
                <a:effectLst/>
                <a:latin typeface="+mn-ea"/>
              </a:rPr>
              <a:t>만 지원되었으나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</a:t>
            </a:r>
            <a:r>
              <a:rPr lang="en-US" altLang="ko-KR" sz="1400" b="1" dirty="0">
                <a:effectLst/>
                <a:latin typeface="+mn-ea"/>
              </a:rPr>
              <a:t>2011</a:t>
            </a:r>
            <a:r>
              <a:rPr lang="ko-KR" altLang="en-US" sz="1400" b="1" dirty="0">
                <a:effectLst/>
                <a:latin typeface="+mn-ea"/>
              </a:rPr>
              <a:t>년 </a:t>
            </a:r>
            <a:r>
              <a:rPr lang="en-US" altLang="ko-KR" sz="1400" b="1" dirty="0">
                <a:effectLst/>
                <a:latin typeface="+mn-ea"/>
              </a:rPr>
              <a:t>7</a:t>
            </a:r>
            <a:r>
              <a:rPr lang="ko-KR" altLang="en-US" sz="1400" b="1" dirty="0">
                <a:effectLst/>
                <a:latin typeface="+mn-ea"/>
              </a:rPr>
              <a:t>월에 </a:t>
            </a:r>
            <a:r>
              <a:rPr lang="en-US" altLang="ko-KR" sz="1400" b="1" dirty="0">
                <a:effectLst/>
                <a:latin typeface="+mn-ea"/>
              </a:rPr>
              <a:t>Windows </a:t>
            </a:r>
            <a:r>
              <a:rPr lang="ko-KR" altLang="en-US" sz="1400" b="1" dirty="0">
                <a:effectLst/>
                <a:latin typeface="+mn-ea"/>
              </a:rPr>
              <a:t>버전도 발표되었다</a:t>
            </a:r>
            <a:r>
              <a:rPr lang="en-US" altLang="ko-KR" sz="1400" b="1" dirty="0">
                <a:effectLst/>
                <a:latin typeface="+mn-ea"/>
              </a:rPr>
              <a:t>.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&lt;/li&gt;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  </a:t>
            </a:r>
            <a:r>
              <a:rPr lang="en-US" altLang="ko-KR" sz="1400" b="1" dirty="0">
                <a:effectLst/>
                <a:latin typeface="+mn-ea"/>
              </a:rPr>
              <a:t>&lt;/</a:t>
            </a:r>
            <a:r>
              <a:rPr lang="en-US" altLang="ko-KR" sz="1400" b="1" dirty="0" err="1">
                <a:effectLst/>
                <a:latin typeface="+mn-ea"/>
              </a:rPr>
              <a:t>ul</a:t>
            </a:r>
            <a:r>
              <a:rPr lang="en-US" altLang="ko-KR" sz="1400" b="1" dirty="0">
                <a:effectLst/>
                <a:latin typeface="+mn-ea"/>
              </a:rPr>
              <a:t>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  </a:t>
            </a:r>
            <a:r>
              <a:rPr lang="en-US" altLang="ko-KR" sz="1400" b="1" dirty="0">
                <a:effectLst/>
                <a:latin typeface="+mn-ea"/>
              </a:rPr>
              <a:t>&lt;/main&gt;</a:t>
            </a:r>
            <a:endParaRPr lang="ko-KR" altLang="en-US" sz="1400" b="1" dirty="0">
              <a:effectLst/>
              <a:latin typeface="+mn-ea"/>
            </a:endParaRPr>
          </a:p>
          <a:p>
            <a:r>
              <a:rPr lang="ko-KR" altLang="en-US" sz="1400" b="1" dirty="0">
                <a:effectLst/>
                <a:latin typeface="+mn-ea"/>
              </a:rPr>
              <a:t>  </a:t>
            </a:r>
            <a:r>
              <a:rPr lang="en-US" altLang="ko-KR" sz="1400" b="1" dirty="0">
                <a:effectLst/>
                <a:latin typeface="+mn-ea"/>
              </a:rPr>
              <a:t>);</a:t>
            </a:r>
          </a:p>
          <a:p>
            <a:r>
              <a:rPr lang="en-US" altLang="ko-KR" sz="1400" b="1" dirty="0">
                <a:effectLst/>
                <a:latin typeface="+mn-ea"/>
              </a:rPr>
              <a:t>};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export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>
                <a:effectLst/>
                <a:latin typeface="+mn-ea"/>
              </a:rPr>
              <a:t>default</a:t>
            </a:r>
            <a:r>
              <a:rPr lang="ko-KR" altLang="en-US" sz="1400" b="1" dirty="0">
                <a:effectLst/>
                <a:latin typeface="+mn-ea"/>
              </a:rPr>
              <a:t> 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4187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BE97B-2846-553A-7DEB-22B7F09ECF1E}"/>
              </a:ext>
            </a:extLst>
          </p:cNvPr>
          <p:cNvSpPr txBox="1"/>
          <p:nvPr/>
        </p:nvSpPr>
        <p:spPr>
          <a:xfrm>
            <a:off x="255069" y="546927"/>
            <a:ext cx="4952197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import React from "react";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r>
              <a:rPr lang="en-US" altLang="ko-KR" sz="1400" b="1" dirty="0">
                <a:effectLst/>
                <a:latin typeface="+mn-ea"/>
              </a:rPr>
              <a:t>const </a:t>
            </a:r>
            <a:r>
              <a:rPr lang="en-US" altLang="ko-KR" sz="1400" b="1" dirty="0" err="1">
                <a:effectLst/>
                <a:latin typeface="+mn-ea"/>
              </a:rPr>
              <a:t>Regist</a:t>
            </a:r>
            <a:r>
              <a:rPr lang="en-US" altLang="ko-KR" sz="14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4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&lt;main&gt;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&lt;h2 align="center"&gt;</a:t>
            </a:r>
            <a:r>
              <a:rPr lang="ko-KR" altLang="en-US" sz="1400" b="1" dirty="0">
                <a:effectLst/>
                <a:latin typeface="+mn-ea"/>
              </a:rPr>
              <a:t>회 원 가 입</a:t>
            </a:r>
            <a:r>
              <a:rPr lang="en-US" altLang="ko-KR" sz="1400" b="1" dirty="0">
                <a:effectLst/>
                <a:latin typeface="+mn-ea"/>
              </a:rPr>
              <a:t>&lt;/h2&gt;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&lt;form&gt;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&lt;table border="1" align="center" width="40%"&gt;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&lt;td&gt;</a:t>
            </a:r>
            <a:r>
              <a:rPr lang="ko-KR" altLang="en-US" sz="1400" b="1" dirty="0">
                <a:effectLst/>
                <a:latin typeface="+mn-ea"/>
              </a:rPr>
              <a:t>이름</a:t>
            </a:r>
            <a:r>
              <a:rPr lang="en-US" altLang="ko-KR" sz="14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&lt;input type="text" size="5" /&gt;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&lt;/tr&gt;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 width="30%"&gt;</a:t>
            </a:r>
            <a:r>
              <a:rPr lang="ko-KR" altLang="en-US" sz="1400" b="1" dirty="0">
                <a:effectLst/>
                <a:latin typeface="+mn-ea"/>
              </a:rPr>
              <a:t>아이디</a:t>
            </a:r>
            <a:r>
              <a:rPr lang="en-US" altLang="ko-KR" sz="14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 width="70%"&gt;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&lt;input type="text" size="8" /&gt;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&lt;/tr&gt;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&lt;td&gt;</a:t>
            </a:r>
            <a:r>
              <a:rPr lang="ko-KR" altLang="en-US" sz="1400" b="1" dirty="0">
                <a:effectLst/>
                <a:latin typeface="+mn-ea"/>
              </a:rPr>
              <a:t>비밀번호</a:t>
            </a:r>
            <a:r>
              <a:rPr lang="en-US" altLang="ko-KR" sz="14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&lt;input type="password" size="8" /&gt;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&lt;/tr&gt;</a:t>
            </a:r>
          </a:p>
          <a:p>
            <a:br>
              <a:rPr lang="en-US" altLang="ko-KR" sz="1400" b="1" dirty="0">
                <a:effectLst/>
                <a:latin typeface="+mn-ea"/>
              </a:rPr>
            </a:br>
            <a:endParaRPr lang="en-US" altLang="ko-KR" sz="1400" b="1" dirty="0">
              <a:effectLst/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4FA9C-E215-88F1-E172-B159019D235A}"/>
              </a:ext>
            </a:extLst>
          </p:cNvPr>
          <p:cNvSpPr txBox="1"/>
          <p:nvPr/>
        </p:nvSpPr>
        <p:spPr>
          <a:xfrm>
            <a:off x="5317155" y="8318"/>
            <a:ext cx="6874845" cy="7201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          &lt;tr&gt;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&lt;td&gt;</a:t>
            </a:r>
            <a:r>
              <a:rPr lang="ko-KR" altLang="en-US" sz="1400" b="1" dirty="0">
                <a:effectLst/>
                <a:latin typeface="+mn-ea"/>
              </a:rPr>
              <a:t>전화번호</a:t>
            </a:r>
            <a:r>
              <a:rPr lang="en-US" altLang="ko-KR" sz="14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&lt;select&gt;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  &lt;option&gt;010&lt;/option&gt;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  &lt;option&gt;02&lt;/option&gt;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  &lt;option&gt;031&lt;/option&gt;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  &lt;option&gt;032&lt;/option&gt;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&lt;/select&gt;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-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&lt;input type="text" size="2" /&gt;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-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&lt;input type="text" size="2" /&gt;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&lt;/tr&gt;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 </a:t>
            </a:r>
            <a:r>
              <a:rPr lang="en-US" altLang="ko-KR" sz="1400" b="1" dirty="0" err="1">
                <a:effectLst/>
                <a:latin typeface="+mn-ea"/>
              </a:rPr>
              <a:t>colspan</a:t>
            </a:r>
            <a:r>
              <a:rPr lang="en-US" altLang="ko-KR" sz="1400" b="1" dirty="0">
                <a:effectLst/>
                <a:latin typeface="+mn-ea"/>
              </a:rPr>
              <a:t>="2"&gt;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&lt;input type="radio" checked /&gt; </a:t>
            </a:r>
            <a:r>
              <a:rPr lang="ko-KR" altLang="en-US" sz="1400" b="1" dirty="0">
                <a:effectLst/>
                <a:latin typeface="+mn-ea"/>
              </a:rPr>
              <a:t>남자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    </a:t>
            </a:r>
            <a:r>
              <a:rPr lang="en-US" altLang="ko-KR" sz="1400" b="1" dirty="0">
                <a:effectLst/>
                <a:latin typeface="+mn-ea"/>
              </a:rPr>
              <a:t>&lt;input type="radio" /&gt; </a:t>
            </a:r>
            <a:r>
              <a:rPr lang="ko-KR" altLang="en-US" sz="1400" b="1" dirty="0">
                <a:effectLst/>
                <a:latin typeface="+mn-ea"/>
              </a:rPr>
              <a:t>여자</a:t>
            </a:r>
          </a:p>
          <a:p>
            <a:r>
              <a:rPr lang="ko-KR" altLang="en-US" sz="1400" b="1" dirty="0">
                <a:effectLst/>
                <a:latin typeface="+mn-ea"/>
              </a:rPr>
              <a:t>            </a:t>
            </a:r>
            <a:r>
              <a:rPr lang="en-US" altLang="ko-KR" sz="1400" b="1" dirty="0">
                <a:effectLst/>
                <a:latin typeface="+mn-ea"/>
              </a:rPr>
              <a:t>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&lt;/tr&gt;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&lt;td </a:t>
            </a:r>
            <a:r>
              <a:rPr lang="en-US" altLang="ko-KR" sz="1400" b="1" dirty="0" err="1">
                <a:effectLst/>
                <a:latin typeface="+mn-ea"/>
              </a:rPr>
              <a:t>colspan</a:t>
            </a:r>
            <a:r>
              <a:rPr lang="en-US" altLang="ko-KR" sz="1400" b="1" dirty="0">
                <a:effectLst/>
                <a:latin typeface="+mn-ea"/>
              </a:rPr>
              <a:t>="2" align="center"&gt;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  &lt;button </a:t>
            </a:r>
            <a:r>
              <a:rPr lang="en-US" altLang="ko-KR" sz="1400" b="1" dirty="0" err="1">
                <a:effectLst/>
                <a:latin typeface="+mn-ea"/>
              </a:rPr>
              <a:t>onClick</a:t>
            </a:r>
            <a:r>
              <a:rPr lang="en-US" altLang="ko-KR" sz="1400" b="1" dirty="0">
                <a:effectLst/>
                <a:latin typeface="+mn-ea"/>
              </a:rPr>
              <a:t>="check()"&gt;</a:t>
            </a:r>
            <a:r>
              <a:rPr lang="ko-KR" altLang="en-US" sz="1400" b="1" dirty="0">
                <a:effectLst/>
                <a:latin typeface="+mn-ea"/>
              </a:rPr>
              <a:t>가입하기</a:t>
            </a:r>
            <a:r>
              <a:rPr lang="en-US" altLang="ko-KR" sz="14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  &lt;/td&gt;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  &lt;/tr&gt;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 &lt;/table&gt;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&lt;/form&gt;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&lt;/main&gt;</a:t>
            </a:r>
          </a:p>
          <a:p>
            <a:r>
              <a:rPr lang="en-US" altLang="ko-KR" sz="1400" b="1" dirty="0">
                <a:effectLst/>
                <a:latin typeface="+mn-ea"/>
              </a:rPr>
              <a:t>  );</a:t>
            </a:r>
          </a:p>
          <a:p>
            <a:r>
              <a:rPr lang="en-US" altLang="ko-KR" sz="1400" b="1" dirty="0">
                <a:effectLst/>
                <a:latin typeface="+mn-ea"/>
              </a:rPr>
              <a:t>};</a:t>
            </a:r>
          </a:p>
          <a:p>
            <a:r>
              <a:rPr lang="en-US" altLang="ko-KR" sz="1400" b="1" dirty="0">
                <a:effectLst/>
                <a:latin typeface="+mn-ea"/>
              </a:rPr>
              <a:t>export default </a:t>
            </a:r>
            <a:r>
              <a:rPr lang="en-US" altLang="ko-KR" sz="1400" b="1" dirty="0" err="1">
                <a:effectLst/>
                <a:latin typeface="+mn-ea"/>
              </a:rPr>
              <a:t>Regist</a:t>
            </a:r>
            <a:r>
              <a:rPr lang="en-US" altLang="ko-KR" sz="1400" b="1" dirty="0">
                <a:effectLst/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61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542748" y="1481969"/>
            <a:ext cx="438538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App(props)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isLogged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false; 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if 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</a:t>
            </a:r>
            <a:r>
              <a:rPr lang="en-US" altLang="ko-KR" sz="1600" b="1" dirty="0" err="1">
                <a:effectLst/>
                <a:latin typeface="+mn-ea"/>
              </a:rPr>
              <a:t>UserGreeting</a:t>
            </a:r>
            <a:r>
              <a:rPr lang="en-US" altLang="ko-KR" sz="1600" b="1" dirty="0">
                <a:effectLst/>
                <a:latin typeface="+mn-ea"/>
              </a:rPr>
              <a:t>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</a:t>
            </a:r>
            <a:r>
              <a:rPr lang="en-US" altLang="ko-KR" sz="1600" b="1" dirty="0" err="1">
                <a:effectLst/>
                <a:latin typeface="+mn-ea"/>
              </a:rPr>
              <a:t>GuestGreeting</a:t>
            </a:r>
            <a:r>
              <a:rPr lang="en-US" altLang="ko-KR" sz="1600" b="1" dirty="0">
                <a:effectLst/>
                <a:latin typeface="+mn-ea"/>
              </a:rPr>
              <a:t> /&gt;;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UserGreeting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&lt;h2&gt; </a:t>
            </a:r>
            <a:r>
              <a:rPr lang="ko-KR" altLang="en-US" sz="1600" b="1" dirty="0">
                <a:effectLst/>
                <a:latin typeface="+mn-ea"/>
              </a:rPr>
              <a:t>다시 오셨군요 </a:t>
            </a:r>
            <a:r>
              <a:rPr lang="en-US" altLang="ko-KR" sz="1600" b="1" dirty="0">
                <a:effectLst/>
                <a:latin typeface="+mn-ea"/>
              </a:rPr>
              <a:t>! &lt;/h2&gt;;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GuestGreeting</a:t>
            </a:r>
            <a:r>
              <a:rPr lang="en-US" altLang="ko-KR" sz="1600" b="1" dirty="0">
                <a:effectLst/>
                <a:latin typeface="+mn-ea"/>
              </a:rPr>
              <a:t>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&lt;h2&gt;</a:t>
            </a:r>
            <a:r>
              <a:rPr lang="ko-KR" altLang="en-US" sz="1600" b="1" dirty="0">
                <a:effectLst/>
                <a:latin typeface="+mn-ea"/>
              </a:rPr>
              <a:t>회원 가입을 해 주세요</a:t>
            </a:r>
            <a:r>
              <a:rPr lang="en-US" altLang="ko-KR" sz="1600" b="1" dirty="0">
                <a:effectLst/>
                <a:latin typeface="+mn-ea"/>
              </a:rPr>
              <a:t>.&lt;/h2&gt;;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514276"/>
            <a:ext cx="6087978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조건에 따라 다른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Render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E7EBA-6A83-A5A3-692C-C9ECD7924CE2}"/>
              </a:ext>
            </a:extLst>
          </p:cNvPr>
          <p:cNvSpPr txBox="1"/>
          <p:nvPr/>
        </p:nvSpPr>
        <p:spPr>
          <a:xfrm>
            <a:off x="255071" y="87866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607DA5-514F-BF95-B6DF-809D142872FE}"/>
              </a:ext>
            </a:extLst>
          </p:cNvPr>
          <p:cNvGrpSpPr/>
          <p:nvPr/>
        </p:nvGrpSpPr>
        <p:grpSpPr>
          <a:xfrm>
            <a:off x="5335736" y="117663"/>
            <a:ext cx="3355877" cy="878126"/>
            <a:chOff x="6664884" y="-123677"/>
            <a:chExt cx="4257623" cy="10145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1E3524-E16A-C286-587E-F9C1643D3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4884" y="215480"/>
              <a:ext cx="4257623" cy="6753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62141C-FE20-91F8-002D-7EC4B8D75F47}"/>
                </a:ext>
              </a:extLst>
            </p:cNvPr>
            <p:cNvSpPr txBox="1"/>
            <p:nvPr/>
          </p:nvSpPr>
          <p:spPr>
            <a:xfrm>
              <a:off x="6674266" y="-123677"/>
              <a:ext cx="79028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marR="0" algn="just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false</a:t>
              </a:r>
              <a:endParaRPr lang="en-US" altLang="ko-KR" sz="1400" kern="0" spc="0" dirty="0">
                <a:solidFill>
                  <a:schemeClr val="bg1"/>
                </a:solidFill>
                <a:effectLst/>
                <a:latin typeface="한컴바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9CDC52-106E-F141-0927-CC3B543B6BF3}"/>
              </a:ext>
            </a:extLst>
          </p:cNvPr>
          <p:cNvGrpSpPr/>
          <p:nvPr/>
        </p:nvGrpSpPr>
        <p:grpSpPr>
          <a:xfrm>
            <a:off x="9053164" y="165140"/>
            <a:ext cx="2370550" cy="768782"/>
            <a:chOff x="6664884" y="1212553"/>
            <a:chExt cx="3055546" cy="90472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557A23C-6F2C-D084-309A-1B4DAE1BC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4884" y="1564897"/>
              <a:ext cx="3055546" cy="552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B71A33-F0C9-43E2-8A61-B580EA916A06}"/>
                </a:ext>
              </a:extLst>
            </p:cNvPr>
            <p:cNvSpPr txBox="1"/>
            <p:nvPr/>
          </p:nvSpPr>
          <p:spPr>
            <a:xfrm>
              <a:off x="6674265" y="1212553"/>
              <a:ext cx="790283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marR="0" algn="just" fontAlgn="base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true</a:t>
              </a:r>
              <a:endParaRPr lang="en-US" altLang="ko-KR" sz="1400" kern="0" spc="0" dirty="0">
                <a:solidFill>
                  <a:schemeClr val="bg1"/>
                </a:solidFill>
                <a:effectLst/>
                <a:latin typeface="한컴바탕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8B3C8-AB9E-C9BE-BAA1-41E9DAB4196C}"/>
              </a:ext>
            </a:extLst>
          </p:cNvPr>
          <p:cNvSpPr/>
          <p:nvPr/>
        </p:nvSpPr>
        <p:spPr>
          <a:xfrm>
            <a:off x="558797" y="1481969"/>
            <a:ext cx="4284135" cy="2090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213646-5368-420E-0045-EA066578C265}"/>
              </a:ext>
            </a:extLst>
          </p:cNvPr>
          <p:cNvSpPr/>
          <p:nvPr/>
        </p:nvSpPr>
        <p:spPr>
          <a:xfrm>
            <a:off x="552045" y="3640433"/>
            <a:ext cx="4300185" cy="940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AF02A-2E09-5308-023F-CD1CCFBB5751}"/>
              </a:ext>
            </a:extLst>
          </p:cNvPr>
          <p:cNvSpPr/>
          <p:nvPr/>
        </p:nvSpPr>
        <p:spPr>
          <a:xfrm>
            <a:off x="542747" y="4670034"/>
            <a:ext cx="4300186" cy="841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131F5-9ABC-BCF2-198C-4D27F1973AB0}"/>
              </a:ext>
            </a:extLst>
          </p:cNvPr>
          <p:cNvSpPr txBox="1"/>
          <p:nvPr/>
        </p:nvSpPr>
        <p:spPr>
          <a:xfrm>
            <a:off x="3804204" y="4606591"/>
            <a:ext cx="79028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F1D6DC-CCAC-F146-D0C1-B29E90A62127}"/>
              </a:ext>
            </a:extLst>
          </p:cNvPr>
          <p:cNvSpPr txBox="1"/>
          <p:nvPr/>
        </p:nvSpPr>
        <p:spPr>
          <a:xfrm>
            <a:off x="3666803" y="3621480"/>
            <a:ext cx="79028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F024F-C48E-ACC9-82B9-963D3C5DB14C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C3595F-65B5-B1C1-FEAA-EB491E035D56}"/>
              </a:ext>
            </a:extLst>
          </p:cNvPr>
          <p:cNvSpPr/>
          <p:nvPr/>
        </p:nvSpPr>
        <p:spPr>
          <a:xfrm>
            <a:off x="673876" y="2195663"/>
            <a:ext cx="2791219" cy="1233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9775A-59F4-5774-93B9-00B3DB795E90}"/>
              </a:ext>
            </a:extLst>
          </p:cNvPr>
          <p:cNvSpPr txBox="1"/>
          <p:nvPr/>
        </p:nvSpPr>
        <p:spPr>
          <a:xfrm>
            <a:off x="5824781" y="1498117"/>
            <a:ext cx="495551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 = false;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if (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&lt;Greeting 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}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&lt;Greeting 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}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Greeting({ 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 }) {</a:t>
            </a:r>
          </a:p>
          <a:p>
            <a:r>
              <a:rPr lang="en-US" altLang="ko-KR" sz="1600" b="1" dirty="0">
                <a:effectLst/>
                <a:latin typeface="+mn-ea"/>
              </a:rPr>
              <a:t>  if (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&lt;h2&gt; </a:t>
            </a:r>
            <a:r>
              <a:rPr lang="ko-KR" altLang="en-US" sz="1600" b="1" dirty="0">
                <a:effectLst/>
                <a:latin typeface="+mn-ea"/>
              </a:rPr>
              <a:t>다시 오셨군요 </a:t>
            </a:r>
            <a:r>
              <a:rPr lang="en-US" altLang="ko-KR" sz="1600" b="1" dirty="0">
                <a:effectLst/>
                <a:latin typeface="+mn-ea"/>
              </a:rPr>
              <a:t>! &lt;/h2&gt;;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&lt;h2&gt;</a:t>
            </a:r>
            <a:r>
              <a:rPr lang="ko-KR" altLang="en-US" sz="1600" b="1" dirty="0">
                <a:effectLst/>
                <a:latin typeface="+mn-ea"/>
              </a:rPr>
              <a:t>회원 가입을 해 주세요</a:t>
            </a:r>
            <a:r>
              <a:rPr lang="en-US" altLang="ko-KR" sz="1600" b="1" dirty="0">
                <a:effectLst/>
                <a:latin typeface="+mn-ea"/>
              </a:rPr>
              <a:t>.&lt;/h2&gt;;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2" name="같음 기호 21">
            <a:extLst>
              <a:ext uri="{FF2B5EF4-FFF2-40B4-BE49-F238E27FC236}">
                <a16:creationId xmlns:a16="http://schemas.microsoft.com/office/drawing/2014/main" id="{F08AD0AF-EB21-0AC8-96A8-288056350E1C}"/>
              </a:ext>
            </a:extLst>
          </p:cNvPr>
          <p:cNvSpPr/>
          <p:nvPr/>
        </p:nvSpPr>
        <p:spPr>
          <a:xfrm>
            <a:off x="5072514" y="3429000"/>
            <a:ext cx="667063" cy="50025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162677-80ED-2FD5-AE55-809111DC4598}"/>
              </a:ext>
            </a:extLst>
          </p:cNvPr>
          <p:cNvSpPr/>
          <p:nvPr/>
        </p:nvSpPr>
        <p:spPr>
          <a:xfrm>
            <a:off x="5824781" y="2195663"/>
            <a:ext cx="4734133" cy="1558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F0BDBAE-7945-3AD1-3C6B-93177E0B4FE1}"/>
              </a:ext>
            </a:extLst>
          </p:cNvPr>
          <p:cNvSpPr/>
          <p:nvPr/>
        </p:nvSpPr>
        <p:spPr>
          <a:xfrm>
            <a:off x="5822525" y="3953609"/>
            <a:ext cx="4734133" cy="18792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45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BE97B-2846-553A-7DEB-22B7F09ECF1E}"/>
              </a:ext>
            </a:extLst>
          </p:cNvPr>
          <p:cNvSpPr txBox="1"/>
          <p:nvPr/>
        </p:nvSpPr>
        <p:spPr>
          <a:xfrm>
            <a:off x="255070" y="546927"/>
            <a:ext cx="4378575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import Index from "./Index" ;</a:t>
            </a:r>
          </a:p>
          <a:p>
            <a:r>
              <a:rPr lang="en-US" altLang="ko-KR" sz="1400" b="1" dirty="0">
                <a:effectLst/>
                <a:latin typeface="+mn-ea"/>
              </a:rPr>
              <a:t>import Html from "./Html";</a:t>
            </a:r>
          </a:p>
          <a:p>
            <a:r>
              <a:rPr lang="en-US" altLang="ko-KR" sz="1400" b="1" dirty="0">
                <a:effectLst/>
                <a:latin typeface="+mn-ea"/>
              </a:rPr>
              <a:t>import </a:t>
            </a:r>
            <a:r>
              <a:rPr lang="en-US" altLang="ko-KR" sz="1400" b="1" dirty="0" err="1">
                <a:effectLst/>
                <a:latin typeface="+mn-ea"/>
              </a:rPr>
              <a:t>Css</a:t>
            </a:r>
            <a:r>
              <a:rPr lang="en-US" altLang="ko-KR" sz="1400" b="1" dirty="0">
                <a:effectLst/>
                <a:latin typeface="+mn-ea"/>
              </a:rPr>
              <a:t> from "./</a:t>
            </a:r>
            <a:r>
              <a:rPr lang="en-US" altLang="ko-KR" sz="1400" b="1" dirty="0" err="1">
                <a:effectLst/>
                <a:latin typeface="+mn-ea"/>
              </a:rPr>
              <a:t>Css</a:t>
            </a:r>
            <a:r>
              <a:rPr lang="en-US" altLang="ko-KR" sz="1400" b="1" dirty="0">
                <a:effectLst/>
                <a:latin typeface="+mn-ea"/>
              </a:rPr>
              <a:t>";</a:t>
            </a:r>
          </a:p>
          <a:p>
            <a:r>
              <a:rPr lang="en-US" altLang="ko-KR" sz="1400" b="1" dirty="0">
                <a:effectLst/>
                <a:latin typeface="+mn-ea"/>
              </a:rPr>
              <a:t>import JavaScript from "./JavaScript";</a:t>
            </a:r>
          </a:p>
          <a:p>
            <a:r>
              <a:rPr lang="en-US" altLang="ko-KR" sz="1400" b="1" dirty="0">
                <a:effectLst/>
                <a:latin typeface="+mn-ea"/>
              </a:rPr>
              <a:t>import </a:t>
            </a:r>
            <a:r>
              <a:rPr lang="en-US" altLang="ko-KR" sz="1400" b="1" dirty="0" err="1">
                <a:effectLst/>
                <a:latin typeface="+mn-ea"/>
              </a:rPr>
              <a:t>ReactJs</a:t>
            </a:r>
            <a:r>
              <a:rPr lang="en-US" altLang="ko-KR" sz="1400" b="1" dirty="0">
                <a:effectLst/>
                <a:latin typeface="+mn-ea"/>
              </a:rPr>
              <a:t> from "./</a:t>
            </a:r>
            <a:r>
              <a:rPr lang="en-US" altLang="ko-KR" sz="1400" b="1" dirty="0" err="1">
                <a:effectLst/>
                <a:latin typeface="+mn-ea"/>
              </a:rPr>
              <a:t>ReactJs</a:t>
            </a:r>
            <a:r>
              <a:rPr lang="en-US" altLang="ko-KR" sz="1400" b="1" dirty="0">
                <a:effectLst/>
                <a:latin typeface="+mn-ea"/>
              </a:rPr>
              <a:t>";</a:t>
            </a:r>
          </a:p>
          <a:p>
            <a:r>
              <a:rPr lang="en-US" altLang="ko-KR" sz="1400" b="1" dirty="0">
                <a:effectLst/>
                <a:latin typeface="+mn-ea"/>
              </a:rPr>
              <a:t>import 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 from "./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";</a:t>
            </a:r>
          </a:p>
          <a:p>
            <a:r>
              <a:rPr lang="en-US" altLang="ko-KR" sz="1400" b="1" dirty="0">
                <a:effectLst/>
                <a:latin typeface="+mn-ea"/>
              </a:rPr>
              <a:t>import </a:t>
            </a:r>
            <a:r>
              <a:rPr lang="en-US" altLang="ko-KR" sz="1400" b="1" dirty="0" err="1">
                <a:effectLst/>
                <a:latin typeface="+mn-ea"/>
              </a:rPr>
              <a:t>Regist</a:t>
            </a:r>
            <a:r>
              <a:rPr lang="en-US" altLang="ko-KR" sz="1400" b="1" dirty="0">
                <a:effectLst/>
                <a:latin typeface="+mn-ea"/>
              </a:rPr>
              <a:t> from "./</a:t>
            </a:r>
            <a:r>
              <a:rPr lang="en-US" altLang="ko-KR" sz="1400" b="1" dirty="0" err="1">
                <a:effectLst/>
                <a:latin typeface="+mn-ea"/>
              </a:rPr>
              <a:t>Regist</a:t>
            </a:r>
            <a:r>
              <a:rPr lang="en-US" altLang="ko-KR" sz="1400" b="1" dirty="0">
                <a:effectLst/>
                <a:latin typeface="+mn-ea"/>
              </a:rPr>
              <a:t>";</a:t>
            </a:r>
          </a:p>
          <a:p>
            <a:r>
              <a:rPr lang="en-US" altLang="ko-KR" sz="1400" b="1" dirty="0">
                <a:effectLst/>
                <a:latin typeface="+mn-ea"/>
              </a:rPr>
              <a:t>const contents = [</a:t>
            </a:r>
          </a:p>
          <a:p>
            <a:r>
              <a:rPr lang="en-US" altLang="ko-KR" sz="1400" b="1" dirty="0">
                <a:effectLst/>
                <a:latin typeface="+mn-ea"/>
              </a:rPr>
              <a:t>  {</a:t>
            </a:r>
          </a:p>
          <a:p>
            <a:r>
              <a:rPr lang="en-US" altLang="ko-KR" sz="1400" b="1" dirty="0">
                <a:effectLst/>
                <a:latin typeface="+mn-ea"/>
              </a:rPr>
              <a:t>    tab: "WEB",</a:t>
            </a:r>
          </a:p>
          <a:p>
            <a:r>
              <a:rPr lang="en-US" altLang="ko-KR" sz="1400" b="1" dirty="0">
                <a:effectLst/>
                <a:latin typeface="+mn-ea"/>
              </a:rPr>
              <a:t>    content :(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&lt;Index&gt;&lt;/Index&gt;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 ),</a:t>
            </a:r>
          </a:p>
          <a:p>
            <a:r>
              <a:rPr lang="en-US" altLang="ko-KR" sz="1400" b="1" dirty="0">
                <a:effectLst/>
                <a:latin typeface="+mn-ea"/>
              </a:rPr>
              <a:t>  },</a:t>
            </a:r>
          </a:p>
          <a:p>
            <a:r>
              <a:rPr lang="en-US" altLang="ko-KR" sz="1400" b="1" dirty="0">
                <a:effectLst/>
                <a:latin typeface="+mn-ea"/>
              </a:rPr>
              <a:t> {</a:t>
            </a:r>
          </a:p>
          <a:p>
            <a:r>
              <a:rPr lang="en-US" altLang="ko-KR" sz="1400" b="1" dirty="0">
                <a:effectLst/>
                <a:latin typeface="+mn-ea"/>
              </a:rPr>
              <a:t>   tab: "HTML",</a:t>
            </a:r>
          </a:p>
          <a:p>
            <a:r>
              <a:rPr lang="en-US" altLang="ko-KR" sz="1400" b="1" dirty="0">
                <a:effectLst/>
                <a:latin typeface="+mn-ea"/>
              </a:rPr>
              <a:t>   content: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&lt;Html&gt;&lt;/Html&gt;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)</a:t>
            </a:r>
          </a:p>
          <a:p>
            <a:r>
              <a:rPr lang="en-US" altLang="ko-KR" sz="1400" b="1" dirty="0">
                <a:effectLst/>
                <a:latin typeface="+mn-ea"/>
              </a:rPr>
              <a:t> },</a:t>
            </a:r>
          </a:p>
          <a:p>
            <a:r>
              <a:rPr lang="en-US" altLang="ko-KR" sz="1400" b="1" dirty="0">
                <a:effectLst/>
                <a:latin typeface="+mn-ea"/>
              </a:rPr>
              <a:t> {</a:t>
            </a:r>
          </a:p>
          <a:p>
            <a:r>
              <a:rPr lang="en-US" altLang="ko-KR" sz="1400" b="1" dirty="0">
                <a:effectLst/>
                <a:latin typeface="+mn-ea"/>
              </a:rPr>
              <a:t>   tab: "CSS",</a:t>
            </a:r>
          </a:p>
          <a:p>
            <a:r>
              <a:rPr lang="en-US" altLang="ko-KR" sz="1400" b="1" dirty="0">
                <a:effectLst/>
                <a:latin typeface="+mn-ea"/>
              </a:rPr>
              <a:t>   content: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&lt;</a:t>
            </a:r>
            <a:r>
              <a:rPr lang="en-US" altLang="ko-KR" sz="1400" b="1" dirty="0" err="1">
                <a:effectLst/>
                <a:latin typeface="+mn-ea"/>
              </a:rPr>
              <a:t>Css</a:t>
            </a:r>
            <a:r>
              <a:rPr lang="en-US" altLang="ko-KR" sz="1400" b="1" dirty="0">
                <a:effectLst/>
                <a:latin typeface="+mn-ea"/>
              </a:rPr>
              <a:t>&gt;&lt;/</a:t>
            </a:r>
            <a:r>
              <a:rPr lang="en-US" altLang="ko-KR" sz="1400" b="1" dirty="0" err="1">
                <a:effectLst/>
                <a:latin typeface="+mn-ea"/>
              </a:rPr>
              <a:t>Css</a:t>
            </a:r>
            <a:r>
              <a:rPr lang="en-US" altLang="ko-KR" sz="1400" b="1" dirty="0">
                <a:effectLst/>
                <a:latin typeface="+mn-ea"/>
              </a:rPr>
              <a:t>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)</a:t>
            </a:r>
          </a:p>
          <a:p>
            <a:r>
              <a:rPr lang="en-US" altLang="ko-KR" sz="1400" b="1" dirty="0">
                <a:effectLst/>
                <a:latin typeface="+mn-ea"/>
              </a:rPr>
              <a:t> },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CB8CA-8BF9-5EC6-6217-327C09667150}"/>
              </a:ext>
            </a:extLst>
          </p:cNvPr>
          <p:cNvSpPr txBox="1"/>
          <p:nvPr/>
        </p:nvSpPr>
        <p:spPr>
          <a:xfrm>
            <a:off x="4949509" y="439205"/>
            <a:ext cx="338276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effectLst/>
                <a:latin typeface="+mn-ea"/>
              </a:rPr>
              <a:t>{</a:t>
            </a:r>
          </a:p>
          <a:p>
            <a:r>
              <a:rPr lang="en-US" altLang="ko-KR" sz="1400" b="1" dirty="0">
                <a:effectLst/>
                <a:latin typeface="+mn-ea"/>
              </a:rPr>
              <a:t>   tab: "JavaScript",</a:t>
            </a:r>
          </a:p>
          <a:p>
            <a:r>
              <a:rPr lang="en-US" altLang="ko-KR" sz="1400" b="1" dirty="0">
                <a:effectLst/>
                <a:latin typeface="+mn-ea"/>
              </a:rPr>
              <a:t>   content: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&lt;JavaScript&gt;&lt;/JavaScript&gt;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)</a:t>
            </a:r>
          </a:p>
          <a:p>
            <a:r>
              <a:rPr lang="en-US" altLang="ko-KR" sz="1400" b="1" dirty="0">
                <a:effectLst/>
                <a:latin typeface="+mn-ea"/>
              </a:rPr>
              <a:t> },</a:t>
            </a:r>
          </a:p>
          <a:p>
            <a:r>
              <a:rPr lang="en-US" altLang="ko-KR" sz="1400" b="1" dirty="0">
                <a:effectLst/>
                <a:latin typeface="+mn-ea"/>
              </a:rPr>
              <a:t> {</a:t>
            </a:r>
          </a:p>
          <a:p>
            <a:r>
              <a:rPr lang="en-US" altLang="ko-KR" sz="1400" b="1" dirty="0">
                <a:effectLst/>
                <a:latin typeface="+mn-ea"/>
              </a:rPr>
              <a:t>   tab: "</a:t>
            </a:r>
            <a:r>
              <a:rPr lang="en-US" altLang="ko-KR" sz="1400" b="1" dirty="0" err="1">
                <a:effectLst/>
                <a:latin typeface="+mn-ea"/>
              </a:rPr>
              <a:t>ReactJs</a:t>
            </a:r>
            <a:r>
              <a:rPr lang="en-US" altLang="ko-KR" sz="1400" b="1" dirty="0">
                <a:effectLst/>
                <a:latin typeface="+mn-ea"/>
              </a:rPr>
              <a:t>",</a:t>
            </a:r>
          </a:p>
          <a:p>
            <a:r>
              <a:rPr lang="en-US" altLang="ko-KR" sz="1400" b="1" dirty="0">
                <a:effectLst/>
                <a:latin typeface="+mn-ea"/>
              </a:rPr>
              <a:t>   content: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&lt;</a:t>
            </a:r>
            <a:r>
              <a:rPr lang="en-US" altLang="ko-KR" sz="1400" b="1" dirty="0" err="1">
                <a:effectLst/>
                <a:latin typeface="+mn-ea"/>
              </a:rPr>
              <a:t>ReactJs</a:t>
            </a:r>
            <a:r>
              <a:rPr lang="en-US" altLang="ko-KR" sz="1400" b="1" dirty="0">
                <a:effectLst/>
                <a:latin typeface="+mn-ea"/>
              </a:rPr>
              <a:t>&gt;&lt;/</a:t>
            </a:r>
            <a:r>
              <a:rPr lang="en-US" altLang="ko-KR" sz="1400" b="1" dirty="0" err="1">
                <a:effectLst/>
                <a:latin typeface="+mn-ea"/>
              </a:rPr>
              <a:t>ReactJs</a:t>
            </a:r>
            <a:r>
              <a:rPr lang="en-US" altLang="ko-KR" sz="1400" b="1" dirty="0">
                <a:effectLst/>
                <a:latin typeface="+mn-ea"/>
              </a:rPr>
              <a:t>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)</a:t>
            </a:r>
          </a:p>
          <a:p>
            <a:r>
              <a:rPr lang="en-US" altLang="ko-KR" sz="1400" b="1" dirty="0">
                <a:effectLst/>
                <a:latin typeface="+mn-ea"/>
              </a:rPr>
              <a:t> },</a:t>
            </a:r>
          </a:p>
          <a:p>
            <a:r>
              <a:rPr lang="en-US" altLang="ko-KR" sz="1400" b="1" dirty="0">
                <a:effectLst/>
                <a:latin typeface="+mn-ea"/>
              </a:rPr>
              <a:t> {</a:t>
            </a:r>
          </a:p>
          <a:p>
            <a:r>
              <a:rPr lang="en-US" altLang="ko-KR" sz="1400" b="1" dirty="0">
                <a:effectLst/>
                <a:latin typeface="+mn-ea"/>
              </a:rPr>
              <a:t>   tab: "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",</a:t>
            </a:r>
          </a:p>
          <a:p>
            <a:r>
              <a:rPr lang="en-US" altLang="ko-KR" sz="1400" b="1" dirty="0">
                <a:effectLst/>
                <a:latin typeface="+mn-ea"/>
              </a:rPr>
              <a:t>   content: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&lt;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&gt;&lt;/</a:t>
            </a:r>
            <a:r>
              <a:rPr lang="en-US" altLang="ko-KR" sz="1400" b="1" dirty="0" err="1">
                <a:effectLst/>
                <a:latin typeface="+mn-ea"/>
              </a:rPr>
              <a:t>NodeJs</a:t>
            </a:r>
            <a:r>
              <a:rPr lang="en-US" altLang="ko-KR" sz="1400" b="1" dirty="0">
                <a:effectLst/>
                <a:latin typeface="+mn-ea"/>
              </a:rPr>
              <a:t>&gt;</a:t>
            </a:r>
          </a:p>
          <a:p>
            <a:r>
              <a:rPr lang="en-US" altLang="ko-KR" sz="1400" b="1" dirty="0">
                <a:effectLst/>
                <a:latin typeface="+mn-ea"/>
              </a:rPr>
              <a:t>   )</a:t>
            </a:r>
          </a:p>
          <a:p>
            <a:r>
              <a:rPr lang="en-US" altLang="ko-KR" sz="1400" b="1" dirty="0">
                <a:effectLst/>
                <a:latin typeface="+mn-ea"/>
              </a:rPr>
              <a:t> },</a:t>
            </a:r>
          </a:p>
          <a:p>
            <a:r>
              <a:rPr lang="en-US" altLang="ko-KR" sz="1400" b="1" dirty="0">
                <a:effectLst/>
                <a:latin typeface="+mn-ea"/>
              </a:rPr>
              <a:t> {</a:t>
            </a:r>
          </a:p>
          <a:p>
            <a:r>
              <a:rPr lang="en-US" altLang="ko-KR" sz="1400" b="1" dirty="0">
                <a:effectLst/>
                <a:latin typeface="+mn-ea"/>
              </a:rPr>
              <a:t>  tab: "</a:t>
            </a:r>
            <a:r>
              <a:rPr lang="en-US" altLang="ko-KR" sz="1400" b="1" dirty="0" err="1">
                <a:effectLst/>
                <a:latin typeface="+mn-ea"/>
              </a:rPr>
              <a:t>Regist</a:t>
            </a:r>
            <a:r>
              <a:rPr lang="en-US" altLang="ko-KR" sz="1400" b="1" dirty="0">
                <a:effectLst/>
                <a:latin typeface="+mn-ea"/>
              </a:rPr>
              <a:t>",</a:t>
            </a:r>
          </a:p>
          <a:p>
            <a:r>
              <a:rPr lang="en-US" altLang="ko-KR" sz="1400" b="1" dirty="0">
                <a:effectLst/>
                <a:latin typeface="+mn-ea"/>
              </a:rPr>
              <a:t>  content: (</a:t>
            </a:r>
          </a:p>
          <a:p>
            <a:r>
              <a:rPr lang="en-US" altLang="ko-KR" sz="1400" b="1" dirty="0">
                <a:effectLst/>
                <a:latin typeface="+mn-ea"/>
              </a:rPr>
              <a:t>    &lt;</a:t>
            </a:r>
            <a:r>
              <a:rPr lang="en-US" altLang="ko-KR" sz="1400" b="1" dirty="0" err="1">
                <a:effectLst/>
                <a:latin typeface="+mn-ea"/>
              </a:rPr>
              <a:t>Regist</a:t>
            </a:r>
            <a:r>
              <a:rPr lang="en-US" altLang="ko-KR" sz="1400" b="1" dirty="0">
                <a:effectLst/>
                <a:latin typeface="+mn-ea"/>
              </a:rPr>
              <a:t>&gt;&lt;/</a:t>
            </a:r>
            <a:r>
              <a:rPr lang="en-US" altLang="ko-KR" sz="1400" b="1" dirty="0" err="1">
                <a:effectLst/>
                <a:latin typeface="+mn-ea"/>
              </a:rPr>
              <a:t>Regist</a:t>
            </a:r>
            <a:r>
              <a:rPr lang="en-US" altLang="ko-KR" sz="1400" b="1" dirty="0">
                <a:effectLst/>
                <a:latin typeface="+mn-ea"/>
              </a:rPr>
              <a:t>&gt;</a:t>
            </a:r>
          </a:p>
          <a:p>
            <a:r>
              <a:rPr lang="en-US" altLang="ko-KR" sz="1400" b="1" dirty="0">
                <a:effectLst/>
                <a:latin typeface="+mn-ea"/>
              </a:rPr>
              <a:t>  )</a:t>
            </a:r>
          </a:p>
          <a:p>
            <a:r>
              <a:rPr lang="en-US" altLang="ko-KR" sz="1400" b="1" dirty="0">
                <a:effectLst/>
                <a:latin typeface="+mn-ea"/>
              </a:rPr>
              <a:t>},</a:t>
            </a:r>
          </a:p>
          <a:p>
            <a:r>
              <a:rPr lang="en-US" altLang="ko-KR" sz="1400" b="1" dirty="0">
                <a:effectLst/>
                <a:latin typeface="+mn-ea"/>
              </a:rPr>
              <a:t>       </a:t>
            </a:r>
          </a:p>
          <a:p>
            <a:r>
              <a:rPr lang="en-US" altLang="ko-KR" sz="1400" b="1" dirty="0">
                <a:effectLst/>
                <a:latin typeface="+mn-ea"/>
              </a:rPr>
              <a:t>];</a:t>
            </a:r>
          </a:p>
          <a:p>
            <a:r>
              <a:rPr lang="en-US" altLang="ko-KR" sz="1400" b="1" dirty="0">
                <a:effectLst/>
                <a:latin typeface="+mn-ea"/>
              </a:rPr>
              <a:t>   export default contents 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88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816412-3AA6-C5D1-FA99-34F38D6B3E72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0EF592-F4D7-C979-163F-42BFEF248B1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eek6-4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9235F3-7FA3-AF36-F241-F20A2215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0" y="615234"/>
            <a:ext cx="5364894" cy="2672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C43761-7286-81A4-AC8A-977A24F5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775" y="615234"/>
            <a:ext cx="5979272" cy="408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0629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0B39AA-A0CE-A5F7-AA78-2CC0C52F051A}"/>
              </a:ext>
            </a:extLst>
          </p:cNvPr>
          <p:cNvSpPr txBox="1"/>
          <p:nvPr/>
        </p:nvSpPr>
        <p:spPr>
          <a:xfrm>
            <a:off x="250253" y="552898"/>
            <a:ext cx="5362354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effectLst/>
                <a:latin typeface="Spoqa Han Sans Neo"/>
              </a:rPr>
              <a:t>상품 </a:t>
            </a:r>
            <a:r>
              <a:rPr lang="en-US" altLang="ko-KR" b="1" i="0" dirty="0">
                <a:effectLst/>
                <a:latin typeface="+mn-ea"/>
              </a:rPr>
              <a:t>Component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사용자 입력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상품명 입력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재고 상품만 보이기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제품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Spoqa Han Sans Neo"/>
              </a:rPr>
              <a:t>제품 제목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dirty="0">
              <a:solidFill>
                <a:srgbClr val="373D3F"/>
              </a:solidFill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Spoqa Han Sans Neo"/>
              </a:rPr>
              <a:t>각 제품 출력</a:t>
            </a:r>
            <a:r>
              <a:rPr lang="en-US" altLang="ko-KR" b="1" i="0" dirty="0">
                <a:effectLst/>
                <a:latin typeface="+mn-ea"/>
              </a:rPr>
              <a:t> Component</a:t>
            </a: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i="0" dirty="0">
              <a:solidFill>
                <a:srgbClr val="373D3F"/>
              </a:solidFill>
              <a:effectLst/>
              <a:latin typeface="Spoqa Han Sans Neo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상품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데이터</a:t>
            </a:r>
            <a:endParaRPr lang="en-US" altLang="ko-KR" b="1" i="0" dirty="0">
              <a:solidFill>
                <a:srgbClr val="373D3F"/>
              </a:solidFill>
              <a:effectLst/>
              <a:latin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+mn-ea"/>
              </a:rPr>
              <a:t>상품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분류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(Category),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가격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(Price),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재고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(Stock)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여부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상품명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(Name)</a:t>
            </a:r>
            <a:endParaRPr lang="en-US" altLang="ko-KR" b="1" dirty="0">
              <a:solidFill>
                <a:srgbClr val="373D3F"/>
              </a:solidFill>
              <a:latin typeface="+mn-ea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C2CF5D5-E8E1-860E-4448-1B575E236629}"/>
              </a:ext>
            </a:extLst>
          </p:cNvPr>
          <p:cNvGrpSpPr/>
          <p:nvPr/>
        </p:nvGrpSpPr>
        <p:grpSpPr>
          <a:xfrm>
            <a:off x="5929942" y="282390"/>
            <a:ext cx="4351443" cy="5707713"/>
            <a:chOff x="7585487" y="325426"/>
            <a:chExt cx="4351443" cy="570771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62E11F-4581-32C5-4D77-45E874B872EE}"/>
                </a:ext>
              </a:extLst>
            </p:cNvPr>
            <p:cNvSpPr txBox="1"/>
            <p:nvPr/>
          </p:nvSpPr>
          <p:spPr>
            <a:xfrm>
              <a:off x="8005911" y="325426"/>
              <a:ext cx="1703202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Component</a:t>
              </a: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81906-11CB-FD3D-0803-EA50B906B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85487" y="824861"/>
              <a:ext cx="2911178" cy="520827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65734-92B9-89C7-79D3-8C67A3B7D17B}"/>
                </a:ext>
              </a:extLst>
            </p:cNvPr>
            <p:cNvSpPr/>
            <p:nvPr/>
          </p:nvSpPr>
          <p:spPr>
            <a:xfrm>
              <a:off x="7618829" y="776735"/>
              <a:ext cx="2923309" cy="10409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A18E79-190B-8868-6B1E-804E17FDADA1}"/>
                </a:ext>
              </a:extLst>
            </p:cNvPr>
            <p:cNvSpPr txBox="1"/>
            <p:nvPr/>
          </p:nvSpPr>
          <p:spPr>
            <a:xfrm>
              <a:off x="9791870" y="1976648"/>
              <a:ext cx="1457286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BC7605F-0A1C-50B0-8F7B-E1D1DA166D5F}"/>
                </a:ext>
              </a:extLst>
            </p:cNvPr>
            <p:cNvSpPr/>
            <p:nvPr/>
          </p:nvSpPr>
          <p:spPr>
            <a:xfrm>
              <a:off x="7587931" y="2292846"/>
              <a:ext cx="2954207" cy="36343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9BCF75-14DA-F608-E16E-4BA0811B936A}"/>
                </a:ext>
              </a:extLst>
            </p:cNvPr>
            <p:cNvSpPr txBox="1"/>
            <p:nvPr/>
          </p:nvSpPr>
          <p:spPr>
            <a:xfrm>
              <a:off x="9791869" y="910816"/>
              <a:ext cx="1457286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User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기능</a:t>
              </a: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CD3C24E-8A82-6CFF-C41C-673850DD9488}"/>
                </a:ext>
              </a:extLst>
            </p:cNvPr>
            <p:cNvSpPr/>
            <p:nvPr/>
          </p:nvSpPr>
          <p:spPr>
            <a:xfrm>
              <a:off x="7618829" y="2293515"/>
              <a:ext cx="2923309" cy="7960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9D6B953-03D4-C6AA-29AB-21109EF2357F}"/>
                </a:ext>
              </a:extLst>
            </p:cNvPr>
            <p:cNvSpPr/>
            <p:nvPr/>
          </p:nvSpPr>
          <p:spPr>
            <a:xfrm>
              <a:off x="7589954" y="4504646"/>
              <a:ext cx="2923309" cy="384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C92E8F-748D-696F-46AA-4FF9C75FC02F}"/>
                </a:ext>
              </a:extLst>
            </p:cNvPr>
            <p:cNvSpPr txBox="1"/>
            <p:nvPr/>
          </p:nvSpPr>
          <p:spPr>
            <a:xfrm>
              <a:off x="10042127" y="2737641"/>
              <a:ext cx="1457286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624919-CAB5-AD33-0B44-62FF2FEB5258}"/>
                </a:ext>
              </a:extLst>
            </p:cNvPr>
            <p:cNvSpPr txBox="1"/>
            <p:nvPr/>
          </p:nvSpPr>
          <p:spPr>
            <a:xfrm>
              <a:off x="10185646" y="4561528"/>
              <a:ext cx="1457286" cy="30777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헤더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B5649A-8E3C-6429-51D8-8E5BCFF7199E}"/>
                </a:ext>
              </a:extLst>
            </p:cNvPr>
            <p:cNvSpPr txBox="1"/>
            <p:nvPr/>
          </p:nvSpPr>
          <p:spPr>
            <a:xfrm>
              <a:off x="10049837" y="3668950"/>
              <a:ext cx="166733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2F205C-3EA4-98BD-4B34-848DA45051B1}"/>
                </a:ext>
              </a:extLst>
            </p:cNvPr>
            <p:cNvSpPr txBox="1"/>
            <p:nvPr/>
          </p:nvSpPr>
          <p:spPr>
            <a:xfrm>
              <a:off x="10223989" y="5378812"/>
              <a:ext cx="1712941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</a:t>
              </a:r>
              <a:r>
                <a:rPr lang="ko-KR" altLang="en-US" sz="1400" b="1" kern="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</a:t>
              </a:r>
              <a:r>
                <a:rPr lang="ko-KR" altLang="en-US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 출력 기능</a:t>
              </a:r>
              <a:endPara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CED95-FA92-2788-9C47-FB61A13A36A6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50E8E-F9F6-2B3B-426D-5EC03D90B7E0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73485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144169" y="431029"/>
            <a:ext cx="8547444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데이터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Props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Component(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전달할 데이터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Parametner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373D3F"/>
                </a:solidFill>
                <a:latin typeface="+mn-ea"/>
              </a:rPr>
              <a:t>상품</a:t>
            </a:r>
            <a:r>
              <a:rPr lang="en-US" altLang="ko-KR" b="1" dirty="0">
                <a:solidFill>
                  <a:srgbClr val="373D3F"/>
                </a:solidFill>
                <a:latin typeface="+mn-ea"/>
              </a:rPr>
              <a:t>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분류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(Category),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가격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(Price),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재고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(Stock)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여부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, </a:t>
            </a:r>
            <a:r>
              <a:rPr lang="ko-KR" altLang="en-US" b="1" i="0" dirty="0">
                <a:solidFill>
                  <a:srgbClr val="373D3F"/>
                </a:solidFill>
                <a:effectLst/>
                <a:latin typeface="+mn-ea"/>
              </a:rPr>
              <a:t> 상품명</a:t>
            </a:r>
            <a:r>
              <a:rPr lang="en-US" altLang="ko-KR" b="1" i="0" dirty="0">
                <a:solidFill>
                  <a:srgbClr val="373D3F"/>
                </a:solidFill>
                <a:effectLst/>
                <a:latin typeface="+mn-ea"/>
              </a:rPr>
              <a:t>(Name)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4AE59-465F-0A92-B8C6-FB559F903C76}"/>
              </a:ext>
            </a:extLst>
          </p:cNvPr>
          <p:cNvSpPr txBox="1"/>
          <p:nvPr/>
        </p:nvSpPr>
        <p:spPr>
          <a:xfrm>
            <a:off x="582791" y="1825235"/>
            <a:ext cx="3583004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= [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Sporting Goods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"$49.99",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"Football",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"Baseball",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"Sporting Goods",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"$29.99",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"Basketball",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B4977-9C60-918F-3978-80A5711681B3}"/>
              </a:ext>
            </a:extLst>
          </p:cNvPr>
          <p:cNvSpPr txBox="1"/>
          <p:nvPr/>
        </p:nvSpPr>
        <p:spPr>
          <a:xfrm>
            <a:off x="4612168" y="1841242"/>
            <a:ext cx="358300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Electronics</a:t>
            </a:r>
            <a:r>
              <a:rPr lang="en-US" altLang="ko-KR" sz="1600" b="1" dirty="0">
                <a:effectLst/>
                <a:latin typeface="+mn-ea"/>
              </a:rPr>
              <a:t>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"iPod Touch",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category: "Electronics",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"$399.99",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false,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"iPhone 5",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category: "Electronics",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price: "$199.99",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stocked: true, </a:t>
            </a:r>
          </a:p>
          <a:p>
            <a:r>
              <a:rPr lang="en-US" altLang="ko-KR" sz="1600" b="1" dirty="0">
                <a:effectLst/>
                <a:latin typeface="+mn-ea"/>
              </a:rPr>
              <a:t>    name: "Nexus 7" </a:t>
            </a:r>
          </a:p>
          <a:p>
            <a:r>
              <a:rPr lang="en-US" altLang="ko-KR" sz="1600" b="1" dirty="0">
                <a:effectLst/>
                <a:latin typeface="+mn-ea"/>
              </a:rPr>
              <a:t> 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export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default </a:t>
            </a:r>
            <a:r>
              <a:rPr lang="en-US" altLang="ko-KR" sz="1600" b="1" dirty="0" err="1">
                <a:latin typeface="+mn-ea"/>
              </a:rPr>
              <a:t>datas</a:t>
            </a:r>
            <a:r>
              <a:rPr lang="en-US" altLang="ko-KR" sz="1600" b="1" dirty="0">
                <a:latin typeface="+mn-ea"/>
              </a:rPr>
              <a:t> ;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82880-6F0D-C87E-2487-EE4093A2910B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C5F86-30E6-C2BD-3E5B-9EC6E936ED61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4070259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705699" y="1862763"/>
            <a:ext cx="501353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"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Producable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152330" y="567384"/>
            <a:ext cx="4481315" cy="1155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 err="1"/>
              <a:t>state로</a:t>
            </a:r>
            <a:r>
              <a:rPr lang="ko-KR" altLang="en-US" b="1" dirty="0"/>
              <a:t> 다루어야 하는 데이터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유저가 입력한 검색에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i="0" dirty="0">
                <a:solidFill>
                  <a:srgbClr val="5C5C5C"/>
                </a:solidFill>
                <a:effectLst/>
                <a:latin typeface="Spoqa Han Sans"/>
              </a:rPr>
              <a:t>체크박스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4853D-6BFB-27B4-51D1-B65784209583}"/>
              </a:ext>
            </a:extLst>
          </p:cNvPr>
          <p:cNvSpPr txBox="1"/>
          <p:nvPr/>
        </p:nvSpPr>
        <p:spPr>
          <a:xfrm>
            <a:off x="6437763" y="1297324"/>
            <a:ext cx="501353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Product from './Product'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Product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FD5557-91D1-B920-724A-087103D97C41}"/>
              </a:ext>
            </a:extLst>
          </p:cNvPr>
          <p:cNvSpPr txBox="1"/>
          <p:nvPr/>
        </p:nvSpPr>
        <p:spPr>
          <a:xfrm>
            <a:off x="9864801" y="1050487"/>
            <a:ext cx="166136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전체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Component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833C9F6-3BD2-6409-DE5E-0FCF4D97D34E}"/>
              </a:ext>
            </a:extLst>
          </p:cNvPr>
          <p:cNvGrpSpPr/>
          <p:nvPr/>
        </p:nvGrpSpPr>
        <p:grpSpPr>
          <a:xfrm>
            <a:off x="3991731" y="3178924"/>
            <a:ext cx="2104269" cy="3440459"/>
            <a:chOff x="3399850" y="2502851"/>
            <a:chExt cx="2520287" cy="42155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CDE5C09-EA37-B30D-89A3-24C5391A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4977" y="2543720"/>
              <a:ext cx="2239261" cy="40061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0AA60D5-C8F2-B3D1-F791-D441B640F568}"/>
                </a:ext>
              </a:extLst>
            </p:cNvPr>
            <p:cNvSpPr/>
            <p:nvPr/>
          </p:nvSpPr>
          <p:spPr>
            <a:xfrm>
              <a:off x="3408019" y="2502851"/>
              <a:ext cx="2512118" cy="86866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F9AE208-BC8B-32FF-B628-EFE10AE433EC}"/>
                </a:ext>
              </a:extLst>
            </p:cNvPr>
            <p:cNvSpPr/>
            <p:nvPr/>
          </p:nvSpPr>
          <p:spPr>
            <a:xfrm>
              <a:off x="3399850" y="3409878"/>
              <a:ext cx="2512118" cy="33084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4A54E4-6E77-805F-9D2D-93E8EE273D7A}"/>
              </a:ext>
            </a:extLst>
          </p:cNvPr>
          <p:cNvSpPr txBox="1"/>
          <p:nvPr/>
        </p:nvSpPr>
        <p:spPr>
          <a:xfrm>
            <a:off x="9261567" y="2316760"/>
            <a:ext cx="61220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App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5AA2BA-D788-5208-E121-80918B8F5240}"/>
              </a:ext>
            </a:extLst>
          </p:cNvPr>
          <p:cNvSpPr txBox="1"/>
          <p:nvPr/>
        </p:nvSpPr>
        <p:spPr>
          <a:xfrm>
            <a:off x="8779129" y="4239032"/>
            <a:ext cx="612207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App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F328D-A6D9-8FA2-C586-F96C734168CD}"/>
              </a:ext>
            </a:extLst>
          </p:cNvPr>
          <p:cNvSpPr txBox="1"/>
          <p:nvPr/>
        </p:nvSpPr>
        <p:spPr>
          <a:xfrm>
            <a:off x="8607938" y="2970119"/>
            <a:ext cx="78339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Props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A0638-42A8-A0CA-3460-C89EA7065FDF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393AF-0722-A287-C9E8-F9FD7975A5A9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12193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D4874FF-E5A3-D1F4-3322-0202B259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807" y="676977"/>
            <a:ext cx="3076499" cy="55040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91DCB1-F9B7-DBCA-7177-58348A0C8288}"/>
              </a:ext>
            </a:extLst>
          </p:cNvPr>
          <p:cNvSpPr txBox="1"/>
          <p:nvPr/>
        </p:nvSpPr>
        <p:spPr>
          <a:xfrm>
            <a:off x="363016" y="749120"/>
            <a:ext cx="6123871" cy="3046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</a:t>
            </a:r>
            <a:r>
              <a:rPr lang="en-US" altLang="ko-KR" sz="1600" b="1">
                <a:effectLst/>
                <a:latin typeface="+mn-ea"/>
              </a:rPr>
              <a:t>type=“</a:t>
            </a:r>
            <a:r>
              <a:rPr lang="en-US" altLang="ko-KR" sz="1600" b="1">
                <a:solidFill>
                  <a:srgbClr val="FF0000"/>
                </a:solidFill>
                <a:effectLst/>
                <a:latin typeface="+mn-ea"/>
              </a:rPr>
              <a:t>text</a:t>
            </a:r>
            <a:r>
              <a:rPr lang="en-US" altLang="ko-KR" sz="1600" b="1">
                <a:effectLst/>
                <a:latin typeface="+mn-ea"/>
              </a:rPr>
              <a:t>” placeholder=“</a:t>
            </a:r>
            <a:r>
              <a:rPr lang="ko-KR" altLang="en-US" sz="1600" b="1">
                <a:effectLst/>
                <a:latin typeface="+mn-ea"/>
              </a:rPr>
              <a:t>상품영 입력</a:t>
            </a:r>
            <a:r>
              <a:rPr lang="en-US" altLang="ko-KR" sz="1600" b="1">
                <a:effectLst/>
                <a:latin typeface="+mn-ea"/>
              </a:rPr>
              <a:t>”</a:t>
            </a:r>
            <a:r>
              <a:rPr lang="ko-KR" altLang="en-US" sz="1600" b="1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/&gt;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>
                <a:effectLst/>
                <a:latin typeface="+mn-ea"/>
              </a:rPr>
              <a:t>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</a:t>
            </a:r>
            <a:r>
              <a:rPr lang="en-US" altLang="ko-KR" sz="1600" b="1">
                <a:effectLst/>
                <a:latin typeface="+mn-ea"/>
              </a:rPr>
              <a:t>type=“</a:t>
            </a:r>
            <a:r>
              <a:rPr lang="en-US" altLang="ko-KR" sz="1600" b="1">
                <a:solidFill>
                  <a:srgbClr val="FF0000"/>
                </a:solidFill>
                <a:effectLst/>
                <a:latin typeface="+mn-ea"/>
              </a:rPr>
              <a:t>checkbox</a:t>
            </a:r>
            <a:r>
              <a:rPr lang="en-US" altLang="ko-KR" sz="1600" b="1">
                <a:effectLst/>
                <a:latin typeface="+mn-ea"/>
              </a:rPr>
              <a:t>” </a:t>
            </a:r>
            <a:r>
              <a:rPr lang="en-US" altLang="ko-KR" sz="1600" b="1" dirty="0">
                <a:effectLst/>
                <a:latin typeface="+mn-ea"/>
              </a:rPr>
              <a:t>/&gt; &lt;b&gt;</a:t>
            </a:r>
            <a:r>
              <a:rPr lang="ko-KR" altLang="en-US" sz="1600" b="1" dirty="0">
                <a:effectLst/>
                <a:latin typeface="+mn-ea"/>
              </a:rPr>
              <a:t>재고가 있는 상품</a:t>
            </a:r>
            <a:r>
              <a:rPr lang="en-US" altLang="ko-KR" sz="1600" b="1" dirty="0">
                <a:effectLst/>
                <a:latin typeface="+mn-ea"/>
              </a:rPr>
              <a:t>&lt;/b&gt;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BC72D7-30E5-63EA-F1C8-93503A3BE2B4}"/>
              </a:ext>
            </a:extLst>
          </p:cNvPr>
          <p:cNvSpPr/>
          <p:nvPr/>
        </p:nvSpPr>
        <p:spPr>
          <a:xfrm>
            <a:off x="7642460" y="676976"/>
            <a:ext cx="3089319" cy="1142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EADC1-108C-88FA-5260-7FB620061386}"/>
              </a:ext>
            </a:extLst>
          </p:cNvPr>
          <p:cNvSpPr txBox="1"/>
          <p:nvPr/>
        </p:nvSpPr>
        <p:spPr>
          <a:xfrm>
            <a:off x="4607909" y="585606"/>
            <a:ext cx="1399745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User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입력 기능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89C16F-113B-5B6C-CCA8-32536322B360}"/>
              </a:ext>
            </a:extLst>
          </p:cNvPr>
          <p:cNvSpPr/>
          <p:nvPr/>
        </p:nvSpPr>
        <p:spPr>
          <a:xfrm>
            <a:off x="6670485" y="1270535"/>
            <a:ext cx="702644" cy="37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9988F-A5AF-09C4-CABF-C832F4E26A38}"/>
              </a:ext>
            </a:extLst>
          </p:cNvPr>
          <p:cNvSpPr txBox="1"/>
          <p:nvPr/>
        </p:nvSpPr>
        <p:spPr>
          <a:xfrm>
            <a:off x="9414681" y="369198"/>
            <a:ext cx="1272180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SearchBar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912AA-CEEC-AE03-4D6F-963C34279ED0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FB656-AA1D-EB10-5C98-C123810D04B3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140137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98896" y="584319"/>
            <a:ext cx="7069855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Product = ({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chemeClr val="accent2"/>
                </a:solidFill>
                <a:effectLst/>
                <a:latin typeface="+mn-ea"/>
              </a:rPr>
              <a:t>const rows = [];                      </a:t>
            </a:r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ko-KR" altLang="en-US" sz="1600" b="1" dirty="0">
                <a:effectLst/>
                <a:latin typeface="+mn-ea"/>
              </a:rPr>
              <a:t>빈 배열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let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null;            // null </a:t>
            </a:r>
            <a:r>
              <a:rPr lang="ko-KR" altLang="en-US" sz="1600" b="1" dirty="0">
                <a:effectLst/>
                <a:latin typeface="+mn-ea"/>
              </a:rPr>
              <a:t>값 </a:t>
            </a:r>
          </a:p>
          <a:p>
            <a:br>
              <a:rPr lang="ko-KR" altLang="en-US" sz="1600" b="1" dirty="0">
                <a:effectLst/>
                <a:latin typeface="+mn-ea"/>
              </a:rPr>
            </a:br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// </a:t>
            </a:r>
            <a:r>
              <a:rPr lang="ko-KR" altLang="en-US" sz="1600" b="1" dirty="0">
                <a:effectLst/>
                <a:latin typeface="+mn-ea"/>
              </a:rPr>
              <a:t>모둔 </a:t>
            </a:r>
            <a:r>
              <a:rPr lang="ko-KR" altLang="en-US" sz="1600" b="1" dirty="0" err="1">
                <a:effectLst/>
                <a:latin typeface="+mn-ea"/>
              </a:rPr>
              <a:t>상퓸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r>
              <a:rPr lang="ko-KR" altLang="en-US" sz="1600" b="1" dirty="0">
                <a:effectLst/>
                <a:latin typeface="+mn-ea"/>
              </a:rPr>
              <a:t>에 대해서</a:t>
            </a:r>
            <a:r>
              <a:rPr lang="en-US" altLang="ko-KR" sz="1600" b="1" dirty="0">
                <a:effectLst/>
                <a:latin typeface="+mn-ea"/>
              </a:rPr>
              <a:t>…..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datas.forEach</a:t>
            </a:r>
            <a:r>
              <a:rPr lang="en-US" altLang="ko-KR" sz="1600" b="1" dirty="0">
                <a:effectLst/>
                <a:latin typeface="+mn-ea"/>
              </a:rPr>
              <a:t>((data) =&gt; {     </a:t>
            </a: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 !==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) {  // category </a:t>
            </a:r>
            <a:r>
              <a:rPr lang="ko-KR" altLang="en-US" sz="1600" b="1" dirty="0">
                <a:effectLst/>
                <a:latin typeface="+mn-ea"/>
              </a:rPr>
              <a:t>가 다를 때</a:t>
            </a:r>
          </a:p>
          <a:p>
            <a:r>
              <a:rPr lang="ko-KR" altLang="en-US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(&lt;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category={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} /&gt;)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product </a:t>
            </a:r>
            <a:r>
              <a:rPr lang="ko-KR" altLang="en-US" sz="1600" b="1" dirty="0">
                <a:effectLst/>
                <a:latin typeface="+mn-ea"/>
              </a:rPr>
              <a:t>보냄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ko-KR" altLang="en-US" sz="1600" b="1" dirty="0">
                <a:effectLst/>
                <a:latin typeface="+mn-ea"/>
              </a:rPr>
              <a:t>상품명과 가격을 출력</a:t>
            </a:r>
            <a:r>
              <a:rPr lang="en-US" altLang="ko-KR" sz="1600" b="1" dirty="0">
                <a:effectLst/>
                <a:latin typeface="+mn-ea"/>
              </a:rPr>
              <a:t>)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(&lt;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data ={data} /&gt;);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});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&lt;tr&gt;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&gt;Name&lt;/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&gt;Price&lt;/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{rows}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Product 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4948D-955D-B7CB-8329-06DDFD85A301}"/>
              </a:ext>
            </a:extLst>
          </p:cNvPr>
          <p:cNvSpPr txBox="1"/>
          <p:nvPr/>
        </p:nvSpPr>
        <p:spPr>
          <a:xfrm>
            <a:off x="4400248" y="403851"/>
            <a:ext cx="1475948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제품 출력 기능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8D8EF-279C-9F54-51E7-BADE42B09983}"/>
              </a:ext>
            </a:extLst>
          </p:cNvPr>
          <p:cNvSpPr txBox="1"/>
          <p:nvPr/>
        </p:nvSpPr>
        <p:spPr>
          <a:xfrm>
            <a:off x="6811023" y="3933547"/>
            <a:ext cx="144257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Category</a:t>
            </a: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Row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1AFAE-3A27-51D4-173C-9BADD82425DA}"/>
              </a:ext>
            </a:extLst>
          </p:cNvPr>
          <p:cNvSpPr txBox="1"/>
          <p:nvPr/>
        </p:nvSpPr>
        <p:spPr>
          <a:xfrm>
            <a:off x="6901578" y="4770023"/>
            <a:ext cx="1363719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ProductRow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2581615-BC2D-EE44-8C0A-97D880702148}"/>
              </a:ext>
            </a:extLst>
          </p:cNvPr>
          <p:cNvGrpSpPr/>
          <p:nvPr/>
        </p:nvGrpSpPr>
        <p:grpSpPr>
          <a:xfrm>
            <a:off x="7168750" y="52242"/>
            <a:ext cx="4841739" cy="3019834"/>
            <a:chOff x="7168750" y="52242"/>
            <a:chExt cx="4841739" cy="3019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F70B22-31F3-CE93-2A6C-2A62E781FB95}"/>
                </a:ext>
              </a:extLst>
            </p:cNvPr>
            <p:cNvSpPr txBox="1"/>
            <p:nvPr/>
          </p:nvSpPr>
          <p:spPr>
            <a:xfrm>
              <a:off x="7168751" y="461520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=“2”&gt;Sporting Goods&lt;/tr&gt;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CA04A3-BCC7-652A-21A9-AEACEC4DDF85}"/>
                </a:ext>
              </a:extLst>
            </p:cNvPr>
            <p:cNvSpPr txBox="1"/>
            <p:nvPr/>
          </p:nvSpPr>
          <p:spPr>
            <a:xfrm>
              <a:off x="7168750" y="1784492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 Electronics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FBE9ED-D46D-D02E-60BE-098B9DD55CAA}"/>
                </a:ext>
              </a:extLst>
            </p:cNvPr>
            <p:cNvSpPr txBox="1"/>
            <p:nvPr/>
          </p:nvSpPr>
          <p:spPr>
            <a:xfrm>
              <a:off x="7168751" y="790755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&lt;td&gt;Football&lt;/td&gt;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848E94-1E74-6FDD-F1AD-73651A80AD84}"/>
                </a:ext>
              </a:extLst>
            </p:cNvPr>
            <p:cNvSpPr txBox="1"/>
            <p:nvPr/>
          </p:nvSpPr>
          <p:spPr>
            <a:xfrm>
              <a:off x="7168751" y="1109660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</a:t>
              </a: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Base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ball&lt;/td&gt; &lt;td&gt;$9.99&lt;/td&gt;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C457E5-9302-0BAC-A513-1943985E3F5D}"/>
                </a:ext>
              </a:extLst>
            </p:cNvPr>
            <p:cNvSpPr txBox="1"/>
            <p:nvPr/>
          </p:nvSpPr>
          <p:spPr>
            <a:xfrm>
              <a:off x="7168751" y="144229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&lt;td&gt;Basketball&lt;/td&gt; &lt;td&gt;$29.90&lt;/td&gt;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365B97-B42F-8AEC-49AE-BB8BC9DDFC6E}"/>
                </a:ext>
              </a:extLst>
            </p:cNvPr>
            <p:cNvSpPr txBox="1"/>
            <p:nvPr/>
          </p:nvSpPr>
          <p:spPr>
            <a:xfrm>
              <a:off x="7168750" y="213330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&lt;td&gt;iPad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Touchl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A549FE-714F-0204-9C88-0F4DBFFEBF16}"/>
                </a:ext>
              </a:extLst>
            </p:cNvPr>
            <p:cNvSpPr txBox="1"/>
            <p:nvPr/>
          </p:nvSpPr>
          <p:spPr>
            <a:xfrm>
              <a:off x="7168750" y="2452211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&lt;td&gt;iPhone 5&lt;/td&gt; &lt;td&gt;$399.99&lt;/td&gt;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F574A-1B13-B127-150C-3CF717572C06}"/>
                </a:ext>
              </a:extLst>
            </p:cNvPr>
            <p:cNvSpPr txBox="1"/>
            <p:nvPr/>
          </p:nvSpPr>
          <p:spPr>
            <a:xfrm>
              <a:off x="7168750" y="2764299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&lt;td&gt;Nexus 7&lt;/td&gt; &lt;td&gt;$199.99&lt;/td&gt;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BB9256-5001-19C7-BC31-370533E02BE5}"/>
                </a:ext>
              </a:extLst>
            </p:cNvPr>
            <p:cNvSpPr txBox="1"/>
            <p:nvPr/>
          </p:nvSpPr>
          <p:spPr>
            <a:xfrm>
              <a:off x="7198334" y="52242"/>
              <a:ext cx="770205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Rows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05BFCD-DD67-6430-DC91-BF50613C8D97}"/>
              </a:ext>
            </a:extLst>
          </p:cNvPr>
          <p:cNvGrpSpPr/>
          <p:nvPr/>
        </p:nvGrpSpPr>
        <p:grpSpPr>
          <a:xfrm>
            <a:off x="8333677" y="3844767"/>
            <a:ext cx="3407341" cy="3027802"/>
            <a:chOff x="8356666" y="3364235"/>
            <a:chExt cx="4098130" cy="3493765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018CC26-22ED-B381-BBA2-076EC23AD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015"/>
            <a:stretch/>
          </p:blipFill>
          <p:spPr>
            <a:xfrm>
              <a:off x="8386261" y="3405484"/>
              <a:ext cx="4068535" cy="34525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5C9DC50-A73B-DE22-198C-35D4F197720D}"/>
                </a:ext>
              </a:extLst>
            </p:cNvPr>
            <p:cNvSpPr/>
            <p:nvPr/>
          </p:nvSpPr>
          <p:spPr>
            <a:xfrm>
              <a:off x="8356666" y="3364235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F4B590A-5AD1-8851-3B03-80CC87C7AB6B}"/>
                </a:ext>
              </a:extLst>
            </p:cNvPr>
            <p:cNvSpPr/>
            <p:nvPr/>
          </p:nvSpPr>
          <p:spPr>
            <a:xfrm>
              <a:off x="8356666" y="5076941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B8B903-CD80-B548-CAC0-2F5FA7FBD5D8}"/>
              </a:ext>
            </a:extLst>
          </p:cNvPr>
          <p:cNvSpPr txBox="1"/>
          <p:nvPr/>
        </p:nvSpPr>
        <p:spPr>
          <a:xfrm>
            <a:off x="3467501" y="4669662"/>
            <a:ext cx="962262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행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열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BE80AD-D6EE-FC30-F11E-6D8753D0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974" y="3442900"/>
            <a:ext cx="2981741" cy="36200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62E2FE4-76F8-094E-5A31-5F8DF9AAD2D0}"/>
              </a:ext>
            </a:extLst>
          </p:cNvPr>
          <p:cNvSpPr/>
          <p:nvPr/>
        </p:nvSpPr>
        <p:spPr>
          <a:xfrm>
            <a:off x="255070" y="2611789"/>
            <a:ext cx="6424863" cy="1996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7BD54-BAD8-896A-DA3D-5557DF55C3DA}"/>
              </a:ext>
            </a:extLst>
          </p:cNvPr>
          <p:cNvSpPr txBox="1"/>
          <p:nvPr/>
        </p:nvSpPr>
        <p:spPr>
          <a:xfrm>
            <a:off x="5177139" y="3341499"/>
            <a:ext cx="1321604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빨간색 부분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297B0-FD6E-900C-35BE-9D94FCDFBDA2}"/>
              </a:ext>
            </a:extLst>
          </p:cNvPr>
          <p:cNvSpPr txBox="1"/>
          <p:nvPr/>
        </p:nvSpPr>
        <p:spPr>
          <a:xfrm>
            <a:off x="3948632" y="4087435"/>
            <a:ext cx="132160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검은색 부분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256E2-8C52-119D-57E5-89DB79DDD59C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36660-F289-F3FF-A70B-8371738DC29D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524769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0980B2-A033-ECC1-9070-6F0692741558}"/>
              </a:ext>
            </a:extLst>
          </p:cNvPr>
          <p:cNvSpPr txBox="1"/>
          <p:nvPr/>
        </p:nvSpPr>
        <p:spPr>
          <a:xfrm>
            <a:off x="264695" y="2972160"/>
            <a:ext cx="5893068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= ({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name = </a:t>
            </a:r>
            <a:r>
              <a:rPr lang="en-US" altLang="ko-KR" sz="1600" b="1" dirty="0" err="1">
                <a:effectLst/>
                <a:latin typeface="+mn-ea"/>
              </a:rPr>
              <a:t>datas.stocked</a:t>
            </a:r>
            <a:r>
              <a:rPr lang="en-US" altLang="ko-KR" sz="1600" b="1" dirty="0">
                <a:effectLst/>
                <a:latin typeface="+mn-ea"/>
              </a:rPr>
              <a:t> ? ( // </a:t>
            </a:r>
            <a:r>
              <a:rPr lang="ko-KR" altLang="en-US" sz="1600" b="1" dirty="0">
                <a:effectLst/>
                <a:latin typeface="+mn-ea"/>
              </a:rPr>
              <a:t>재고가 있으면 </a:t>
            </a:r>
            <a:r>
              <a:rPr lang="en-US" altLang="ko-KR" sz="1600" b="1" dirty="0">
                <a:effectLst/>
                <a:latin typeface="+mn-ea"/>
              </a:rPr>
              <a:t>..</a:t>
            </a:r>
            <a:endParaRPr lang="ko-KR" altLang="en-US" sz="1600" b="1" dirty="0">
              <a:effectLst/>
              <a:latin typeface="+mn-ea"/>
            </a:endParaRP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datas.name                          // </a:t>
            </a:r>
            <a:r>
              <a:rPr lang="ko-KR" altLang="en-US" sz="1600" b="1" dirty="0">
                <a:effectLst/>
                <a:latin typeface="+mn-ea"/>
              </a:rPr>
              <a:t>상품명 출력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) :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(                                      // </a:t>
            </a:r>
            <a:r>
              <a:rPr lang="ko-KR" altLang="en-US" sz="1600" b="1" dirty="0">
                <a:effectLst/>
                <a:latin typeface="+mn-ea"/>
              </a:rPr>
              <a:t>재고가 없으면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&lt;span style={{ color: "red" }}&gt;{datas.name}&lt;/span&gt;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&lt;td&gt;{name}&lt;/td&gt;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&lt;td&gt;{</a:t>
            </a:r>
            <a:r>
              <a:rPr lang="en-US" altLang="ko-KR" sz="1600" b="1" dirty="0" err="1">
                <a:effectLst/>
                <a:latin typeface="+mn-ea"/>
              </a:rPr>
              <a:t>datas.price</a:t>
            </a:r>
            <a:r>
              <a:rPr lang="en-US" altLang="ko-KR" sz="1600" b="1" dirty="0">
                <a:effectLst/>
                <a:latin typeface="+mn-ea"/>
              </a:rPr>
              <a:t>}&lt;/td&gt;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DBCA1-79F3-EAEA-7663-6331B2659569}"/>
              </a:ext>
            </a:extLst>
          </p:cNvPr>
          <p:cNvSpPr txBox="1"/>
          <p:nvPr/>
        </p:nvSpPr>
        <p:spPr>
          <a:xfrm>
            <a:off x="255070" y="606086"/>
            <a:ext cx="585577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 = ({ category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colSpan</a:t>
            </a:r>
            <a:r>
              <a:rPr lang="en-US" altLang="ko-KR" sz="1600" b="1" dirty="0">
                <a:effectLst/>
                <a:latin typeface="+mn-ea"/>
              </a:rPr>
              <a:t>="2"&gt;{category}&lt;/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export default </a:t>
            </a:r>
            <a:r>
              <a:rPr lang="en-US" altLang="ko-KR" sz="1600" b="1" dirty="0" err="1">
                <a:effectLst/>
                <a:latin typeface="+mn-ea"/>
              </a:rPr>
              <a:t>ProductCategoryRow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A8902D-5DC9-3987-C40E-5E39C298537D}"/>
              </a:ext>
            </a:extLst>
          </p:cNvPr>
          <p:cNvGrpSpPr/>
          <p:nvPr/>
        </p:nvGrpSpPr>
        <p:grpSpPr>
          <a:xfrm>
            <a:off x="6514503" y="3792259"/>
            <a:ext cx="3407341" cy="3027802"/>
            <a:chOff x="8356666" y="3364235"/>
            <a:chExt cx="4098130" cy="34937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ABFE30-A839-A95D-EBF3-F0CF82692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015"/>
            <a:stretch/>
          </p:blipFill>
          <p:spPr>
            <a:xfrm>
              <a:off x="8386261" y="3405484"/>
              <a:ext cx="4068535" cy="345251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F5C6DE-6964-4595-48D9-3416F5F0B2E1}"/>
                </a:ext>
              </a:extLst>
            </p:cNvPr>
            <p:cNvSpPr/>
            <p:nvPr/>
          </p:nvSpPr>
          <p:spPr>
            <a:xfrm>
              <a:off x="8356666" y="3364235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D2BE01B-9B9E-27F6-6D68-BBDD5CD1B0DC}"/>
                </a:ext>
              </a:extLst>
            </p:cNvPr>
            <p:cNvSpPr/>
            <p:nvPr/>
          </p:nvSpPr>
          <p:spPr>
            <a:xfrm>
              <a:off x="8356666" y="5076941"/>
              <a:ext cx="4068536" cy="4575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4884A61-EB3D-1711-6B24-2BC26C2457C9}"/>
              </a:ext>
            </a:extLst>
          </p:cNvPr>
          <p:cNvSpPr txBox="1"/>
          <p:nvPr/>
        </p:nvSpPr>
        <p:spPr>
          <a:xfrm>
            <a:off x="4687768" y="4301089"/>
            <a:ext cx="971886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빨간색 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00402F-AAFB-F124-B168-44CC6472FB5F}"/>
              </a:ext>
            </a:extLst>
          </p:cNvPr>
          <p:cNvGrpSpPr/>
          <p:nvPr/>
        </p:nvGrpSpPr>
        <p:grpSpPr>
          <a:xfrm>
            <a:off x="6282420" y="353811"/>
            <a:ext cx="4841739" cy="3019834"/>
            <a:chOff x="7168750" y="52242"/>
            <a:chExt cx="4841739" cy="3019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49285E-AB85-5A04-D233-A77D84DA23EA}"/>
                </a:ext>
              </a:extLst>
            </p:cNvPr>
            <p:cNvSpPr txBox="1"/>
            <p:nvPr/>
          </p:nvSpPr>
          <p:spPr>
            <a:xfrm>
              <a:off x="7168751" y="461520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=“2”&gt;Sporting Goods&lt;/tr&gt;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028F54-29C7-DDFB-6315-C25C6D0F9CE5}"/>
                </a:ext>
              </a:extLst>
            </p:cNvPr>
            <p:cNvSpPr txBox="1"/>
            <p:nvPr/>
          </p:nvSpPr>
          <p:spPr>
            <a:xfrm>
              <a:off x="7168750" y="1784492"/>
              <a:ext cx="4841738" cy="30777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th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colzspan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=“2”&gt; Electronics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138FB8-3B41-7B6D-2C7E-BCF80EF3A536}"/>
                </a:ext>
              </a:extLst>
            </p:cNvPr>
            <p:cNvSpPr txBox="1"/>
            <p:nvPr/>
          </p:nvSpPr>
          <p:spPr>
            <a:xfrm>
              <a:off x="7168751" y="790755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&lt;td&gt;Football&lt;/td&gt;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77EDEB-6A05-75A8-4AC4-1DEC5562FC89}"/>
                </a:ext>
              </a:extLst>
            </p:cNvPr>
            <p:cNvSpPr txBox="1"/>
            <p:nvPr/>
          </p:nvSpPr>
          <p:spPr>
            <a:xfrm>
              <a:off x="7168751" y="1109660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</a:t>
              </a:r>
              <a:r>
                <a:rPr lang="en-US" altLang="ko-KR" sz="1400" b="1" dirty="0">
                  <a:solidFill>
                    <a:schemeClr val="bg1"/>
                  </a:solidFill>
                  <a:latin typeface="+mn-ea"/>
                </a:rPr>
                <a:t>Base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ball&lt;/td&gt; &lt;td&gt;$9.99&lt;/td&gt;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245792-85DF-633E-0800-9ACE79778449}"/>
                </a:ext>
              </a:extLst>
            </p:cNvPr>
            <p:cNvSpPr txBox="1"/>
            <p:nvPr/>
          </p:nvSpPr>
          <p:spPr>
            <a:xfrm>
              <a:off x="7168751" y="144229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&lt;td&gt;Basketball&lt;/td&gt; &lt;td&gt;$29.90&lt;/td&gt;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CA221F-B3A8-29E5-9BE8-0452986C268B}"/>
                </a:ext>
              </a:extLst>
            </p:cNvPr>
            <p:cNvSpPr txBox="1"/>
            <p:nvPr/>
          </p:nvSpPr>
          <p:spPr>
            <a:xfrm>
              <a:off x="7168750" y="2133306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&lt;td&gt;iPad </a:t>
              </a:r>
              <a:r>
                <a:rPr lang="en-US" altLang="ko-KR" sz="1400" b="1" dirty="0" err="1">
                  <a:solidFill>
                    <a:schemeClr val="bg1"/>
                  </a:solidFill>
                  <a:effectLst/>
                  <a:latin typeface="+mn-ea"/>
                </a:rPr>
                <a:t>Touchl</a:t>
              </a:r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&lt;/td&gt; &lt;td&gt;$49.99&lt;/td&gt;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3E2B5D-0236-8B47-167A-8D37810D55A0}"/>
                </a:ext>
              </a:extLst>
            </p:cNvPr>
            <p:cNvSpPr txBox="1"/>
            <p:nvPr/>
          </p:nvSpPr>
          <p:spPr>
            <a:xfrm>
              <a:off x="7168750" y="2452211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&lt;td&gt;iPhone 5&lt;/td&gt; &lt;td&gt;$399.99&lt;/td&gt;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261E7D-2AEE-5777-381D-17883132353C}"/>
                </a:ext>
              </a:extLst>
            </p:cNvPr>
            <p:cNvSpPr txBox="1"/>
            <p:nvPr/>
          </p:nvSpPr>
          <p:spPr>
            <a:xfrm>
              <a:off x="7168750" y="2764299"/>
              <a:ext cx="4841738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effectLst/>
                  <a:latin typeface="+mn-ea"/>
                </a:rPr>
                <a:t>&lt;tr&gt;&lt; &lt;td&gt;Nexus 7&lt;/td&gt; &lt;td&gt;$199.99&lt;/td&gt; &lt;/tr&gt;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542E85-64D1-F418-C48E-D935D0393ECA}"/>
                </a:ext>
              </a:extLst>
            </p:cNvPr>
            <p:cNvSpPr txBox="1"/>
            <p:nvPr/>
          </p:nvSpPr>
          <p:spPr>
            <a:xfrm>
              <a:off x="7198334" y="52242"/>
              <a:ext cx="770205" cy="30777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R="0" algn="ctr" fontAlgn="base" latinLnBrk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400" b="1" kern="0" spc="0" dirty="0"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Rows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A747AA0-0C87-0734-CC7B-5249A94AEEAA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8B5EB0-12C5-1AF6-E85D-EF44B675A4CC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3893443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376300" y="922968"/>
            <a:ext cx="10801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>
                <a:effectLst/>
                <a:latin typeface="+mn-ea"/>
              </a:rPr>
              <a:t>const paragraph = 'The quick brown fox jumps over the lazy dog. If the dog barked, was it really lazy?';</a:t>
            </a:r>
          </a:p>
          <a:p>
            <a:endParaRPr lang="en-US" altLang="ko-KR" sz="1600" b="1">
              <a:effectLst/>
              <a:latin typeface="+mn-ea"/>
            </a:endParaRPr>
          </a:p>
          <a:p>
            <a:r>
              <a:rPr lang="en-US" altLang="ko-KR" sz="1600" b="1">
                <a:effectLst/>
                <a:latin typeface="+mn-ea"/>
              </a:rPr>
              <a:t>const searchTerm = 'dog';</a:t>
            </a:r>
          </a:p>
          <a:p>
            <a:r>
              <a:rPr lang="en-US" altLang="ko-KR" sz="1600" b="1">
                <a:effectLst/>
                <a:latin typeface="+mn-ea"/>
              </a:rPr>
              <a:t>const indexOf = paragraph.indexOf(searchTerm);</a:t>
            </a:r>
          </a:p>
          <a:p>
            <a:endParaRPr lang="en-US" altLang="ko-KR" sz="1600" b="1">
              <a:effectLst/>
              <a:latin typeface="+mn-ea"/>
            </a:endParaRPr>
          </a:p>
          <a:p>
            <a:r>
              <a:rPr lang="en-US" altLang="ko-KR" sz="1600" b="1">
                <a:effectLst/>
                <a:latin typeface="+mn-ea"/>
              </a:rPr>
              <a:t>console.log(indexOf);</a:t>
            </a:r>
            <a:endParaRPr lang="en-US" altLang="ko-KR" sz="1600" b="1" dirty="0">
              <a:effectLst/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A4A11-ED0B-B8E8-14CE-33A08E523457}"/>
              </a:ext>
            </a:extLst>
          </p:cNvPr>
          <p:cNvSpPr txBox="1"/>
          <p:nvPr/>
        </p:nvSpPr>
        <p:spPr>
          <a:xfrm>
            <a:off x="2624432" y="234420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8EF31-20B2-D735-25D8-DA09FF26A571}"/>
              </a:ext>
            </a:extLst>
          </p:cNvPr>
          <p:cNvSpPr txBox="1"/>
          <p:nvPr/>
        </p:nvSpPr>
        <p:spPr>
          <a:xfrm>
            <a:off x="260279" y="111309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7D8E8-5DAF-9645-7E3C-D2B0F6F5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619" y="3011427"/>
            <a:ext cx="5709980" cy="2690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39CF9E-6D99-9C21-17E7-02DEDE45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78" y="3011427"/>
            <a:ext cx="5565968" cy="26907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6243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D5B526-0401-E40C-4AC8-7E22FF88C9C6}"/>
              </a:ext>
            </a:extLst>
          </p:cNvPr>
          <p:cNvSpPr txBox="1"/>
          <p:nvPr/>
        </p:nvSpPr>
        <p:spPr>
          <a:xfrm>
            <a:off x="353802" y="679446"/>
            <a:ext cx="724907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 err="1">
                <a:solidFill>
                  <a:srgbClr val="555555"/>
                </a:solidFill>
                <a:effectLst/>
                <a:latin typeface="+mn-ea"/>
              </a:rPr>
              <a:t>datas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+mn-ea"/>
              </a:rPr>
              <a:t> 배열 데이터를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+mn-ea"/>
              </a:rPr>
              <a:t>props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+mn-ea"/>
              </a:rPr>
              <a:t>로 전달을 해서 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+mn-ea"/>
              </a:rPr>
              <a:t>render(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+mn-ea"/>
              </a:rPr>
              <a:t>정</a:t>
            </a:r>
            <a:r>
              <a:rPr lang="ko-KR" altLang="en-US" b="1" dirty="0">
                <a:latin typeface="+mn-ea"/>
              </a:rPr>
              <a:t>적 </a:t>
            </a:r>
            <a:r>
              <a:rPr lang="en-US" altLang="ko-KR" b="1" dirty="0">
                <a:latin typeface="+mn-ea"/>
              </a:rPr>
              <a:t>UI )</a:t>
            </a:r>
            <a:endParaRPr lang="en-US" altLang="ko-KR" b="1" i="0" dirty="0">
              <a:solidFill>
                <a:srgbClr val="555555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동적 </a:t>
            </a:r>
            <a:r>
              <a:rPr lang="en-US" altLang="ko-KR" b="1" dirty="0">
                <a:latin typeface="+mn-ea"/>
              </a:rPr>
              <a:t>UI </a:t>
            </a:r>
            <a:r>
              <a:rPr lang="ko-KR" altLang="en-US" b="1" dirty="0">
                <a:latin typeface="+mn-ea"/>
              </a:rPr>
              <a:t>상호작용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User</a:t>
            </a:r>
            <a:r>
              <a:rPr lang="ko-KR" altLang="en-US" b="1" dirty="0">
                <a:latin typeface="+mn-ea"/>
              </a:rPr>
              <a:t>가 입력한 검색어와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체크박스 값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FD3B7-93CE-8CB0-3E69-05D28ADD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812" y="2838643"/>
            <a:ext cx="3059974" cy="21557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C5915C-CD8F-D0BD-0D1E-A6DCBD2591D9}"/>
              </a:ext>
            </a:extLst>
          </p:cNvPr>
          <p:cNvSpPr txBox="1"/>
          <p:nvPr/>
        </p:nvSpPr>
        <p:spPr>
          <a:xfrm>
            <a:off x="2490868" y="11932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241EA-0AA8-C60C-9D07-8BD1D38984F0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2CC04-0629-9851-C609-BA5D754AC465}"/>
              </a:ext>
            </a:extLst>
          </p:cNvPr>
          <p:cNvSpPr txBox="1"/>
          <p:nvPr/>
        </p:nvSpPr>
        <p:spPr>
          <a:xfrm>
            <a:off x="511214" y="2146805"/>
            <a:ext cx="6097604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endParaRPr lang="en-US" altLang="ko-KR" sz="1600" b="1" dirty="0">
              <a:effectLst/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813AD5-4BE4-0097-E7FC-8F59DDD3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89" y="2838643"/>
            <a:ext cx="3205481" cy="36711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461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3180"/>
            <a:ext cx="6367110" cy="21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을 클릭하면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Toggle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Component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Greeting,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LoginButton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LogoutButton</a:t>
            </a: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클릭하면 화면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Toggle</a:t>
            </a:r>
            <a:r>
              <a:rPr lang="ko-KR" altLang="en-US" sz="1800" b="1" dirty="0">
                <a:effectLst/>
                <a:latin typeface="+mn-ea"/>
              </a:rPr>
              <a:t> 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39E03-0B73-672D-DBD5-02A9E29C441F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D480F5-17D2-30F2-1120-FA7EA16E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05" y="3708446"/>
            <a:ext cx="4103063" cy="1330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B7A37A-7DD2-3BD3-E6D9-7056D4EC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01" y="3759922"/>
            <a:ext cx="3036361" cy="1518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위쪽/아래쪽 9">
            <a:extLst>
              <a:ext uri="{FF2B5EF4-FFF2-40B4-BE49-F238E27FC236}">
                <a16:creationId xmlns:a16="http://schemas.microsoft.com/office/drawing/2014/main" id="{268862AB-097E-3BCC-8C5B-3D780B7EC6A7}"/>
              </a:ext>
            </a:extLst>
          </p:cNvPr>
          <p:cNvSpPr/>
          <p:nvPr/>
        </p:nvSpPr>
        <p:spPr>
          <a:xfrm rot="5400000">
            <a:off x="5792957" y="4163418"/>
            <a:ext cx="348547" cy="7160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A518E-4FA0-0703-EF48-25606F42A96B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044A18-A752-0208-4CB9-4F9C0BF003EA}"/>
              </a:ext>
            </a:extLst>
          </p:cNvPr>
          <p:cNvSpPr txBox="1"/>
          <p:nvPr/>
        </p:nvSpPr>
        <p:spPr>
          <a:xfrm>
            <a:off x="2075421" y="4519013"/>
            <a:ext cx="127846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LoginButton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F5ABF-ADF8-5753-82B1-A4EFE239CABF}"/>
              </a:ext>
            </a:extLst>
          </p:cNvPr>
          <p:cNvSpPr txBox="1"/>
          <p:nvPr/>
        </p:nvSpPr>
        <p:spPr>
          <a:xfrm>
            <a:off x="8534991" y="4768801"/>
            <a:ext cx="139151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LogoutButton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DB8D5-943C-C0BE-A9CD-F46211BC4462}"/>
              </a:ext>
            </a:extLst>
          </p:cNvPr>
          <p:cNvSpPr txBox="1"/>
          <p:nvPr/>
        </p:nvSpPr>
        <p:spPr>
          <a:xfrm>
            <a:off x="4769669" y="3696368"/>
            <a:ext cx="92893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Greeting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FC353-CD83-2EEA-CB13-3B1A81927933}"/>
              </a:ext>
            </a:extLst>
          </p:cNvPr>
          <p:cNvSpPr txBox="1"/>
          <p:nvPr/>
        </p:nvSpPr>
        <p:spPr>
          <a:xfrm>
            <a:off x="9988262" y="3772894"/>
            <a:ext cx="92893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Greeting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EC40F-6853-D801-C7DF-2B2B5A06D3D9}"/>
              </a:ext>
            </a:extLst>
          </p:cNvPr>
          <p:cNvSpPr txBox="1"/>
          <p:nvPr/>
        </p:nvSpPr>
        <p:spPr>
          <a:xfrm>
            <a:off x="861812" y="3240743"/>
            <a:ext cx="151562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L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ogout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일 경우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49E164-68E3-0AB4-9246-DCFF6D026AF3}"/>
              </a:ext>
            </a:extLst>
          </p:cNvPr>
          <p:cNvSpPr txBox="1"/>
          <p:nvPr/>
        </p:nvSpPr>
        <p:spPr>
          <a:xfrm>
            <a:off x="6946638" y="3388591"/>
            <a:ext cx="151562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L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ogin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일 경우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71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4CBA64-86D3-8E7B-CE89-B1F5AB6D3F36}"/>
              </a:ext>
            </a:extLst>
          </p:cNvPr>
          <p:cNvSpPr txBox="1"/>
          <p:nvPr/>
        </p:nvSpPr>
        <p:spPr>
          <a:xfrm>
            <a:off x="255071" y="434679"/>
            <a:ext cx="5307529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선언</a:t>
            </a:r>
          </a:p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하위 컴포넌트들이 상태를 공유해야 하기 때문</a:t>
            </a:r>
            <a:endParaRPr lang="ko-KR" altLang="en-US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4853D-6BFB-27B4-51D1-B65784209583}"/>
              </a:ext>
            </a:extLst>
          </p:cNvPr>
          <p:cNvSpPr txBox="1"/>
          <p:nvPr/>
        </p:nvSpPr>
        <p:spPr>
          <a:xfrm>
            <a:off x="425118" y="1502768"/>
            <a:ext cx="5638227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'react';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Product from './Product'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setFilterText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setInStockOnly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(false);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setFilterText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 = (e)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setInStockOnly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e.target.checked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AFD366-60F9-95CB-49E5-34D58BAAD0EE}"/>
              </a:ext>
            </a:extLst>
          </p:cNvPr>
          <p:cNvSpPr txBox="1"/>
          <p:nvPr/>
        </p:nvSpPr>
        <p:spPr>
          <a:xfrm>
            <a:off x="2490868" y="11932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A9035-5C6B-7F45-9200-80A1D142CAE9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41783-F47A-886C-B963-0DA0A575575C}"/>
              </a:ext>
            </a:extLst>
          </p:cNvPr>
          <p:cNvSpPr txBox="1"/>
          <p:nvPr/>
        </p:nvSpPr>
        <p:spPr>
          <a:xfrm>
            <a:off x="6629401" y="238847"/>
            <a:ext cx="499654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SearchBar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Product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Productable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EB30A8D-0322-BD3A-164C-0B309DB84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952"/>
          <a:stretch/>
        </p:blipFill>
        <p:spPr>
          <a:xfrm>
            <a:off x="6629401" y="4958993"/>
            <a:ext cx="4365170" cy="16437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5462A5-9CB7-250F-8103-3CCA7E738E1E}"/>
              </a:ext>
            </a:extLst>
          </p:cNvPr>
          <p:cNvSpPr txBox="1"/>
          <p:nvPr/>
        </p:nvSpPr>
        <p:spPr>
          <a:xfrm>
            <a:off x="9067801" y="5148943"/>
            <a:ext cx="96172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filterText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C14C2-1D05-4A00-303B-7BE8273284D2}"/>
              </a:ext>
            </a:extLst>
          </p:cNvPr>
          <p:cNvSpPr txBox="1"/>
          <p:nvPr/>
        </p:nvSpPr>
        <p:spPr>
          <a:xfrm>
            <a:off x="6291944" y="5714590"/>
            <a:ext cx="136071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inStockOnly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E46638-D35A-35D5-E02A-46FE89C6182C}"/>
              </a:ext>
            </a:extLst>
          </p:cNvPr>
          <p:cNvSpPr/>
          <p:nvPr/>
        </p:nvSpPr>
        <p:spPr>
          <a:xfrm>
            <a:off x="599614" y="3025802"/>
            <a:ext cx="5359397" cy="575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66BBA7-F03B-95A8-5A95-AEFD743A2748}"/>
              </a:ext>
            </a:extLst>
          </p:cNvPr>
          <p:cNvSpPr/>
          <p:nvPr/>
        </p:nvSpPr>
        <p:spPr>
          <a:xfrm>
            <a:off x="599614" y="3771968"/>
            <a:ext cx="5359397" cy="1692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957B8A-4572-A421-D643-FB8744083F28}"/>
              </a:ext>
            </a:extLst>
          </p:cNvPr>
          <p:cNvSpPr/>
          <p:nvPr/>
        </p:nvSpPr>
        <p:spPr>
          <a:xfrm>
            <a:off x="7130146" y="1025077"/>
            <a:ext cx="4418007" cy="1029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64602-506D-7A64-1E40-34910C8FB161}"/>
              </a:ext>
            </a:extLst>
          </p:cNvPr>
          <p:cNvSpPr/>
          <p:nvPr/>
        </p:nvSpPr>
        <p:spPr>
          <a:xfrm>
            <a:off x="7130145" y="2741929"/>
            <a:ext cx="4418007" cy="51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CDE96-B744-3820-A8FC-CB8121DA952F}"/>
              </a:ext>
            </a:extLst>
          </p:cNvPr>
          <p:cNvSpPr txBox="1"/>
          <p:nvPr/>
        </p:nvSpPr>
        <p:spPr>
          <a:xfrm>
            <a:off x="4613308" y="1370137"/>
            <a:ext cx="134570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Productable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5DA3A-B6B1-C004-A755-86A9ADDA7B70}"/>
              </a:ext>
            </a:extLst>
          </p:cNvPr>
          <p:cNvSpPr txBox="1"/>
          <p:nvPr/>
        </p:nvSpPr>
        <p:spPr>
          <a:xfrm>
            <a:off x="10147201" y="1235573"/>
            <a:ext cx="116992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effectLst/>
                <a:latin typeface="+mn-ea"/>
              </a:rPr>
              <a:t>State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변경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00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AFD366-60F9-95CB-49E5-34D58BAAD0EE}"/>
              </a:ext>
            </a:extLst>
          </p:cNvPr>
          <p:cNvSpPr txBox="1"/>
          <p:nvPr/>
        </p:nvSpPr>
        <p:spPr>
          <a:xfrm>
            <a:off x="2490868" y="119324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A9035-5C6B-7F45-9200-80A1D142CAE9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473D3-5A48-8EC7-553B-1F0E33588093}"/>
              </a:ext>
            </a:extLst>
          </p:cNvPr>
          <p:cNvSpPr txBox="1"/>
          <p:nvPr/>
        </p:nvSpPr>
        <p:spPr>
          <a:xfrm>
            <a:off x="511214" y="599178"/>
            <a:ext cx="5052188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= (props)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} = props 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&lt;input type="text"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placeholder="Search..."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value={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changeFilterText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&lt;input type="checkbox"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checked={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changeInStockOnly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Only show products in stock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SearchBar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F0A05-573E-F4B6-9E42-7537FD87D2F2}"/>
              </a:ext>
            </a:extLst>
          </p:cNvPr>
          <p:cNvSpPr txBox="1"/>
          <p:nvPr/>
        </p:nvSpPr>
        <p:spPr>
          <a:xfrm>
            <a:off x="4488180" y="336139"/>
            <a:ext cx="8827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Search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45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0B9727D-884C-0196-985B-4F5962951F64}"/>
              </a:ext>
            </a:extLst>
          </p:cNvPr>
          <p:cNvSpPr txBox="1"/>
          <p:nvPr/>
        </p:nvSpPr>
        <p:spPr>
          <a:xfrm>
            <a:off x="109171" y="111309"/>
            <a:ext cx="10801985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from './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' 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const Product = ({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 })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rows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let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null;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 err="1">
                <a:effectLst/>
                <a:latin typeface="+mn-ea"/>
              </a:rPr>
              <a:t>datas.forEach</a:t>
            </a:r>
            <a:r>
              <a:rPr lang="en-US" altLang="ko-KR" sz="1600" b="1" dirty="0">
                <a:effectLst/>
                <a:latin typeface="+mn-ea"/>
              </a:rPr>
              <a:t>((data)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data.name.indexOf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filterText</a:t>
            </a:r>
            <a:r>
              <a:rPr lang="en-US" altLang="ko-KR" sz="1600" b="1" dirty="0">
                <a:effectLst/>
                <a:latin typeface="+mn-ea"/>
              </a:rPr>
              <a:t>) === -1) return;</a:t>
            </a:r>
          </a:p>
          <a:p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inStockOnly</a:t>
            </a:r>
            <a:r>
              <a:rPr lang="en-US" altLang="ko-KR" sz="1600" b="1" dirty="0">
                <a:effectLst/>
                <a:latin typeface="+mn-ea"/>
              </a:rPr>
              <a:t> &amp;&amp; !</a:t>
            </a:r>
            <a:r>
              <a:rPr lang="en-US" altLang="ko-KR" sz="1600" b="1" dirty="0" err="1">
                <a:effectLst/>
                <a:latin typeface="+mn-ea"/>
              </a:rPr>
              <a:t>data.stocked</a:t>
            </a:r>
            <a:r>
              <a:rPr lang="en-US" altLang="ko-KR" sz="1600" b="1" dirty="0">
                <a:effectLst/>
                <a:latin typeface="+mn-ea"/>
              </a:rPr>
              <a:t>) return;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if (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 !==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 &lt;</a:t>
            </a:r>
            <a:r>
              <a:rPr lang="en-US" altLang="ko-KR" sz="1600" b="1" dirty="0" err="1">
                <a:effectLst/>
                <a:latin typeface="+mn-ea"/>
              </a:rPr>
              <a:t>CategoryRow</a:t>
            </a:r>
            <a:r>
              <a:rPr lang="en-US" altLang="ko-KR" sz="1600" b="1" dirty="0">
                <a:effectLst/>
                <a:latin typeface="+mn-ea"/>
              </a:rPr>
              <a:t> category={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} key={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rows.push</a:t>
            </a:r>
            <a:r>
              <a:rPr lang="en-US" altLang="ko-KR" sz="1600" b="1" dirty="0">
                <a:effectLst/>
                <a:latin typeface="+mn-ea"/>
              </a:rPr>
              <a:t>(&lt;</a:t>
            </a:r>
            <a:r>
              <a:rPr lang="en-US" altLang="ko-KR" sz="1600" b="1" dirty="0" err="1">
                <a:effectLst/>
                <a:latin typeface="+mn-ea"/>
              </a:rPr>
              <a:t>ProductRow</a:t>
            </a:r>
            <a:r>
              <a:rPr lang="en-US" altLang="ko-KR" sz="1600" b="1" dirty="0">
                <a:effectLst/>
                <a:latin typeface="+mn-ea"/>
              </a:rPr>
              <a:t> data={data} key={data.name} /&gt;);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lastCategory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data.category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});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&lt;tr&gt;&lt;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&gt;Name&lt;/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&gt;Price&lt;/</a:t>
            </a:r>
            <a:r>
              <a:rPr lang="en-US" altLang="ko-KR" sz="1600" b="1" dirty="0" err="1">
                <a:effectLst/>
                <a:latin typeface="+mn-ea"/>
              </a:rPr>
              <a:t>th</a:t>
            </a:r>
            <a:r>
              <a:rPr lang="en-US" altLang="ko-KR" sz="1600" b="1" dirty="0">
                <a:effectLst/>
                <a:latin typeface="+mn-ea"/>
              </a:rPr>
              <a:t>&gt; &lt;/tr&gt;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  {rows}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&lt;/table&gt;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};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Product 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2E2FE4-76F8-094E-5A31-5F8DF9AAD2D0}"/>
              </a:ext>
            </a:extLst>
          </p:cNvPr>
          <p:cNvSpPr/>
          <p:nvPr/>
        </p:nvSpPr>
        <p:spPr>
          <a:xfrm>
            <a:off x="121176" y="2127184"/>
            <a:ext cx="5278597" cy="461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A4A11-ED0B-B8E8-14CE-33A08E523457}"/>
              </a:ext>
            </a:extLst>
          </p:cNvPr>
          <p:cNvSpPr txBox="1"/>
          <p:nvPr/>
        </p:nvSpPr>
        <p:spPr>
          <a:xfrm>
            <a:off x="8706733" y="111309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eek6-5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98EF31-20B2-D735-25D8-DA09FF26A571}"/>
              </a:ext>
            </a:extLst>
          </p:cNvPr>
          <p:cNvSpPr txBox="1"/>
          <p:nvPr/>
        </p:nvSpPr>
        <p:spPr>
          <a:xfrm>
            <a:off x="6470935" y="0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340-05C7-83E1-AA6D-596FCBF43480}"/>
              </a:ext>
            </a:extLst>
          </p:cNvPr>
          <p:cNvSpPr txBox="1"/>
          <p:nvPr/>
        </p:nvSpPr>
        <p:spPr>
          <a:xfrm>
            <a:off x="5213283" y="28875"/>
            <a:ext cx="88271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Product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6CED2-05BA-0D28-DDC5-38FA92EFB608}"/>
              </a:ext>
            </a:extLst>
          </p:cNvPr>
          <p:cNvSpPr txBox="1"/>
          <p:nvPr/>
        </p:nvSpPr>
        <p:spPr>
          <a:xfrm>
            <a:off x="5588218" y="2050240"/>
            <a:ext cx="4296927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상품명애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동일한 상품이 없으면 반복 다시 시작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Checkbox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Check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되어 있거나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stocked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가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false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669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FDB24AC-5F12-6AD5-EDA6-B04E937B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8" y="1719729"/>
            <a:ext cx="2372288" cy="4799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5585983-385E-636C-BD93-B20FD337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371" y="1721825"/>
            <a:ext cx="2178721" cy="4830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96DC68B-F23E-DF58-4E79-212F1F9D8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482" y="1722921"/>
            <a:ext cx="2129081" cy="48470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39B66BC-F158-66D6-EA47-FA61AD126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635" y="1722922"/>
            <a:ext cx="2440964" cy="4847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2EE17A-F475-9518-DE96-D039066128D2}"/>
              </a:ext>
            </a:extLst>
          </p:cNvPr>
          <p:cNvSpPr txBox="1"/>
          <p:nvPr/>
        </p:nvSpPr>
        <p:spPr>
          <a:xfrm>
            <a:off x="255070" y="570934"/>
            <a:ext cx="4933379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Nav 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를 클릭 할 경우</a:t>
            </a:r>
            <a:endParaRPr lang="en-US" altLang="ko-KR" b="1" i="0" dirty="0">
              <a:solidFill>
                <a:srgbClr val="222222"/>
              </a:solidFill>
              <a:effectLst/>
              <a:latin typeface="+mn-ea"/>
            </a:endParaRPr>
          </a:p>
          <a:p>
            <a:pPr marL="285750" indent="-285750" algn="l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Article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Component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+mn-ea"/>
              </a:rPr>
              <a:t>에 다음과 같이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+mn-ea"/>
              </a:rPr>
              <a:t>Render</a:t>
            </a:r>
            <a:endParaRPr lang="ko-KR" altLang="en-US" b="1" i="0" dirty="0">
              <a:solidFill>
                <a:srgbClr val="222222"/>
              </a:solidFill>
              <a:effectLst/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41B63A-6F60-2774-818C-748A82F69C69}"/>
              </a:ext>
            </a:extLst>
          </p:cNvPr>
          <p:cNvSpPr/>
          <p:nvPr/>
        </p:nvSpPr>
        <p:spPr>
          <a:xfrm>
            <a:off x="490748" y="1655733"/>
            <a:ext cx="2065927" cy="819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624985-0D4C-7921-E684-8D1DB128A4B6}"/>
              </a:ext>
            </a:extLst>
          </p:cNvPr>
          <p:cNvSpPr/>
          <p:nvPr/>
        </p:nvSpPr>
        <p:spPr>
          <a:xfrm>
            <a:off x="524139" y="502982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9193F-2A3C-F51D-0CD3-87C954C988DB}"/>
              </a:ext>
            </a:extLst>
          </p:cNvPr>
          <p:cNvSpPr/>
          <p:nvPr/>
        </p:nvSpPr>
        <p:spPr>
          <a:xfrm>
            <a:off x="3161734" y="3138364"/>
            <a:ext cx="2065927" cy="56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5E75-7C91-5A0D-32C3-3DBFAD2C73F0}"/>
              </a:ext>
            </a:extLst>
          </p:cNvPr>
          <p:cNvSpPr/>
          <p:nvPr/>
        </p:nvSpPr>
        <p:spPr>
          <a:xfrm>
            <a:off x="3161734" y="519497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AA2355-FC25-E82F-8A70-FC4015B536D8}"/>
              </a:ext>
            </a:extLst>
          </p:cNvPr>
          <p:cNvSpPr/>
          <p:nvPr/>
        </p:nvSpPr>
        <p:spPr>
          <a:xfrm>
            <a:off x="5814789" y="3475871"/>
            <a:ext cx="2065927" cy="500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F47325-121B-ADB2-FDB4-2330536841CF}"/>
              </a:ext>
            </a:extLst>
          </p:cNvPr>
          <p:cNvSpPr/>
          <p:nvPr/>
        </p:nvSpPr>
        <p:spPr>
          <a:xfrm>
            <a:off x="5814789" y="5194972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90C82B-B51A-8553-390B-98246C89A498}"/>
              </a:ext>
            </a:extLst>
          </p:cNvPr>
          <p:cNvSpPr/>
          <p:nvPr/>
        </p:nvSpPr>
        <p:spPr>
          <a:xfrm>
            <a:off x="8254783" y="4103067"/>
            <a:ext cx="2065927" cy="536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56D60A-367F-53F2-03B9-7253939B8859}"/>
              </a:ext>
            </a:extLst>
          </p:cNvPr>
          <p:cNvSpPr/>
          <p:nvPr/>
        </p:nvSpPr>
        <p:spPr>
          <a:xfrm>
            <a:off x="8254783" y="5088898"/>
            <a:ext cx="2380407" cy="1670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A7BD7-88D9-A510-8357-58FEE84CB37B}"/>
              </a:ext>
            </a:extLst>
          </p:cNvPr>
          <p:cNvSpPr txBox="1"/>
          <p:nvPr/>
        </p:nvSpPr>
        <p:spPr>
          <a:xfrm>
            <a:off x="1968979" y="1433141"/>
            <a:ext cx="98269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C5D03-2B6D-4206-5747-3206F036979B}"/>
              </a:ext>
            </a:extLst>
          </p:cNvPr>
          <p:cNvSpPr txBox="1"/>
          <p:nvPr/>
        </p:nvSpPr>
        <p:spPr>
          <a:xfrm>
            <a:off x="1936867" y="2760546"/>
            <a:ext cx="98269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Nav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9D0D21-9D12-D367-4527-E874724AF5A0}"/>
              </a:ext>
            </a:extLst>
          </p:cNvPr>
          <p:cNvSpPr txBox="1"/>
          <p:nvPr/>
        </p:nvSpPr>
        <p:spPr>
          <a:xfrm>
            <a:off x="1871740" y="4698294"/>
            <a:ext cx="982694" cy="3077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Article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A93913-CFBD-5C3F-DF18-E590546F58D7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DF3CC-B19A-5E2F-544C-13B249733397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944966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551A59-5939-6C68-03FF-D263BDC5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46" y="831225"/>
            <a:ext cx="1933432" cy="41704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B3E544-A9B9-92D6-A2DD-6563991FD611}"/>
              </a:ext>
            </a:extLst>
          </p:cNvPr>
          <p:cNvSpPr txBox="1"/>
          <p:nvPr/>
        </p:nvSpPr>
        <p:spPr>
          <a:xfrm>
            <a:off x="255070" y="570934"/>
            <a:ext cx="6323797" cy="74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0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Event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예제</a:t>
            </a:r>
            <a:endParaRPr lang="en-US" altLang="ko-KR" b="1" dirty="0">
              <a:solidFill>
                <a:srgbClr val="222222"/>
              </a:solidFill>
              <a:latin typeface="FC Sans"/>
            </a:endParaRPr>
          </a:p>
          <a:p>
            <a:pPr marL="742950" lvl="1" indent="-285750" latinLnBrk="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Props</a:t>
            </a:r>
            <a:r>
              <a:rPr lang="ko-KR" altLang="en-US" b="1" dirty="0">
                <a:solidFill>
                  <a:srgbClr val="222222"/>
                </a:solidFill>
                <a:latin typeface="FC Sans"/>
              </a:rPr>
              <a:t> </a:t>
            </a:r>
            <a:r>
              <a:rPr lang="en-US" altLang="ko-KR" b="1" dirty="0">
                <a:solidFill>
                  <a:srgbClr val="222222"/>
                </a:solidFill>
                <a:latin typeface="FC Sans"/>
              </a:rPr>
              <a:t> </a:t>
            </a:r>
            <a:endParaRPr lang="ko-KR" altLang="en-US" b="1" i="0" dirty="0">
              <a:solidFill>
                <a:srgbClr val="222222"/>
              </a:solidFill>
              <a:effectLst/>
              <a:latin typeface="FC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79D86-6529-0731-51BC-633336528349}"/>
              </a:ext>
            </a:extLst>
          </p:cNvPr>
          <p:cNvSpPr txBox="1"/>
          <p:nvPr/>
        </p:nvSpPr>
        <p:spPr>
          <a:xfrm>
            <a:off x="481263" y="1441980"/>
            <a:ext cx="6097604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title: "html", body: "html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title: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title: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4, title: "react", body: "react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668A4F-9D50-466D-890C-5F908DCCEA30}"/>
              </a:ext>
            </a:extLst>
          </p:cNvPr>
          <p:cNvSpPr/>
          <p:nvPr/>
        </p:nvSpPr>
        <p:spPr>
          <a:xfrm>
            <a:off x="7190072" y="1684420"/>
            <a:ext cx="1654159" cy="1744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AE5EC9C-6288-C7D1-56D0-4DDE5F53BFB2}"/>
              </a:ext>
            </a:extLst>
          </p:cNvPr>
          <p:cNvSpPr/>
          <p:nvPr/>
        </p:nvSpPr>
        <p:spPr>
          <a:xfrm>
            <a:off x="6176257" y="1978757"/>
            <a:ext cx="699436" cy="529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581F5-51E5-8CF9-4B2E-3EBC646466C2}"/>
              </a:ext>
            </a:extLst>
          </p:cNvPr>
          <p:cNvSpPr txBox="1"/>
          <p:nvPr/>
        </p:nvSpPr>
        <p:spPr>
          <a:xfrm>
            <a:off x="9141057" y="2508146"/>
            <a:ext cx="1481632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&lt;li&gt;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2EBA97-C801-8D67-06E5-374061E85551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90594-8843-C5C0-2D59-AF6C84471AC2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048341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ED46E9-9253-8271-C374-559D090A8F7A}"/>
              </a:ext>
            </a:extLst>
          </p:cNvPr>
          <p:cNvSpPr txBox="1"/>
          <p:nvPr/>
        </p:nvSpPr>
        <p:spPr>
          <a:xfrm>
            <a:off x="206944" y="165403"/>
            <a:ext cx="7279105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[mode,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const [id,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useState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("");</a:t>
            </a:r>
          </a:p>
          <a:p>
            <a:r>
              <a:rPr lang="en-US" altLang="ko-KR" sz="1600" b="1" dirty="0">
                <a:effectLst/>
                <a:latin typeface="+mn-ea"/>
              </a:rPr>
              <a:t>  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  if (mode === "WELCOME")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// WELCOME </a:t>
            </a:r>
            <a:r>
              <a:rPr lang="ko-KR" altLang="en-US" sz="1600" b="1" dirty="0">
                <a:effectLst/>
                <a:latin typeface="+mn-ea"/>
              </a:rPr>
              <a:t>일 경우 실행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>
                <a:effectLst/>
                <a:latin typeface="+mn-ea"/>
              </a:rPr>
              <a:t>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else if (mode === "READ")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let title, body = null;</a:t>
            </a:r>
          </a:p>
          <a:p>
            <a:b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</a:b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= 0;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&lt;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datas.length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;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++) {    // READ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일 경우 실행</a:t>
            </a:r>
          </a:p>
          <a:p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 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console.log(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].id, id);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if 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].id === id)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title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].title;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body =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datas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].body;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content = &lt;Article title={title} body={body}&gt;&lt;/Article&gt;;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A1741-4936-3002-63FF-18B615DAAB40}"/>
              </a:ext>
            </a:extLst>
          </p:cNvPr>
          <p:cNvSpPr txBox="1"/>
          <p:nvPr/>
        </p:nvSpPr>
        <p:spPr>
          <a:xfrm>
            <a:off x="7717055" y="165402"/>
            <a:ext cx="4199021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title="WEB"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&gt;&lt;/Header&gt;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&lt;Nav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_id</a:t>
            </a:r>
            <a:r>
              <a:rPr lang="en-US" altLang="ko-KR" sz="1600" b="1" dirty="0">
                <a:effectLst/>
                <a:latin typeface="+mn-ea"/>
              </a:rPr>
              <a:t>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("READ");  // mode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변경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chemeClr val="accent2"/>
                </a:solidFill>
                <a:effectLst/>
                <a:latin typeface="+mn-ea"/>
              </a:rPr>
              <a:t>setId</a:t>
            </a:r>
            <a:r>
              <a:rPr lang="en-US" altLang="ko-KR" sz="1600" b="1" dirty="0">
                <a:solidFill>
                  <a:schemeClr val="accent2"/>
                </a:solidFill>
                <a:effectLst/>
                <a:latin typeface="+mn-ea"/>
              </a:rPr>
              <a:t>(_id);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&gt;&lt;/Nav&gt;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{content}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B634DD-3DD5-485F-40F0-9BD1F8E1CB78}"/>
              </a:ext>
            </a:extLst>
          </p:cNvPr>
          <p:cNvSpPr txBox="1"/>
          <p:nvPr/>
        </p:nvSpPr>
        <p:spPr>
          <a:xfrm>
            <a:off x="3507206" y="4481301"/>
            <a:ext cx="278771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클릭한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와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dat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동일한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 id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DB128-C5F2-1D9D-4C95-A30F3AEDDC70}"/>
              </a:ext>
            </a:extLst>
          </p:cNvPr>
          <p:cNvSpPr txBox="1"/>
          <p:nvPr/>
        </p:nvSpPr>
        <p:spPr>
          <a:xfrm>
            <a:off x="4267602" y="2222810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D9D41-12B3-8E4B-58C0-D9BBB422B4EF}"/>
              </a:ext>
            </a:extLst>
          </p:cNvPr>
          <p:cNvSpPr txBox="1"/>
          <p:nvPr/>
        </p:nvSpPr>
        <p:spPr>
          <a:xfrm>
            <a:off x="3603459" y="3450946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18498-085A-8114-FE39-3D157F58E71F}"/>
              </a:ext>
            </a:extLst>
          </p:cNvPr>
          <p:cNvSpPr txBox="1"/>
          <p:nvPr/>
        </p:nvSpPr>
        <p:spPr>
          <a:xfrm>
            <a:off x="9816565" y="3258556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93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168101" y="833218"/>
            <a:ext cx="5481586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="/“  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80126-39AD-401D-D681-EC1DCFF68ABE}"/>
              </a:ext>
            </a:extLst>
          </p:cNvPr>
          <p:cNvSpPr txBox="1"/>
          <p:nvPr/>
        </p:nvSpPr>
        <p:spPr>
          <a:xfrm>
            <a:off x="5926295" y="282390"/>
            <a:ext cx="6097604" cy="6494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props.datas.length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let t = </a:t>
            </a:r>
            <a:r>
              <a:rPr lang="en-US" altLang="ko-KR" sz="1600" b="1" dirty="0" err="1">
                <a:effectLst/>
                <a:latin typeface="+mn-ea"/>
              </a:rPr>
              <a:t>props.datas</a:t>
            </a:r>
            <a:r>
              <a:rPr lang="en-US" altLang="ko-KR" sz="1600" b="1" dirty="0">
                <a:effectLst/>
                <a:latin typeface="+mn-ea"/>
              </a:rPr>
              <a:t>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&lt;a id={t.id} 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={"/read/" + t.id}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props.onChangeMode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(Number(event.target.id));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  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t.title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92222-D024-7B3F-309B-DB7726E9D974}"/>
              </a:ext>
            </a:extLst>
          </p:cNvPr>
          <p:cNvSpPr txBox="1"/>
          <p:nvPr/>
        </p:nvSpPr>
        <p:spPr>
          <a:xfrm>
            <a:off x="255070" y="4467135"/>
            <a:ext cx="5481586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162F0-58B7-5D32-77EC-26D02AA9E8EF}"/>
              </a:ext>
            </a:extLst>
          </p:cNvPr>
          <p:cNvSpPr txBox="1"/>
          <p:nvPr/>
        </p:nvSpPr>
        <p:spPr>
          <a:xfrm>
            <a:off x="9520044" y="2813098"/>
            <a:ext cx="151305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effectLst/>
                <a:latin typeface="+mn-ea"/>
              </a:rPr>
              <a:t>문자열을 숫자로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B22EE-CFA4-6D81-ED5B-42C6E4D08DA4}"/>
              </a:ext>
            </a:extLst>
          </p:cNvPr>
          <p:cNvSpPr txBox="1"/>
          <p:nvPr/>
        </p:nvSpPr>
        <p:spPr>
          <a:xfrm>
            <a:off x="6343049" y="2475497"/>
            <a:ext cx="333273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AD567F-C615-0631-6BD9-4055F7BBDAF4}"/>
              </a:ext>
            </a:extLst>
          </p:cNvPr>
          <p:cNvSpPr/>
          <p:nvPr/>
        </p:nvSpPr>
        <p:spPr>
          <a:xfrm>
            <a:off x="6198669" y="1376413"/>
            <a:ext cx="5650030" cy="2839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654D3-9356-14AE-6AAF-A5BF9A4EC3B8}"/>
              </a:ext>
            </a:extLst>
          </p:cNvPr>
          <p:cNvSpPr txBox="1"/>
          <p:nvPr/>
        </p:nvSpPr>
        <p:spPr>
          <a:xfrm>
            <a:off x="255070" y="8015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43063-171D-E675-D6AD-4E835C3011BA}"/>
              </a:ext>
            </a:extLst>
          </p:cNvPr>
          <p:cNvSpPr txBox="1"/>
          <p:nvPr/>
        </p:nvSpPr>
        <p:spPr>
          <a:xfrm>
            <a:off x="2490160" y="7795"/>
            <a:ext cx="1069148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271677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2544" y="539995"/>
            <a:ext cx="149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Create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CB753-7FE0-6A30-5CA6-374A174C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3" y="1068797"/>
            <a:ext cx="2244548" cy="4720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BEFCF80-925D-B874-33E4-2D883240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501" y="770021"/>
            <a:ext cx="2779310" cy="5615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AE854E9-7C75-E231-6AF5-843D9BA9F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446" y="842512"/>
            <a:ext cx="2214444" cy="534124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E050331D-DBDD-2489-2CC3-F61BD98E0EF3}"/>
              </a:ext>
            </a:extLst>
          </p:cNvPr>
          <p:cNvGrpSpPr/>
          <p:nvPr/>
        </p:nvGrpSpPr>
        <p:grpSpPr>
          <a:xfrm>
            <a:off x="777240" y="842512"/>
            <a:ext cx="11311137" cy="6015488"/>
            <a:chOff x="777240" y="842512"/>
            <a:chExt cx="11311137" cy="60154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E862F0-D183-6747-35C2-2611C9396933}"/>
                </a:ext>
              </a:extLst>
            </p:cNvPr>
            <p:cNvSpPr/>
            <p:nvPr/>
          </p:nvSpPr>
          <p:spPr>
            <a:xfrm>
              <a:off x="9257183" y="1168828"/>
              <a:ext cx="2804196" cy="50149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CB8838-EBB5-BF93-B012-F99D051A9857}"/>
                </a:ext>
              </a:extLst>
            </p:cNvPr>
            <p:cNvSpPr/>
            <p:nvPr/>
          </p:nvSpPr>
          <p:spPr>
            <a:xfrm>
              <a:off x="9481500" y="137501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Header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8D2182-CA84-4370-494F-4DBBDDCEDC72}"/>
                </a:ext>
              </a:extLst>
            </p:cNvPr>
            <p:cNvSpPr/>
            <p:nvPr/>
          </p:nvSpPr>
          <p:spPr>
            <a:xfrm>
              <a:off x="9481500" y="255909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Nav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682851-54CF-9487-0F00-EC8DB3301ED7}"/>
                </a:ext>
              </a:extLst>
            </p:cNvPr>
            <p:cNvSpPr/>
            <p:nvPr/>
          </p:nvSpPr>
          <p:spPr>
            <a:xfrm>
              <a:off x="9481500" y="368408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Article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3614E2-D5A2-B35A-2A37-C62F939FCF0E}"/>
                </a:ext>
              </a:extLst>
            </p:cNvPr>
            <p:cNvSpPr txBox="1"/>
            <p:nvPr/>
          </p:nvSpPr>
          <p:spPr>
            <a:xfrm>
              <a:off x="11199091" y="842512"/>
              <a:ext cx="889286" cy="42146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App.js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192ACB-F00B-0A1E-F963-C7ACAE587BD6}"/>
                </a:ext>
              </a:extLst>
            </p:cNvPr>
            <p:cNvSpPr/>
            <p:nvPr/>
          </p:nvSpPr>
          <p:spPr>
            <a:xfrm>
              <a:off x="9513181" y="4843533"/>
              <a:ext cx="2292199" cy="91436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Create</a:t>
              </a:r>
            </a:p>
            <a:p>
              <a:pPr algn="ctr"/>
              <a:r>
                <a:rPr lang="en-US" altLang="ko-KR" sz="1600" b="1" dirty="0" err="1">
                  <a:solidFill>
                    <a:schemeClr val="tx1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1E9FE7-E453-3D04-68B4-0A31015F56DF}"/>
                </a:ext>
              </a:extLst>
            </p:cNvPr>
            <p:cNvSpPr txBox="1"/>
            <p:nvPr/>
          </p:nvSpPr>
          <p:spPr>
            <a:xfrm>
              <a:off x="777240" y="6384820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Welcome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04A706-0202-8D37-E1F7-9E38EC13E1EB}"/>
                </a:ext>
              </a:extLst>
            </p:cNvPr>
            <p:cNvSpPr txBox="1"/>
            <p:nvPr/>
          </p:nvSpPr>
          <p:spPr>
            <a:xfrm>
              <a:off x="3900584" y="6434551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Create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8FA4BC-6AA3-C93E-D3B8-5AB6154D0635}"/>
                </a:ext>
              </a:extLst>
            </p:cNvPr>
            <p:cNvSpPr txBox="1"/>
            <p:nvPr/>
          </p:nvSpPr>
          <p:spPr>
            <a:xfrm>
              <a:off x="7124720" y="6279044"/>
              <a:ext cx="1266418" cy="42344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150000"/>
                </a:lnSpc>
              </a:pPr>
              <a:r>
                <a:rPr lang="en-US" altLang="ko-KR" sz="1600" b="1" kern="0" spc="0" dirty="0">
                  <a:solidFill>
                    <a:schemeClr val="bg1"/>
                  </a:solidFill>
                  <a:effectLst/>
                  <a:latin typeface="한컴바탕"/>
                </a:rPr>
                <a:t>Read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5573DE-8601-6F67-5D17-DBBF1050A665}"/>
              </a:ext>
            </a:extLst>
          </p:cNvPr>
          <p:cNvSpPr/>
          <p:nvPr/>
        </p:nvSpPr>
        <p:spPr>
          <a:xfrm>
            <a:off x="3164440" y="3080084"/>
            <a:ext cx="2994751" cy="2709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208F8-D8A0-FD29-1ECC-460A2E9C537A}"/>
              </a:ext>
            </a:extLst>
          </p:cNvPr>
          <p:cNvSpPr/>
          <p:nvPr/>
        </p:nvSpPr>
        <p:spPr>
          <a:xfrm flipV="1">
            <a:off x="386621" y="5270643"/>
            <a:ext cx="247987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EB2E3-5BC4-631E-3109-8085D843A39B}"/>
              </a:ext>
            </a:extLst>
          </p:cNvPr>
          <p:cNvSpPr/>
          <p:nvPr/>
        </p:nvSpPr>
        <p:spPr>
          <a:xfrm>
            <a:off x="6625975" y="4232953"/>
            <a:ext cx="2334437" cy="1376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C79CB6-CCBD-8818-02D5-DF8EB82B928E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7E6359-36F8-ADC0-E168-02FE79152FF8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01768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BB0B7-0498-7856-828A-44929AFFC353}"/>
              </a:ext>
            </a:extLst>
          </p:cNvPr>
          <p:cNvSpPr txBox="1"/>
          <p:nvPr/>
        </p:nvSpPr>
        <p:spPr>
          <a:xfrm>
            <a:off x="372549" y="696402"/>
            <a:ext cx="523817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const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= [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1, title: "html", body: "html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2, title: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css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  { id: 3, title: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", body: "</a:t>
            </a:r>
            <a:r>
              <a:rPr lang="en-US" altLang="ko-KR" sz="1600" b="1" dirty="0" err="1">
                <a:effectLst/>
                <a:latin typeface="+mn-ea"/>
              </a:rPr>
              <a:t>javascript</a:t>
            </a:r>
            <a:r>
              <a:rPr lang="en-US" altLang="ko-KR" sz="1600" b="1" dirty="0">
                <a:effectLst/>
                <a:latin typeface="+mn-ea"/>
              </a:rPr>
              <a:t> is ..." },</a:t>
            </a:r>
          </a:p>
          <a:p>
            <a:r>
              <a:rPr lang="en-US" altLang="ko-KR" sz="1600" b="1" dirty="0">
                <a:effectLst/>
                <a:latin typeface="+mn-ea"/>
              </a:rPr>
              <a:t>]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58308-BAD5-E8B7-88C4-E70E24774292}"/>
              </a:ext>
            </a:extLst>
          </p:cNvPr>
          <p:cNvSpPr txBox="1"/>
          <p:nvPr/>
        </p:nvSpPr>
        <p:spPr>
          <a:xfrm>
            <a:off x="3206187" y="2127777"/>
            <a:ext cx="84604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데이터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7219B-E5EC-3674-3399-DAFD6257B799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6B01D5-39B8-BFAA-58FC-6778A791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75" y="696403"/>
            <a:ext cx="1769614" cy="3721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BEB557-A2DD-16C2-47E0-E0EAD0DAB281}"/>
              </a:ext>
            </a:extLst>
          </p:cNvPr>
          <p:cNvSpPr/>
          <p:nvPr/>
        </p:nvSpPr>
        <p:spPr>
          <a:xfrm flipV="1">
            <a:off x="6581275" y="1453503"/>
            <a:ext cx="1667576" cy="1222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0FD24-16D5-3F12-C14D-31FFB931EE85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460BC-C008-1D9D-7E0D-50EB8B24B048}"/>
              </a:ext>
            </a:extLst>
          </p:cNvPr>
          <p:cNvSpPr txBox="1"/>
          <p:nvPr/>
        </p:nvSpPr>
        <p:spPr>
          <a:xfrm>
            <a:off x="4764677" y="435536"/>
            <a:ext cx="106077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변화없음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4895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BB0B7-0498-7856-828A-44929AFFC353}"/>
              </a:ext>
            </a:extLst>
          </p:cNvPr>
          <p:cNvSpPr txBox="1"/>
          <p:nvPr/>
        </p:nvSpPr>
        <p:spPr>
          <a:xfrm>
            <a:off x="55804" y="635055"/>
            <a:ext cx="5094601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import Header from "./comp/Header";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Nav from "./comp/Nav";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Article from "./comp/Article";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 from "./comp/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";</a:t>
            </a:r>
          </a:p>
          <a:p>
            <a:r>
              <a:rPr lang="en-US" altLang="ko-KR" sz="1600" b="1" dirty="0">
                <a:effectLst/>
                <a:latin typeface="+mn-ea"/>
              </a:rPr>
              <a:t>import Create from "./comp/Create";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  const [mode,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  const [id, </a:t>
            </a:r>
            <a:r>
              <a:rPr lang="en-US" altLang="ko-KR" sz="1600" b="1" dirty="0" err="1">
                <a:effectLst/>
                <a:latin typeface="+mn-ea"/>
              </a:rPr>
              <a:t>setId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(null);</a:t>
            </a:r>
          </a:p>
          <a:p>
            <a:r>
              <a:rPr lang="en-US" altLang="ko-KR" sz="1600" b="1" dirty="0">
                <a:effectLst/>
                <a:latin typeface="+mn-ea"/>
              </a:rPr>
              <a:t>  const [</a:t>
            </a:r>
            <a:r>
              <a:rPr lang="en-US" altLang="ko-KR" sz="1600" b="1" dirty="0" err="1">
                <a:effectLst/>
                <a:latin typeface="+mn-ea"/>
              </a:rPr>
              <a:t>nextId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setNextId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(4);</a:t>
            </a:r>
          </a:p>
          <a:p>
            <a:r>
              <a:rPr lang="en-US" altLang="ko-KR" sz="1600" b="1" dirty="0">
                <a:effectLst/>
                <a:latin typeface="+mn-ea"/>
              </a:rPr>
              <a:t>  const [topics, </a:t>
            </a:r>
            <a:r>
              <a:rPr lang="en-US" altLang="ko-KR" sz="1600" b="1" dirty="0" err="1">
                <a:effectLst/>
                <a:latin typeface="+mn-ea"/>
              </a:rPr>
              <a:t>setTopics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datas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158308-BAD5-E8B7-88C4-E70E24774292}"/>
              </a:ext>
            </a:extLst>
          </p:cNvPr>
          <p:cNvSpPr txBox="1"/>
          <p:nvPr/>
        </p:nvSpPr>
        <p:spPr>
          <a:xfrm>
            <a:off x="3870285" y="2500329"/>
            <a:ext cx="84604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데이터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7219B-E5EC-3674-3399-DAFD6257B799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4A1FA6-1D20-39F8-DFE0-5E44667FB4A6}"/>
              </a:ext>
            </a:extLst>
          </p:cNvPr>
          <p:cNvSpPr/>
          <p:nvPr/>
        </p:nvSpPr>
        <p:spPr>
          <a:xfrm>
            <a:off x="55804" y="2194134"/>
            <a:ext cx="3747066" cy="20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FA653-9348-4B84-D2F9-03625FD2AB3D}"/>
              </a:ext>
            </a:extLst>
          </p:cNvPr>
          <p:cNvSpPr txBox="1"/>
          <p:nvPr/>
        </p:nvSpPr>
        <p:spPr>
          <a:xfrm>
            <a:off x="5176095" y="38298"/>
            <a:ext cx="6960101" cy="6986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 let content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  if (mode === "WELCOME") {</a:t>
            </a:r>
          </a:p>
          <a:p>
            <a:r>
              <a:rPr lang="en-US" altLang="ko-KR" sz="1600" b="1" dirty="0">
                <a:effectLst/>
                <a:latin typeface="+mn-ea"/>
              </a:rPr>
              <a:t>    content = &lt;Article title="Welcome" body="Hello, WEB"&gt;&lt;/Article&gt;;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  } else if (mode === "READ") {</a:t>
            </a:r>
          </a:p>
          <a:p>
            <a:r>
              <a:rPr lang="en-US" altLang="ko-KR" sz="1600" b="1" dirty="0">
                <a:effectLst/>
                <a:latin typeface="+mn-ea"/>
              </a:rPr>
              <a:t>    let title, body = null;</a:t>
            </a:r>
          </a:p>
          <a:p>
            <a:r>
              <a:rPr lang="en-US" altLang="ko-KR" sz="1600" b="1" dirty="0">
                <a:effectLst/>
                <a:latin typeface="+mn-ea"/>
              </a:rPr>
              <a:t>   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      if (topics[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].id === Number(id)) {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title = 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].title;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body = 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].body;</a:t>
            </a:r>
          </a:p>
          <a:p>
            <a:r>
              <a:rPr lang="en-US" altLang="ko-KR" sz="1600" b="1" dirty="0">
                <a:effectLst/>
                <a:latin typeface="+mn-ea"/>
              </a:rPr>
              <a:t>      }</a:t>
            </a:r>
          </a:p>
          <a:p>
            <a:r>
              <a:rPr lang="en-US" altLang="ko-KR" sz="1600" b="1" dirty="0">
                <a:effectLst/>
                <a:latin typeface="+mn-ea"/>
              </a:rPr>
              <a:t>    }</a:t>
            </a:r>
          </a:p>
          <a:p>
            <a:r>
              <a:rPr lang="en-US" altLang="ko-KR" sz="1600" b="1" dirty="0">
                <a:effectLst/>
                <a:latin typeface="+mn-ea"/>
              </a:rPr>
              <a:t>    content = &lt;Article title={title} body={body}&gt;&lt;/Article&gt;;</a:t>
            </a:r>
          </a:p>
          <a:p>
            <a:r>
              <a:rPr lang="en-US" altLang="ko-KR" sz="1600" b="1" dirty="0">
                <a:effectLst/>
                <a:latin typeface="+mn-ea"/>
              </a:rPr>
              <a:t>  } else if (mode === "CREATE") {</a:t>
            </a:r>
          </a:p>
          <a:p>
            <a:r>
              <a:rPr lang="en-US" altLang="ko-KR" sz="1600" b="1" dirty="0">
                <a:effectLst/>
                <a:latin typeface="+mn-ea"/>
              </a:rPr>
              <a:t>    content = (</a:t>
            </a:r>
          </a:p>
          <a:p>
            <a:r>
              <a:rPr lang="en-US" altLang="ko-KR" sz="1600" b="1" dirty="0">
                <a:effectLst/>
                <a:latin typeface="+mn-ea"/>
              </a:rPr>
              <a:t>      &lt;Create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</a:t>
            </a:r>
            <a:r>
              <a:rPr lang="en-US" altLang="ko-KR" sz="1600" b="1" dirty="0" err="1">
                <a:effectLst/>
                <a:latin typeface="+mn-ea"/>
              </a:rPr>
              <a:t>onCreate</a:t>
            </a:r>
            <a:r>
              <a:rPr lang="en-US" altLang="ko-KR" sz="1600" b="1" dirty="0">
                <a:effectLst/>
                <a:latin typeface="+mn-ea"/>
              </a:rPr>
              <a:t>={(_title, _body)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const </a:t>
            </a:r>
            <a:r>
              <a:rPr lang="en-US" altLang="ko-KR" sz="1600" b="1" dirty="0" err="1">
                <a:effectLst/>
                <a:latin typeface="+mn-ea"/>
              </a:rPr>
              <a:t>newTopic</a:t>
            </a:r>
            <a:r>
              <a:rPr lang="en-US" altLang="ko-KR" sz="1600" b="1" dirty="0">
                <a:effectLst/>
                <a:latin typeface="+mn-ea"/>
              </a:rPr>
              <a:t> = { id: </a:t>
            </a:r>
            <a:r>
              <a:rPr lang="en-US" altLang="ko-KR" sz="1600" b="1" dirty="0" err="1">
                <a:effectLst/>
                <a:latin typeface="+mn-ea"/>
              </a:rPr>
              <a:t>nextId</a:t>
            </a:r>
            <a:r>
              <a:rPr lang="en-US" altLang="ko-KR" sz="1600" b="1" dirty="0">
                <a:effectLst/>
                <a:latin typeface="+mn-ea"/>
              </a:rPr>
              <a:t>, title: _title, body: _body };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const </a:t>
            </a:r>
            <a:r>
              <a:rPr lang="en-US" altLang="ko-KR" sz="1600" b="1" dirty="0" err="1">
                <a:effectLst/>
                <a:latin typeface="+mn-ea"/>
              </a:rPr>
              <a:t>newTopics</a:t>
            </a:r>
            <a:r>
              <a:rPr lang="en-US" altLang="ko-KR" sz="1600" b="1" dirty="0">
                <a:effectLst/>
                <a:latin typeface="+mn-ea"/>
              </a:rPr>
              <a:t> = [...topics]; // </a:t>
            </a:r>
            <a:r>
              <a:rPr lang="ko-KR" altLang="en-US" sz="1600" b="1" dirty="0">
                <a:effectLst/>
                <a:latin typeface="+mn-ea"/>
              </a:rPr>
              <a:t>기존 </a:t>
            </a:r>
            <a:r>
              <a:rPr lang="en-US" altLang="ko-KR" sz="1600" b="1" dirty="0">
                <a:effectLst/>
                <a:latin typeface="+mn-ea"/>
              </a:rPr>
              <a:t>topics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</a:t>
            </a:r>
            <a:r>
              <a:rPr lang="en-US" altLang="ko-KR" sz="1600" b="1" dirty="0" err="1">
                <a:effectLst/>
                <a:latin typeface="+mn-ea"/>
              </a:rPr>
              <a:t>newTopics.push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newTopic</a:t>
            </a:r>
            <a:r>
              <a:rPr lang="en-US" altLang="ko-KR" sz="1600" b="1" dirty="0">
                <a:effectLst/>
                <a:latin typeface="+mn-ea"/>
              </a:rPr>
              <a:t>); // </a:t>
            </a:r>
            <a:r>
              <a:rPr lang="ko-KR" altLang="en-US" sz="1600" b="1" dirty="0">
                <a:effectLst/>
                <a:latin typeface="+mn-ea"/>
              </a:rPr>
              <a:t>기존 추가 </a:t>
            </a:r>
            <a:r>
              <a:rPr lang="en-US" altLang="ko-KR" sz="1600" b="1" dirty="0">
                <a:effectLst/>
                <a:latin typeface="+mn-ea"/>
              </a:rPr>
              <a:t>topics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</a:t>
            </a:r>
            <a:r>
              <a:rPr lang="en-US" altLang="ko-KR" sz="1600" b="1" dirty="0" err="1">
                <a:effectLst/>
                <a:latin typeface="+mn-ea"/>
              </a:rPr>
              <a:t>setTopics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newTopics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         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("READ"); // READ</a:t>
            </a:r>
            <a:r>
              <a:rPr lang="ko-KR" altLang="en-US" sz="1600" b="1" dirty="0">
                <a:effectLst/>
                <a:latin typeface="+mn-ea"/>
              </a:rPr>
              <a:t>모드</a:t>
            </a:r>
          </a:p>
          <a:p>
            <a:r>
              <a:rPr lang="ko-KR" altLang="en-US" sz="1600" b="1" dirty="0">
                <a:effectLst/>
                <a:latin typeface="+mn-ea"/>
              </a:rPr>
              <a:t>          </a:t>
            </a:r>
            <a:r>
              <a:rPr lang="en-US" altLang="ko-KR" sz="1600" b="1" dirty="0" err="1">
                <a:effectLst/>
                <a:latin typeface="+mn-ea"/>
              </a:rPr>
              <a:t>setNextId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nextId</a:t>
            </a:r>
            <a:r>
              <a:rPr lang="en-US" altLang="ko-KR" sz="1600" b="1" dirty="0">
                <a:effectLst/>
                <a:latin typeface="+mn-ea"/>
              </a:rPr>
              <a:t> + 1); // Id </a:t>
            </a:r>
            <a:r>
              <a:rPr lang="ko-KR" altLang="en-US" sz="1600" b="1" dirty="0">
                <a:effectLst/>
                <a:latin typeface="+mn-ea"/>
              </a:rPr>
              <a:t>증가</a:t>
            </a:r>
          </a:p>
          <a:p>
            <a:r>
              <a:rPr lang="ko-KR" altLang="en-US" sz="1600" b="1" dirty="0">
                <a:effectLst/>
                <a:latin typeface="+mn-ea"/>
              </a:rPr>
              <a:t>        </a:t>
            </a:r>
            <a:r>
              <a:rPr lang="en-US" altLang="ko-KR" sz="1600" b="1" dirty="0">
                <a:effectLst/>
                <a:latin typeface="+mn-ea"/>
              </a:rPr>
              <a:t>}}</a:t>
            </a:r>
          </a:p>
          <a:p>
            <a:r>
              <a:rPr lang="en-US" altLang="ko-KR" sz="1600" b="1" dirty="0">
                <a:effectLst/>
                <a:latin typeface="+mn-ea"/>
              </a:rPr>
              <a:t>      &gt;&lt;/Create&gt;</a:t>
            </a:r>
          </a:p>
          <a:p>
            <a:r>
              <a:rPr lang="en-US" altLang="ko-KR" sz="1600" b="1" dirty="0">
                <a:effectLst/>
                <a:latin typeface="+mn-ea"/>
              </a:rPr>
              <a:t>    );</a:t>
            </a:r>
          </a:p>
          <a:p>
            <a:r>
              <a:rPr lang="en-US" altLang="ko-KR" sz="1600" b="1" dirty="0">
                <a:effectLst/>
                <a:latin typeface="+mn-ea"/>
              </a:rPr>
              <a:t> 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B807A6-B084-DCCE-E3FA-5026175551FD}"/>
              </a:ext>
            </a:extLst>
          </p:cNvPr>
          <p:cNvSpPr/>
          <p:nvPr/>
        </p:nvSpPr>
        <p:spPr>
          <a:xfrm>
            <a:off x="5341334" y="3277457"/>
            <a:ext cx="6353359" cy="34313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6C2CE8-7A30-93DD-92A0-E42CD51784A2}"/>
              </a:ext>
            </a:extLst>
          </p:cNvPr>
          <p:cNvSpPr/>
          <p:nvPr/>
        </p:nvSpPr>
        <p:spPr>
          <a:xfrm>
            <a:off x="267560" y="3367651"/>
            <a:ext cx="4218702" cy="565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7406A8-BAAD-9C1E-9037-534B77078623}"/>
              </a:ext>
            </a:extLst>
          </p:cNvPr>
          <p:cNvSpPr txBox="1"/>
          <p:nvPr/>
        </p:nvSpPr>
        <p:spPr>
          <a:xfrm>
            <a:off x="4473282" y="3239174"/>
            <a:ext cx="3450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659260-FC4A-D6F3-C986-F4E578D2DF67}"/>
              </a:ext>
            </a:extLst>
          </p:cNvPr>
          <p:cNvSpPr txBox="1"/>
          <p:nvPr/>
        </p:nvSpPr>
        <p:spPr>
          <a:xfrm>
            <a:off x="2031860" y="2545622"/>
            <a:ext cx="34505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FF687-FCB3-8D32-8CEE-12AD85C69439}"/>
              </a:ext>
            </a:extLst>
          </p:cNvPr>
          <p:cNvSpPr txBox="1"/>
          <p:nvPr/>
        </p:nvSpPr>
        <p:spPr>
          <a:xfrm>
            <a:off x="9163981" y="3655929"/>
            <a:ext cx="33961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C6BB02-7D12-9BA7-D086-FD99AB86BE14}"/>
              </a:ext>
            </a:extLst>
          </p:cNvPr>
          <p:cNvSpPr txBox="1"/>
          <p:nvPr/>
        </p:nvSpPr>
        <p:spPr>
          <a:xfrm>
            <a:off x="9163980" y="4972681"/>
            <a:ext cx="21255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입력한 </a:t>
            </a:r>
            <a:r>
              <a:rPr lang="en-US" altLang="ko-KR" sz="1600" b="1" dirty="0">
                <a:solidFill>
                  <a:schemeClr val="bg1"/>
                </a:solidFill>
              </a:rPr>
              <a:t>id, title, topics</a:t>
            </a:r>
            <a:r>
              <a:rPr lang="ko-KR" altLang="en-US" sz="1600" b="1" dirty="0">
                <a:solidFill>
                  <a:schemeClr val="bg1"/>
                </a:solidFill>
              </a:rPr>
              <a:t>를 추가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E7B64-59B7-5464-9571-20CF4697CCDB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16856F-EAF4-2EA2-4A73-5A2E9D78E962}"/>
              </a:ext>
            </a:extLst>
          </p:cNvPr>
          <p:cNvSpPr txBox="1"/>
          <p:nvPr/>
        </p:nvSpPr>
        <p:spPr>
          <a:xfrm>
            <a:off x="671274" y="4045983"/>
            <a:ext cx="131339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추가 데이터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B6739-F648-9E1B-8726-FF1442AC1372}"/>
              </a:ext>
            </a:extLst>
          </p:cNvPr>
          <p:cNvSpPr txBox="1"/>
          <p:nvPr/>
        </p:nvSpPr>
        <p:spPr>
          <a:xfrm>
            <a:off x="671274" y="4513576"/>
            <a:ext cx="235105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다음</a:t>
            </a:r>
            <a:r>
              <a:rPr lang="en-US" altLang="ko-KR" sz="1600" b="1" dirty="0">
                <a:solidFill>
                  <a:schemeClr val="bg1"/>
                </a:solidFill>
              </a:rPr>
              <a:t> id</a:t>
            </a:r>
          </a:p>
          <a:p>
            <a:r>
              <a:rPr lang="ko-KR" altLang="en-US" sz="1600" b="1" dirty="0">
                <a:solidFill>
                  <a:schemeClr val="bg1"/>
                </a:solidFill>
              </a:rPr>
              <a:t>초기 </a:t>
            </a:r>
            <a:r>
              <a:rPr lang="en-US" altLang="ko-KR" sz="1600" b="1" dirty="0" err="1">
                <a:solidFill>
                  <a:schemeClr val="bg1"/>
                </a:solidFill>
              </a:rPr>
              <a:t>tiopis</a:t>
            </a:r>
            <a:r>
              <a:rPr lang="ko-KR" altLang="en-US" sz="1600" b="1" dirty="0">
                <a:solidFill>
                  <a:schemeClr val="bg1"/>
                </a:solidFill>
              </a:rPr>
              <a:t>는 </a:t>
            </a:r>
            <a:r>
              <a:rPr lang="en-US" altLang="ko-KR" sz="1600" b="1" dirty="0" err="1">
                <a:solidFill>
                  <a:schemeClr val="bg1"/>
                </a:solidFill>
              </a:rPr>
              <a:t>datas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EE272-1480-E336-8CBE-69727D451B45}"/>
              </a:ext>
            </a:extLst>
          </p:cNvPr>
          <p:cNvSpPr txBox="1"/>
          <p:nvPr/>
        </p:nvSpPr>
        <p:spPr>
          <a:xfrm>
            <a:off x="9567884" y="3247907"/>
            <a:ext cx="2356556" cy="30777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CREATE</a:t>
            </a:r>
            <a:r>
              <a:rPr lang="ko-KR" altLang="en-US" sz="1400" b="1" dirty="0">
                <a:solidFill>
                  <a:schemeClr val="bg1"/>
                </a:solidFill>
              </a:rPr>
              <a:t>를 클릭하면 실행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2D24C1-1A1F-D414-03D8-8270BB311EB9}"/>
              </a:ext>
            </a:extLst>
          </p:cNvPr>
          <p:cNvSpPr txBox="1"/>
          <p:nvPr/>
        </p:nvSpPr>
        <p:spPr>
          <a:xfrm>
            <a:off x="10315792" y="3876706"/>
            <a:ext cx="43037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3119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6857136" y="1292833"/>
            <a:ext cx="4884821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Greeting(props)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 = </a:t>
            </a:r>
            <a:r>
              <a:rPr lang="en-US" altLang="ko-KR" sz="1600" b="1" dirty="0" err="1">
                <a:effectLst/>
                <a:latin typeface="+mn-ea"/>
              </a:rPr>
              <a:t>props.isLogged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if 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&lt;h2&gt; </a:t>
            </a:r>
            <a:r>
              <a:rPr lang="ko-KR" altLang="en-US" sz="1600" b="1" dirty="0">
                <a:effectLst/>
                <a:latin typeface="+mn-ea"/>
              </a:rPr>
              <a:t>다시 오셨군요 </a:t>
            </a:r>
            <a:r>
              <a:rPr lang="en-US" altLang="ko-KR" sz="1600" b="1" dirty="0">
                <a:effectLst/>
                <a:latin typeface="+mn-ea"/>
              </a:rPr>
              <a:t>!! &lt;/h2&gt;;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&lt;h2&gt;</a:t>
            </a:r>
            <a:r>
              <a:rPr lang="ko-KR" altLang="en-US" sz="1600" b="1" dirty="0">
                <a:effectLst/>
                <a:latin typeface="+mn-ea"/>
              </a:rPr>
              <a:t>회원 가입을 해 주세요 </a:t>
            </a:r>
            <a:r>
              <a:rPr lang="en-US" altLang="ko-KR" sz="1600" b="1" dirty="0">
                <a:effectLst/>
                <a:latin typeface="+mn-ea"/>
              </a:rPr>
              <a:t>!!&lt;/h2&gt;;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LoginButton</a:t>
            </a:r>
            <a:r>
              <a:rPr lang="en-US" altLang="ko-KR" sz="1600" b="1" dirty="0">
                <a:effectLst/>
                <a:latin typeface="+mn-ea"/>
              </a:rPr>
              <a:t>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</a:t>
            </a:r>
          </a:p>
          <a:p>
            <a:r>
              <a:rPr lang="en-US" altLang="ko-KR" sz="1600" b="1" dirty="0">
                <a:latin typeface="+mn-ea"/>
              </a:rPr>
              <a:t>    </a:t>
            </a:r>
            <a:r>
              <a:rPr lang="en-US" altLang="ko-KR" sz="1600" b="1" dirty="0">
                <a:effectLst/>
                <a:latin typeface="+mn-ea"/>
              </a:rPr>
              <a:t>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props.onClick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  <a:r>
              <a:rPr lang="ko-KR" altLang="en-US" sz="1600" b="1" dirty="0">
                <a:effectLst/>
                <a:latin typeface="+mn-ea"/>
              </a:rPr>
              <a:t>로그인  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</a:t>
            </a:r>
            <a:r>
              <a:rPr lang="en-US" altLang="ko-KR" sz="1600" b="1" dirty="0">
                <a:effectLst/>
                <a:latin typeface="+mn-ea"/>
              </a:rPr>
              <a:t>&lt;/button&gt;;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function </a:t>
            </a:r>
            <a:r>
              <a:rPr lang="en-US" altLang="ko-KR" sz="1600" b="1" dirty="0" err="1">
                <a:effectLst/>
                <a:latin typeface="+mn-ea"/>
              </a:rPr>
              <a:t>LogoutButton</a:t>
            </a:r>
            <a:r>
              <a:rPr lang="en-US" altLang="ko-KR" sz="1600" b="1" dirty="0">
                <a:effectLst/>
                <a:latin typeface="+mn-ea"/>
              </a:rPr>
              <a:t>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</a:t>
            </a:r>
          </a:p>
          <a:p>
            <a:r>
              <a:rPr lang="en-US" altLang="ko-KR" sz="1600" b="1" dirty="0">
                <a:latin typeface="+mn-ea"/>
              </a:rPr>
              <a:t>    </a:t>
            </a:r>
            <a:r>
              <a:rPr lang="en-US" altLang="ko-KR" sz="1600" b="1" dirty="0">
                <a:effectLst/>
                <a:latin typeface="+mn-ea"/>
              </a:rPr>
              <a:t>&lt;button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props.onClick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  <a:r>
              <a:rPr lang="ko-KR" altLang="en-US" sz="1600" b="1" dirty="0">
                <a:effectLst/>
                <a:latin typeface="+mn-ea"/>
              </a:rPr>
              <a:t>로그아웃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</a:t>
            </a:r>
            <a:r>
              <a:rPr lang="en-US" altLang="ko-KR" sz="1600" b="1" dirty="0">
                <a:effectLst/>
                <a:latin typeface="+mn-ea"/>
              </a:rPr>
              <a:t>&lt;/button&gt;;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F3D6E-466F-9D05-3EB0-B04C86A4FD38}"/>
              </a:ext>
            </a:extLst>
          </p:cNvPr>
          <p:cNvSpPr txBox="1"/>
          <p:nvPr/>
        </p:nvSpPr>
        <p:spPr>
          <a:xfrm>
            <a:off x="4343009" y="809115"/>
            <a:ext cx="298129" cy="3120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6CC2B-CBED-14EB-3B38-450D504BB5A6}"/>
              </a:ext>
            </a:extLst>
          </p:cNvPr>
          <p:cNvSpPr txBox="1"/>
          <p:nvPr/>
        </p:nvSpPr>
        <p:spPr>
          <a:xfrm>
            <a:off x="217465" y="307948"/>
            <a:ext cx="6348888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setIsLogged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false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handleLoginClick</a:t>
            </a:r>
            <a:r>
              <a:rPr lang="en-US" altLang="ko-KR" sz="1600" b="1" dirty="0">
                <a:effectLst/>
                <a:latin typeface="+mn-ea"/>
              </a:rPr>
              <a:t> = () =&gt; {   // Login </a:t>
            </a:r>
            <a:r>
              <a:rPr lang="ko-KR" altLang="en-US" sz="1600" b="1" dirty="0">
                <a:effectLst/>
                <a:latin typeface="+mn-ea"/>
              </a:rPr>
              <a:t>버튼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setIsLogged</a:t>
            </a:r>
            <a:r>
              <a:rPr lang="en-US" altLang="ko-KR" sz="1600" b="1" dirty="0">
                <a:effectLst/>
                <a:latin typeface="+mn-ea"/>
              </a:rPr>
              <a:t>(true);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handleLogoutClick</a:t>
            </a:r>
            <a:r>
              <a:rPr lang="en-US" altLang="ko-KR" sz="1600" b="1" dirty="0">
                <a:effectLst/>
                <a:latin typeface="+mn-ea"/>
              </a:rPr>
              <a:t> = () =&gt; {  // logout </a:t>
            </a:r>
            <a:r>
              <a:rPr lang="ko-KR" altLang="en-US" sz="1600" b="1" dirty="0">
                <a:effectLst/>
                <a:latin typeface="+mn-ea"/>
              </a:rPr>
              <a:t>버튼</a:t>
            </a:r>
          </a:p>
          <a:p>
            <a:r>
              <a:rPr lang="ko-KR" altLang="en-US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setIsLogged</a:t>
            </a:r>
            <a:r>
              <a:rPr lang="en-US" altLang="ko-KR" sz="1600" b="1" dirty="0">
                <a:effectLst/>
                <a:latin typeface="+mn-ea"/>
              </a:rPr>
              <a:t>(false);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let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button</a:t>
            </a:r>
            <a:r>
              <a:rPr lang="en-US" altLang="ko-KR" sz="1600" b="1" dirty="0">
                <a:effectLst/>
                <a:latin typeface="+mn-ea"/>
              </a:rPr>
              <a:t>; // Component </a:t>
            </a:r>
            <a:r>
              <a:rPr lang="ko-KR" altLang="en-US" sz="1600" b="1" dirty="0">
                <a:effectLst/>
                <a:latin typeface="+mn-ea"/>
              </a:rPr>
              <a:t>변수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if (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) {    </a:t>
            </a:r>
          </a:p>
          <a:p>
            <a:r>
              <a:rPr lang="en-US" altLang="ko-KR" sz="1600" b="1" dirty="0">
                <a:effectLst/>
                <a:latin typeface="+mn-ea"/>
              </a:rPr>
              <a:t>    button = &lt;</a:t>
            </a:r>
            <a:r>
              <a:rPr lang="en-US" altLang="ko-KR" sz="1600" b="1" dirty="0" err="1">
                <a:effectLst/>
                <a:latin typeface="+mn-ea"/>
              </a:rPr>
              <a:t>LogoutButton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handleLogoutClick</a:t>
            </a:r>
            <a:r>
              <a:rPr lang="en-US" altLang="ko-KR" sz="1600" b="1" dirty="0">
                <a:effectLst/>
                <a:latin typeface="+mn-ea"/>
              </a:rPr>
              <a:t>}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{             </a:t>
            </a:r>
          </a:p>
          <a:p>
            <a:r>
              <a:rPr lang="en-US" altLang="ko-KR" sz="1600" b="1" dirty="0">
                <a:effectLst/>
                <a:latin typeface="+mn-ea"/>
              </a:rPr>
              <a:t>    button = &lt;</a:t>
            </a:r>
            <a:r>
              <a:rPr lang="en-US" altLang="ko-KR" sz="1600" b="1" dirty="0" err="1">
                <a:effectLst/>
                <a:latin typeface="+mn-ea"/>
              </a:rPr>
              <a:t>LoginButton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handleLoginClick</a:t>
            </a:r>
            <a:r>
              <a:rPr lang="en-US" altLang="ko-KR" sz="1600" b="1" dirty="0">
                <a:effectLst/>
                <a:latin typeface="+mn-ea"/>
              </a:rPr>
              <a:t>}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&lt;Greeting 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{button}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B02B2-1249-4E79-A796-A251095BCF82}"/>
              </a:ext>
            </a:extLst>
          </p:cNvPr>
          <p:cNvSpPr txBox="1"/>
          <p:nvPr/>
        </p:nvSpPr>
        <p:spPr>
          <a:xfrm>
            <a:off x="3900246" y="404643"/>
            <a:ext cx="1807855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 데이터 </a:t>
            </a: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false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02AF9-0C4D-B6B2-9E0E-61F4F47128F9}"/>
              </a:ext>
            </a:extLst>
          </p:cNvPr>
          <p:cNvSpPr txBox="1"/>
          <p:nvPr/>
        </p:nvSpPr>
        <p:spPr>
          <a:xfrm>
            <a:off x="4193944" y="5228128"/>
            <a:ext cx="29812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B1BA4-9E21-A329-6B85-F928AA70C70F}"/>
              </a:ext>
            </a:extLst>
          </p:cNvPr>
          <p:cNvSpPr txBox="1"/>
          <p:nvPr/>
        </p:nvSpPr>
        <p:spPr>
          <a:xfrm>
            <a:off x="10845125" y="3062750"/>
            <a:ext cx="29812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spc="0" dirty="0">
                <a:solidFill>
                  <a:schemeClr val="bg1"/>
                </a:solidFill>
                <a:effectLst/>
                <a:latin typeface="한컴바탕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BCF98-DB34-FC7D-EB95-FA7FBE992592}"/>
              </a:ext>
            </a:extLst>
          </p:cNvPr>
          <p:cNvSpPr txBox="1"/>
          <p:nvPr/>
        </p:nvSpPr>
        <p:spPr>
          <a:xfrm>
            <a:off x="11893871" y="5441497"/>
            <a:ext cx="29812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7656C-8A5B-E771-B7D4-C465683D2444}"/>
              </a:ext>
            </a:extLst>
          </p:cNvPr>
          <p:cNvSpPr txBox="1"/>
          <p:nvPr/>
        </p:nvSpPr>
        <p:spPr>
          <a:xfrm>
            <a:off x="6095979" y="4266009"/>
            <a:ext cx="29812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altLang="ko-KR" sz="14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FF37B-1A27-2700-0E9A-D004182FB19B}"/>
              </a:ext>
            </a:extLst>
          </p:cNvPr>
          <p:cNvSpPr txBox="1"/>
          <p:nvPr/>
        </p:nvSpPr>
        <p:spPr>
          <a:xfrm>
            <a:off x="10980636" y="4368696"/>
            <a:ext cx="29812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한컴바탕"/>
              </a:rPr>
              <a:t>3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1F6C140-11FD-6FC7-1D48-91A440AB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136" y="74324"/>
            <a:ext cx="3078184" cy="998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B0DE99-57F9-4A3C-1B4D-95FE78C6AC18}"/>
              </a:ext>
            </a:extLst>
          </p:cNvPr>
          <p:cNvSpPr/>
          <p:nvPr/>
        </p:nvSpPr>
        <p:spPr>
          <a:xfrm>
            <a:off x="6857136" y="1375694"/>
            <a:ext cx="4519061" cy="1975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788EBB-38FE-DD36-EE23-33CFF8711FD7}"/>
              </a:ext>
            </a:extLst>
          </p:cNvPr>
          <p:cNvSpPr/>
          <p:nvPr/>
        </p:nvSpPr>
        <p:spPr>
          <a:xfrm>
            <a:off x="6857136" y="3474580"/>
            <a:ext cx="4519061" cy="1317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E2F8C3-504E-457A-FE5B-CE0A1BE922D4}"/>
              </a:ext>
            </a:extLst>
          </p:cNvPr>
          <p:cNvSpPr/>
          <p:nvPr/>
        </p:nvSpPr>
        <p:spPr>
          <a:xfrm>
            <a:off x="6857136" y="4946375"/>
            <a:ext cx="4519061" cy="13179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B9954B-61BE-0640-B798-3ABC61186C37}"/>
              </a:ext>
            </a:extLst>
          </p:cNvPr>
          <p:cNvSpPr txBox="1"/>
          <p:nvPr/>
        </p:nvSpPr>
        <p:spPr>
          <a:xfrm>
            <a:off x="5237715" y="1457838"/>
            <a:ext cx="29812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한컴바탕"/>
              </a:rPr>
              <a:t>5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183299-BE88-E4B5-3991-1E55E2E6CE7E}"/>
              </a:ext>
            </a:extLst>
          </p:cNvPr>
          <p:cNvSpPr/>
          <p:nvPr/>
        </p:nvSpPr>
        <p:spPr>
          <a:xfrm>
            <a:off x="236716" y="3284987"/>
            <a:ext cx="6260656" cy="1519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2B6AA-DCB8-E19F-9F29-7B7D53A20B7A}"/>
              </a:ext>
            </a:extLst>
          </p:cNvPr>
          <p:cNvSpPr txBox="1"/>
          <p:nvPr/>
        </p:nvSpPr>
        <p:spPr>
          <a:xfrm>
            <a:off x="10380656" y="1298631"/>
            <a:ext cx="928936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effectLst/>
                <a:latin typeface="+mn-ea"/>
              </a:rPr>
              <a:t>Greeting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BABCC-04F5-5C5B-123B-09ECB1003D7F}"/>
              </a:ext>
            </a:extLst>
          </p:cNvPr>
          <p:cNvSpPr txBox="1"/>
          <p:nvPr/>
        </p:nvSpPr>
        <p:spPr>
          <a:xfrm>
            <a:off x="10497980" y="3454991"/>
            <a:ext cx="1278467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LoginButton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D0A43-0B95-EFD6-21FC-439910123CDB}"/>
              </a:ext>
            </a:extLst>
          </p:cNvPr>
          <p:cNvSpPr txBox="1"/>
          <p:nvPr/>
        </p:nvSpPr>
        <p:spPr>
          <a:xfrm>
            <a:off x="10497980" y="4974623"/>
            <a:ext cx="139151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  <a:effectLst/>
                <a:latin typeface="+mn-ea"/>
              </a:rPr>
              <a:t>LogoutButton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BF048-FA03-185A-F259-A10FFB48EC82}"/>
              </a:ext>
            </a:extLst>
          </p:cNvPr>
          <p:cNvSpPr txBox="1"/>
          <p:nvPr/>
        </p:nvSpPr>
        <p:spPr>
          <a:xfrm>
            <a:off x="1836636" y="5797217"/>
            <a:ext cx="298129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한컴바탕"/>
              </a:rPr>
              <a:t>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55E5B0-0E74-500D-769B-CDCC9B874277}"/>
              </a:ext>
            </a:extLst>
          </p:cNvPr>
          <p:cNvSpPr/>
          <p:nvPr/>
        </p:nvSpPr>
        <p:spPr>
          <a:xfrm>
            <a:off x="261581" y="1443272"/>
            <a:ext cx="6260656" cy="1619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B78B6-B980-AADD-CF4F-D4693F8B7B55}"/>
              </a:ext>
            </a:extLst>
          </p:cNvPr>
          <p:cNvSpPr txBox="1"/>
          <p:nvPr/>
        </p:nvSpPr>
        <p:spPr>
          <a:xfrm>
            <a:off x="611874" y="4528409"/>
            <a:ext cx="1669802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r>
              <a:rPr lang="ko-KR" altLang="en-US" sz="1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변수</a:t>
            </a:r>
            <a:endParaRPr lang="en-US" altLang="ko-KR" sz="1400" b="1" kern="0" spc="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980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0" y="620765"/>
            <a:ext cx="5520087" cy="62478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&lt;Header  title="WEB“ 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("WELCOME");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 &gt;</a:t>
            </a:r>
          </a:p>
          <a:p>
            <a:r>
              <a:rPr lang="en-US" altLang="ko-KR" sz="1600" b="1" dirty="0">
                <a:latin typeface="+mn-ea"/>
              </a:rPr>
              <a:t>      </a:t>
            </a:r>
            <a:r>
              <a:rPr lang="en-US" altLang="ko-KR" sz="1600" b="1" dirty="0">
                <a:effectLst/>
                <a:latin typeface="+mn-ea"/>
              </a:rPr>
              <a:t>&lt;/Header&gt;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&lt;Nav   topics={topics}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={(_id)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setMode</a:t>
            </a:r>
            <a:r>
              <a:rPr lang="en-US" altLang="ko-KR" sz="1600" b="1" dirty="0">
                <a:effectLst/>
                <a:latin typeface="+mn-ea"/>
              </a:rPr>
              <a:t>("READ");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setId</a:t>
            </a:r>
            <a:r>
              <a:rPr lang="en-US" altLang="ko-KR" sz="1600" b="1" dirty="0">
                <a:effectLst/>
                <a:latin typeface="+mn-ea"/>
              </a:rPr>
              <a:t>(_id);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&gt;</a:t>
            </a:r>
          </a:p>
          <a:p>
            <a:r>
              <a:rPr lang="en-US" altLang="ko-KR" sz="1600" b="1" dirty="0">
                <a:latin typeface="+mn-ea"/>
              </a:rPr>
              <a:t>     </a:t>
            </a:r>
            <a:r>
              <a:rPr lang="en-US" altLang="ko-KR" sz="1600" b="1" dirty="0">
                <a:effectLst/>
                <a:latin typeface="+mn-ea"/>
              </a:rPr>
              <a:t>&lt;/Nav&gt;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{content}</a:t>
            </a:r>
          </a:p>
          <a:p>
            <a:r>
              <a:rPr lang="en-US" altLang="ko-KR" sz="1600" b="1" dirty="0">
                <a:effectLst/>
                <a:latin typeface="+mn-ea"/>
              </a:rPr>
              <a:t> </a:t>
            </a:r>
          </a:p>
          <a:p>
            <a:r>
              <a:rPr lang="en-US" altLang="ko-KR" sz="1600" b="1" dirty="0">
                <a:effectLst/>
                <a:latin typeface="+mn-ea"/>
              </a:rPr>
              <a:t>    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&lt;a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href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="/create“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onClick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setMode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("CREATE");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}}  &gt;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  Create</a:t>
            </a:r>
          </a:p>
          <a:p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B61E592-E6A0-743B-7771-8C88032DE1F8}"/>
              </a:ext>
            </a:extLst>
          </p:cNvPr>
          <p:cNvGrpSpPr/>
          <p:nvPr/>
        </p:nvGrpSpPr>
        <p:grpSpPr>
          <a:xfrm>
            <a:off x="8641165" y="733097"/>
            <a:ext cx="2223144" cy="4163566"/>
            <a:chOff x="9257183" y="1168828"/>
            <a:chExt cx="2804196" cy="501492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9018EA-F910-5498-20BD-29414CDB336B}"/>
                </a:ext>
              </a:extLst>
            </p:cNvPr>
            <p:cNvSpPr/>
            <p:nvPr/>
          </p:nvSpPr>
          <p:spPr>
            <a:xfrm>
              <a:off x="9257183" y="1168828"/>
              <a:ext cx="2804196" cy="50149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8EE95C-56BC-1492-9558-C5E55BDEE0C2}"/>
                </a:ext>
              </a:extLst>
            </p:cNvPr>
            <p:cNvSpPr/>
            <p:nvPr/>
          </p:nvSpPr>
          <p:spPr>
            <a:xfrm>
              <a:off x="9481500" y="137501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Header</a:t>
              </a:r>
            </a:p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D29BCA-3C0F-CD64-DFEC-0564C6F7405C}"/>
                </a:ext>
              </a:extLst>
            </p:cNvPr>
            <p:cNvSpPr/>
            <p:nvPr/>
          </p:nvSpPr>
          <p:spPr>
            <a:xfrm>
              <a:off x="9481500" y="2559096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Nav</a:t>
              </a:r>
            </a:p>
            <a:p>
              <a:pPr algn="ctr"/>
              <a:r>
                <a:rPr lang="en-US" altLang="ko-KR" sz="1600" b="1" dirty="0" err="1">
                  <a:solidFill>
                    <a:srgbClr val="FF0000"/>
                  </a:solidFill>
                  <a:latin typeface="+mn-ea"/>
                </a:rPr>
                <a:t>Conponent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6468865-5E56-DAAC-F893-73923BA7FC15}"/>
                </a:ext>
              </a:extLst>
            </p:cNvPr>
            <p:cNvSpPr/>
            <p:nvPr/>
          </p:nvSpPr>
          <p:spPr>
            <a:xfrm>
              <a:off x="9481500" y="3684083"/>
              <a:ext cx="2292199" cy="9143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b="1" dirty="0">
                  <a:solidFill>
                    <a:schemeClr val="tx1"/>
                  </a:solidFill>
                  <a:effectLst/>
                  <a:latin typeface="+mn-ea"/>
                </a:rPr>
                <a:t>      {content}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C03D4B9-E43F-2F09-9EE0-FACE2010724B}"/>
                </a:ext>
              </a:extLst>
            </p:cNvPr>
            <p:cNvSpPr/>
            <p:nvPr/>
          </p:nvSpPr>
          <p:spPr>
            <a:xfrm>
              <a:off x="9513181" y="4843533"/>
              <a:ext cx="2292199" cy="87648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  <a:latin typeface="+mn-ea"/>
                </a:rPr>
                <a:t>Create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7862CE-9983-0B25-5E13-6664D994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4" y="840804"/>
            <a:ext cx="1948099" cy="40969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5B627D-9B54-796C-DFDA-940DE6FEEEC0}"/>
              </a:ext>
            </a:extLst>
          </p:cNvPr>
          <p:cNvSpPr txBox="1"/>
          <p:nvPr/>
        </p:nvSpPr>
        <p:spPr>
          <a:xfrm>
            <a:off x="6330019" y="343946"/>
            <a:ext cx="1756284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First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Rendering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A8598-241E-2C13-DB5F-D8C7CD0115F5}"/>
              </a:ext>
            </a:extLst>
          </p:cNvPr>
          <p:cNvSpPr txBox="1"/>
          <p:nvPr/>
        </p:nvSpPr>
        <p:spPr>
          <a:xfrm>
            <a:off x="3711474" y="4188906"/>
            <a:ext cx="1120408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추가코드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7F5A4-A7AF-FC25-E3A4-110CE5265A0F}"/>
              </a:ext>
            </a:extLst>
          </p:cNvPr>
          <p:cNvSpPr/>
          <p:nvPr/>
        </p:nvSpPr>
        <p:spPr>
          <a:xfrm>
            <a:off x="567891" y="4552749"/>
            <a:ext cx="4263991" cy="14822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AEF77-A06D-6634-3DA1-61C6107D02EA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282358-2BFA-7A18-0912-3C7916447271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8F4F5F-3D74-CE1D-004A-33361B707FD1}"/>
              </a:ext>
            </a:extLst>
          </p:cNvPr>
          <p:cNvSpPr/>
          <p:nvPr/>
        </p:nvSpPr>
        <p:spPr>
          <a:xfrm flipV="1">
            <a:off x="6392481" y="4496642"/>
            <a:ext cx="903468" cy="338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63BA8D-E80D-CD5C-2563-B2873BDE5E87}"/>
              </a:ext>
            </a:extLst>
          </p:cNvPr>
          <p:cNvSpPr txBox="1"/>
          <p:nvPr/>
        </p:nvSpPr>
        <p:spPr>
          <a:xfrm>
            <a:off x="6672135" y="4937760"/>
            <a:ext cx="34415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F6C4FD-2C8E-A672-D86F-68BBC09FCCDB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928F4-2180-6D32-2D79-AEA7E8CCC595}"/>
              </a:ext>
            </a:extLst>
          </p:cNvPr>
          <p:cNvSpPr txBox="1"/>
          <p:nvPr/>
        </p:nvSpPr>
        <p:spPr>
          <a:xfrm>
            <a:off x="4099598" y="5124617"/>
            <a:ext cx="344159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7602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1" y="842512"/>
            <a:ext cx="449018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Header(props)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&lt;a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="/"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</a:t>
            </a:r>
            <a:r>
              <a:rPr lang="en-US" altLang="ko-KR" sz="1600" b="1" dirty="0" err="1">
                <a:effectLst/>
                <a:latin typeface="+mn-ea"/>
              </a:rPr>
              <a:t>props.onChangeMode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}}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&lt;/h1&gt;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&lt;/header&gt;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Header;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DB242-9A47-462B-8136-DD2BA964ADAE}"/>
              </a:ext>
            </a:extLst>
          </p:cNvPr>
          <p:cNvSpPr txBox="1"/>
          <p:nvPr/>
        </p:nvSpPr>
        <p:spPr>
          <a:xfrm>
            <a:off x="5038824" y="318609"/>
            <a:ext cx="6694371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Nav(props)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{topics,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 } = props ;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    const 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 = [];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for (let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= 0;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 &lt; </a:t>
            </a:r>
            <a:r>
              <a:rPr lang="en-US" altLang="ko-KR" sz="1600" b="1" dirty="0" err="1">
                <a:effectLst/>
                <a:latin typeface="+mn-ea"/>
              </a:rPr>
              <a:t>topics.length</a:t>
            </a:r>
            <a:r>
              <a:rPr lang="en-US" altLang="ko-KR" sz="1600" b="1" dirty="0">
                <a:effectLst/>
                <a:latin typeface="+mn-ea"/>
              </a:rPr>
              <a:t>; 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++)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let t = topics[</a:t>
            </a:r>
            <a:r>
              <a:rPr lang="en-US" altLang="ko-KR" sz="1600" b="1" dirty="0" err="1">
                <a:effectLst/>
                <a:latin typeface="+mn-ea"/>
              </a:rPr>
              <a:t>i</a:t>
            </a:r>
            <a:r>
              <a:rPr lang="en-US" altLang="ko-KR" sz="1600" b="1" dirty="0">
                <a:effectLst/>
                <a:latin typeface="+mn-ea"/>
              </a:rPr>
              <a:t>];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en-US" altLang="ko-KR" sz="1600" b="1" dirty="0" err="1">
                <a:effectLst/>
                <a:latin typeface="+mn-ea"/>
              </a:rPr>
              <a:t>lis.push</a:t>
            </a:r>
            <a:r>
              <a:rPr lang="en-US" altLang="ko-KR" sz="1600" b="1" dirty="0">
                <a:effectLst/>
                <a:latin typeface="+mn-ea"/>
              </a:rPr>
              <a:t>( 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&lt;li key={t.id}&gt;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&lt;a  id={t.id} </a:t>
            </a:r>
            <a:r>
              <a:rPr lang="en-US" altLang="ko-KR" sz="1600" b="1" dirty="0" err="1">
                <a:effectLst/>
                <a:latin typeface="+mn-ea"/>
              </a:rPr>
              <a:t>href</a:t>
            </a:r>
            <a:r>
              <a:rPr lang="en-US" altLang="ko-KR" sz="1600" b="1" dirty="0">
                <a:effectLst/>
                <a:latin typeface="+mn-ea"/>
              </a:rPr>
              <a:t>={"/read/" + t.id} 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  </a:t>
            </a:r>
            <a:r>
              <a:rPr lang="en-US" altLang="ko-KR" sz="1600" b="1" dirty="0" err="1">
                <a:effectLst/>
                <a:latin typeface="+mn-ea"/>
              </a:rPr>
              <a:t>onChangeMode</a:t>
            </a:r>
            <a:r>
              <a:rPr lang="en-US" altLang="ko-KR" sz="1600" b="1" dirty="0">
                <a:effectLst/>
                <a:latin typeface="+mn-ea"/>
              </a:rPr>
              <a:t>(event.target.id);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}}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  {</a:t>
            </a:r>
            <a:r>
              <a:rPr lang="en-US" altLang="ko-KR" sz="1600" b="1" dirty="0" err="1">
                <a:effectLst/>
                <a:latin typeface="+mn-ea"/>
              </a:rPr>
              <a:t>t.title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&lt;/a&gt;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&lt;/li&gt;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}</a:t>
            </a:r>
          </a:p>
          <a:p>
            <a:r>
              <a:rPr lang="en-US" altLang="ko-KR" sz="1600" b="1" dirty="0">
                <a:effectLst/>
                <a:latin typeface="+mn-ea"/>
              </a:rPr>
              <a:t>  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&gt;{</a:t>
            </a:r>
            <a:r>
              <a:rPr lang="en-US" altLang="ko-KR" sz="1600" b="1" dirty="0" err="1">
                <a:effectLst/>
                <a:latin typeface="+mn-ea"/>
              </a:rPr>
              <a:t>lis</a:t>
            </a:r>
            <a:r>
              <a:rPr lang="en-US" altLang="ko-KR" sz="1600" b="1" dirty="0">
                <a:effectLst/>
                <a:latin typeface="+mn-ea"/>
              </a:rPr>
              <a:t>}&lt;/</a:t>
            </a:r>
            <a:r>
              <a:rPr lang="en-US" altLang="ko-KR" sz="1600" b="1" dirty="0" err="1">
                <a:effectLst/>
                <a:latin typeface="+mn-ea"/>
              </a:rPr>
              <a:t>ol</a:t>
            </a:r>
            <a:r>
              <a:rPr lang="en-US" altLang="ko-KR" sz="1600" b="1" dirty="0">
                <a:effectLst/>
                <a:latin typeface="+mn-ea"/>
              </a:rPr>
              <a:t>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&lt;/nav&gt;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</a:t>
            </a:r>
          </a:p>
          <a:p>
            <a:r>
              <a:rPr lang="en-US" altLang="ko-KR" sz="1600" b="1" dirty="0">
                <a:effectLst/>
                <a:latin typeface="+mn-ea"/>
              </a:rPr>
              <a:t>export default Nav 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18B53-7374-727B-A0D3-A37E6F1A4A83}"/>
              </a:ext>
            </a:extLst>
          </p:cNvPr>
          <p:cNvSpPr txBox="1"/>
          <p:nvPr/>
        </p:nvSpPr>
        <p:spPr>
          <a:xfrm>
            <a:off x="7919186" y="4230824"/>
            <a:ext cx="365038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Article(props)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&lt;h2&gt;{</a:t>
            </a:r>
            <a:r>
              <a:rPr lang="en-US" altLang="ko-KR" sz="1600" b="1" dirty="0" err="1">
                <a:effectLst/>
                <a:latin typeface="+mn-ea"/>
              </a:rPr>
              <a:t>props.title</a:t>
            </a:r>
            <a:r>
              <a:rPr lang="en-US" altLang="ko-KR" sz="1600" b="1" dirty="0">
                <a:effectLst/>
                <a:latin typeface="+mn-ea"/>
              </a:rPr>
              <a:t>}&lt;/h2&gt;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props.body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854DC-25F1-71AF-16E7-5E6E8BBFDCB2}"/>
              </a:ext>
            </a:extLst>
          </p:cNvPr>
          <p:cNvSpPr txBox="1"/>
          <p:nvPr/>
        </p:nvSpPr>
        <p:spPr>
          <a:xfrm>
            <a:off x="10242318" y="173730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있음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02C1D-2F22-C33C-9C65-3275BC94C251}"/>
              </a:ext>
            </a:extLst>
          </p:cNvPr>
          <p:cNvSpPr txBox="1"/>
          <p:nvPr/>
        </p:nvSpPr>
        <p:spPr>
          <a:xfrm>
            <a:off x="10459545" y="4061547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없음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EE0F1-267B-269F-EF19-07A9552EF5E6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1A5ED-AFBA-5E72-32B8-BC70BFC2459E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7E88A4-2FE5-F88C-9563-4667CFC7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24" y="3459677"/>
            <a:ext cx="1590970" cy="3345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5B2A4A-CB0F-108C-0248-DB0ADEA815AF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D75E9-05F7-FE4F-9833-13518D55EE33}"/>
              </a:ext>
            </a:extLst>
          </p:cNvPr>
          <p:cNvSpPr txBox="1"/>
          <p:nvPr/>
        </p:nvSpPr>
        <p:spPr>
          <a:xfrm>
            <a:off x="3379181" y="557732"/>
            <a:ext cx="1125024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 있음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21227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255070" y="697386"/>
            <a:ext cx="761090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function Create(props)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// const { </a:t>
            </a:r>
            <a:r>
              <a:rPr lang="en-US" altLang="ko-KR" sz="1600" b="1" dirty="0" err="1">
                <a:effectLst/>
                <a:latin typeface="+mn-ea"/>
              </a:rPr>
              <a:t>onCreate</a:t>
            </a:r>
            <a:r>
              <a:rPr lang="en-US" altLang="ko-KR" sz="1600" b="1" dirty="0">
                <a:effectLst/>
                <a:latin typeface="+mn-ea"/>
              </a:rPr>
              <a:t> } = props;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&lt;h2&gt;Create&lt;/h2&gt;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title = </a:t>
            </a:r>
            <a:r>
              <a:rPr lang="en-US" altLang="ko-KR" sz="1600" b="1" dirty="0" err="1">
                <a:effectLst/>
                <a:latin typeface="+mn-ea"/>
              </a:rPr>
              <a:t>event.target.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title</a:t>
            </a:r>
            <a:r>
              <a:rPr lang="en-US" altLang="ko-KR" sz="1600" b="1" dirty="0" err="1">
                <a:effectLst/>
                <a:latin typeface="+mn-ea"/>
              </a:rPr>
              <a:t>.value</a:t>
            </a:r>
            <a:r>
              <a:rPr lang="en-US" altLang="ko-KR" sz="1600" b="1" dirty="0">
                <a:effectLst/>
                <a:latin typeface="+mn-ea"/>
              </a:rPr>
              <a:t>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  const body = </a:t>
            </a:r>
            <a:r>
              <a:rPr lang="en-US" altLang="ko-KR" sz="1600" b="1" dirty="0" err="1">
                <a:effectLst/>
                <a:latin typeface="+mn-ea"/>
              </a:rPr>
              <a:t>event.target.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body</a:t>
            </a:r>
            <a:r>
              <a:rPr lang="en-US" altLang="ko-KR" sz="1600" b="1" dirty="0" err="1">
                <a:effectLst/>
                <a:latin typeface="+mn-ea"/>
              </a:rPr>
              <a:t>.value</a:t>
            </a:r>
            <a:r>
              <a:rPr lang="en-US" altLang="ko-KR" sz="1600" b="1" dirty="0">
                <a:effectLst/>
                <a:latin typeface="+mn-ea"/>
              </a:rPr>
              <a:t>;   // title, body  </a:t>
            </a:r>
            <a:r>
              <a:rPr lang="ko-KR" altLang="en-US" sz="1600" b="1" dirty="0">
                <a:effectLst/>
                <a:latin typeface="+mn-ea"/>
              </a:rPr>
              <a:t>값을 받아서</a:t>
            </a:r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        </a:t>
            </a:r>
            <a:r>
              <a:rPr lang="en-US" altLang="ko-KR" sz="1600" b="1" dirty="0" err="1">
                <a:effectLst/>
                <a:latin typeface="+mn-ea"/>
              </a:rPr>
              <a:t>props.onCreate</a:t>
            </a:r>
            <a:r>
              <a:rPr lang="en-US" altLang="ko-KR" sz="1600" b="1" dirty="0">
                <a:effectLst/>
                <a:latin typeface="+mn-ea"/>
              </a:rPr>
              <a:t>(title, body);                 // 6. </a:t>
            </a:r>
            <a:r>
              <a:rPr lang="ko-KR" altLang="en-US" sz="1600" b="1" dirty="0">
                <a:effectLst/>
                <a:latin typeface="+mn-ea"/>
              </a:rPr>
              <a:t>이벤트를 실행한다</a:t>
            </a:r>
            <a:r>
              <a:rPr lang="en-US" altLang="ko-KR" sz="1600" b="1" dirty="0">
                <a:effectLst/>
                <a:latin typeface="+mn-ea"/>
              </a:rPr>
              <a:t>,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}}  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 &lt;input type="text" name="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title</a:t>
            </a:r>
            <a:r>
              <a:rPr lang="en-US" altLang="ko-KR" sz="1600" b="1" dirty="0">
                <a:effectLst/>
                <a:latin typeface="+mn-ea"/>
              </a:rPr>
              <a:t>" placeholder="title" /&gt; 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 &lt;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 name="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body</a:t>
            </a:r>
            <a:r>
              <a:rPr lang="en-US" altLang="ko-KR" sz="1600" b="1" dirty="0">
                <a:effectLst/>
                <a:latin typeface="+mn-ea"/>
              </a:rPr>
              <a:t>" placeholder="body"&gt;&lt;/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&gt;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&lt;p&gt; &lt;input type="submit" value="Create"&gt;&lt;/input&gt; &lt;/p&gt;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&lt;/article&gt;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Create;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768BF-F8D2-288B-2D84-BF65882F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726" y="1098418"/>
            <a:ext cx="2462414" cy="5016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377009-8BCE-29D4-F989-88569B9AD2F1}"/>
              </a:ext>
            </a:extLst>
          </p:cNvPr>
          <p:cNvSpPr/>
          <p:nvPr/>
        </p:nvSpPr>
        <p:spPr>
          <a:xfrm>
            <a:off x="9547726" y="3383010"/>
            <a:ext cx="2462414" cy="2271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1228C-607E-8DCF-A456-179FC59BF228}"/>
              </a:ext>
            </a:extLst>
          </p:cNvPr>
          <p:cNvSpPr txBox="1"/>
          <p:nvPr/>
        </p:nvSpPr>
        <p:spPr>
          <a:xfrm>
            <a:off x="5212484" y="687945"/>
            <a:ext cx="156695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C0F2086-C41F-12CF-80BD-F732BF4CEADA}"/>
              </a:ext>
            </a:extLst>
          </p:cNvPr>
          <p:cNvSpPr/>
          <p:nvPr/>
        </p:nvSpPr>
        <p:spPr>
          <a:xfrm>
            <a:off x="8747585" y="5084356"/>
            <a:ext cx="697045" cy="22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0F7F9-E825-BEEA-BA34-0A8F271845E2}"/>
              </a:ext>
            </a:extLst>
          </p:cNvPr>
          <p:cNvSpPr txBox="1"/>
          <p:nvPr/>
        </p:nvSpPr>
        <p:spPr>
          <a:xfrm>
            <a:off x="255070" y="51558"/>
            <a:ext cx="104434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69F81-869C-B1CE-4480-71F6F2D2784C}"/>
              </a:ext>
            </a:extLst>
          </p:cNvPr>
          <p:cNvSpPr txBox="1"/>
          <p:nvPr/>
        </p:nvSpPr>
        <p:spPr>
          <a:xfrm>
            <a:off x="255070" y="51558"/>
            <a:ext cx="2046342" cy="46166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u="none" strike="noStrike" baseline="0" dirty="0">
                <a:solidFill>
                  <a:schemeClr val="bg1"/>
                </a:solidFill>
                <a:latin typeface="+mn-ea"/>
              </a:rPr>
              <a:t>State </a:t>
            </a:r>
            <a:r>
              <a:rPr lang="ko-KR" altLang="en-US" sz="2400" b="1" i="0" u="none" strike="noStrike" baseline="0" dirty="0">
                <a:solidFill>
                  <a:schemeClr val="bg1"/>
                </a:solidFill>
                <a:latin typeface="+mn-ea"/>
              </a:rPr>
              <a:t>응용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60CB-4FBA-ED32-C051-95DF4537D58A}"/>
              </a:ext>
            </a:extLst>
          </p:cNvPr>
          <p:cNvSpPr txBox="1"/>
          <p:nvPr/>
        </p:nvSpPr>
        <p:spPr>
          <a:xfrm>
            <a:off x="3895657" y="489608"/>
            <a:ext cx="43037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1E53F-3133-3EB4-9BD3-0DFE725110D4}"/>
              </a:ext>
            </a:extLst>
          </p:cNvPr>
          <p:cNvSpPr txBox="1"/>
          <p:nvPr/>
        </p:nvSpPr>
        <p:spPr>
          <a:xfrm>
            <a:off x="2490160" y="59166"/>
            <a:ext cx="1069148" cy="3385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algn="ctr" fontAlgn="base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</a:t>
            </a: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eek6-6</a:t>
            </a:r>
            <a:endParaRPr lang="en-US" altLang="ko-KR" sz="1600" b="1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6FB02-6BF3-395A-B1A9-B2B9F4578751}"/>
              </a:ext>
            </a:extLst>
          </p:cNvPr>
          <p:cNvSpPr txBox="1"/>
          <p:nvPr/>
        </p:nvSpPr>
        <p:spPr>
          <a:xfrm>
            <a:off x="4396170" y="3239163"/>
            <a:ext cx="430370" cy="33855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427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3180"/>
            <a:ext cx="4903924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if-else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조건문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참일 경우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거짓일 경우</a:t>
            </a:r>
            <a:endParaRPr lang="en-US" altLang="ko-KR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24A5A-EAFC-0364-5AC6-04F987AC1C4D}"/>
              </a:ext>
            </a:extLst>
          </p:cNvPr>
          <p:cNvSpPr txBox="1"/>
          <p:nvPr/>
        </p:nvSpPr>
        <p:spPr>
          <a:xfrm>
            <a:off x="197318" y="1351306"/>
            <a:ext cx="554034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App(props)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 err="1">
                <a:effectLst/>
                <a:latin typeface="+mn-ea"/>
              </a:rPr>
              <a:t>isLoged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setIsLoged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(false);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handleLoginClick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setIsLoged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(true);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handleLogoutClick</a:t>
            </a:r>
            <a:r>
              <a:rPr lang="en-US" altLang="ko-KR" sz="1600" b="1" dirty="0">
                <a:effectLst/>
                <a:latin typeface="+mn-ea"/>
              </a:rPr>
              <a:t> = ()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setIsLoged</a:t>
            </a:r>
            <a:r>
              <a:rPr lang="en-US" altLang="ko-KR" sz="1600" b="1" dirty="0">
                <a:effectLst/>
                <a:latin typeface="+mn-ea"/>
              </a:rPr>
              <a:t>(false);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&lt;Greeting 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isLoged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 ?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LogoutButton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handleLogoutClick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 :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</a:t>
            </a:r>
            <a:r>
              <a:rPr lang="en-US" altLang="ko-KR" sz="1600" b="1" dirty="0" err="1">
                <a:effectLst/>
                <a:latin typeface="+mn-ea"/>
              </a:rPr>
              <a:t>LoginButton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handleLoginClick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)}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F1556-5908-7F4E-1B47-B0B82C4DD95A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531AF-B723-1DB7-6524-9D3F609F48EB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Week6_1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9C3952-4DD8-07C4-3E02-F98B8B2D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4387"/>
            <a:ext cx="3689293" cy="1196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AA4308-F2E7-93E4-E284-F8AB7E7BF8FC}"/>
              </a:ext>
            </a:extLst>
          </p:cNvPr>
          <p:cNvSpPr txBox="1"/>
          <p:nvPr/>
        </p:nvSpPr>
        <p:spPr>
          <a:xfrm>
            <a:off x="5896778" y="1558947"/>
            <a:ext cx="609790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  let 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button</a:t>
            </a:r>
            <a:r>
              <a:rPr lang="en-US" altLang="ko-KR" sz="1600" b="1" dirty="0">
                <a:effectLst/>
                <a:latin typeface="+mn-ea"/>
              </a:rPr>
              <a:t>; // Component </a:t>
            </a:r>
            <a:r>
              <a:rPr lang="ko-KR" altLang="en-US" sz="1600" b="1" dirty="0">
                <a:effectLst/>
                <a:latin typeface="+mn-ea"/>
              </a:rPr>
              <a:t>변수</a:t>
            </a:r>
          </a:p>
          <a:p>
            <a:r>
              <a:rPr lang="ko-KR" altLang="en-US" sz="1600" b="1" dirty="0">
                <a:effectLst/>
                <a:latin typeface="+mn-ea"/>
              </a:rPr>
              <a:t>  </a:t>
            </a:r>
            <a:r>
              <a:rPr lang="en-US" altLang="ko-KR" sz="1600" b="1" dirty="0">
                <a:effectLst/>
                <a:latin typeface="+mn-ea"/>
              </a:rPr>
              <a:t>if (</a:t>
            </a:r>
            <a:r>
              <a:rPr lang="en-US" altLang="ko-KR" sz="1600" b="1" dirty="0" err="1">
                <a:effectLst/>
                <a:latin typeface="+mn-ea"/>
              </a:rPr>
              <a:t>isLogged</a:t>
            </a:r>
            <a:r>
              <a:rPr lang="en-US" altLang="ko-KR" sz="1600" b="1" dirty="0">
                <a:effectLst/>
                <a:latin typeface="+mn-ea"/>
              </a:rPr>
              <a:t>) {    // true</a:t>
            </a:r>
          </a:p>
          <a:p>
            <a:r>
              <a:rPr lang="en-US" altLang="ko-KR" sz="1600" b="1" dirty="0">
                <a:effectLst/>
                <a:latin typeface="+mn-ea"/>
              </a:rPr>
              <a:t>    button = &lt;</a:t>
            </a:r>
            <a:r>
              <a:rPr lang="en-US" altLang="ko-KR" sz="1600" b="1" dirty="0" err="1">
                <a:effectLst/>
                <a:latin typeface="+mn-ea"/>
              </a:rPr>
              <a:t>LogoutButton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handleLogoutClick</a:t>
            </a:r>
            <a:r>
              <a:rPr lang="en-US" altLang="ko-KR" sz="1600" b="1" dirty="0">
                <a:effectLst/>
                <a:latin typeface="+mn-ea"/>
              </a:rPr>
              <a:t>}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 else {             // false</a:t>
            </a:r>
          </a:p>
          <a:p>
            <a:r>
              <a:rPr lang="en-US" altLang="ko-KR" sz="1600" b="1" dirty="0">
                <a:effectLst/>
                <a:latin typeface="+mn-ea"/>
              </a:rPr>
              <a:t>    button = &lt;</a:t>
            </a:r>
            <a:r>
              <a:rPr lang="en-US" altLang="ko-KR" sz="1600" b="1" dirty="0" err="1">
                <a:effectLst/>
                <a:latin typeface="+mn-ea"/>
              </a:rPr>
              <a:t>LoginButton</a:t>
            </a:r>
            <a:r>
              <a:rPr lang="en-US" altLang="ko-KR" sz="1600" b="1" dirty="0">
                <a:effectLst/>
                <a:latin typeface="+mn-ea"/>
              </a:rPr>
              <a:t> </a:t>
            </a:r>
            <a:r>
              <a:rPr lang="en-US" altLang="ko-KR" sz="1600" b="1" dirty="0" err="1">
                <a:effectLst/>
                <a:latin typeface="+mn-ea"/>
              </a:rPr>
              <a:t>onClick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handleLoginClick</a:t>
            </a:r>
            <a:r>
              <a:rPr lang="en-US" altLang="ko-KR" sz="1600" b="1" dirty="0">
                <a:effectLst/>
                <a:latin typeface="+mn-ea"/>
              </a:rPr>
              <a:t>} /&gt;;</a:t>
            </a:r>
          </a:p>
          <a:p>
            <a:r>
              <a:rPr lang="en-US" altLang="ko-KR" sz="1600" b="1" dirty="0">
                <a:effectLst/>
                <a:latin typeface="+mn-ea"/>
              </a:rPr>
              <a:t>  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3047CB-9D85-86A6-E45B-A8B05976ED8E}"/>
              </a:ext>
            </a:extLst>
          </p:cNvPr>
          <p:cNvSpPr/>
          <p:nvPr/>
        </p:nvSpPr>
        <p:spPr>
          <a:xfrm>
            <a:off x="468070" y="4777297"/>
            <a:ext cx="5269588" cy="1270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64634AC-A379-ED12-E303-1CAB0BFDFAFB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6199608" y="2666657"/>
            <a:ext cx="2284172" cy="3208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1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83946" y="409432"/>
            <a:ext cx="907180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Form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input, checkbox, select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 사용자 입력 양식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 Form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달리 </a:t>
            </a:r>
            <a:r>
              <a:rPr lang="en-US" altLang="ko-KR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state</a:t>
            </a:r>
            <a:r>
              <a:rPr lang="ko-KR" altLang="en-US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데이터 관리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데이터와 화면 동기화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9652F-6B17-B37D-30CF-A95A755FDDD1}"/>
              </a:ext>
            </a:extLst>
          </p:cNvPr>
          <p:cNvSpPr txBox="1"/>
          <p:nvPr/>
        </p:nvSpPr>
        <p:spPr>
          <a:xfrm>
            <a:off x="777240" y="2281018"/>
            <a:ext cx="5183203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&lt;form&gt;</a:t>
            </a:r>
          </a:p>
          <a:p>
            <a:pPr algn="just" fontAlgn="base"/>
            <a:r>
              <a:rPr lang="ko-KR" altLang="en-US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이름 </a:t>
            </a:r>
            <a:r>
              <a:rPr lang="en-US" altLang="ko-KR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&lt;input type = "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-KR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name = "name" /&gt;</a:t>
            </a:r>
          </a:p>
          <a:p>
            <a:pPr algn="just" fontAlgn="base"/>
            <a:r>
              <a:rPr lang="en-US" altLang="ko-KR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600" b="1" kern="0" spc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button</a:t>
            </a:r>
            <a:r>
              <a:rPr lang="en-US" altLang="ko-KR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type = "submit"&gt; </a:t>
            </a:r>
            <a:r>
              <a:rPr lang="ko-KR" altLang="en-US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제출 </a:t>
            </a:r>
            <a:r>
              <a:rPr lang="en-US" altLang="ko-KR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&lt;/button&gt;</a:t>
            </a:r>
          </a:p>
          <a:p>
            <a:pPr algn="just" fontAlgn="base"/>
            <a:r>
              <a:rPr lang="en-US" altLang="ko-KR" sz="1600" b="1" kern="0" spc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&lt;/form&gt;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074D2-08FC-583E-F874-3BE9AC24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529035"/>
            <a:ext cx="4829175" cy="94297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353F3-F839-F63F-DF67-467D4EA30FD8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E1690-5BBD-1B78-787D-694B373C46AE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37853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B63E52-74CE-E9F5-AC16-DEC09491A5CB}"/>
              </a:ext>
            </a:extLst>
          </p:cNvPr>
          <p:cNvSpPr txBox="1"/>
          <p:nvPr/>
        </p:nvSpPr>
        <p:spPr>
          <a:xfrm>
            <a:off x="5053263" y="143891"/>
            <a:ext cx="7138737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("");</a:t>
            </a:r>
          </a:p>
          <a:p>
            <a:endParaRPr lang="en-US" altLang="ko-KR" sz="1600" b="1" dirty="0">
              <a:effectLst/>
              <a:latin typeface="+mn-ea"/>
            </a:endParaRPr>
          </a:p>
          <a:p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alert("</a:t>
            </a:r>
            <a:r>
              <a:rPr lang="ko-KR" altLang="en-US" sz="1600" b="1" dirty="0">
                <a:effectLst/>
                <a:latin typeface="+mn-ea"/>
              </a:rPr>
              <a:t>입력한 이름 </a:t>
            </a:r>
            <a:r>
              <a:rPr lang="en-US" altLang="ko-KR" sz="1600" b="1" dirty="0">
                <a:effectLst/>
                <a:latin typeface="+mn-ea"/>
              </a:rPr>
              <a:t>: 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+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value);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</a:t>
            </a:r>
            <a:r>
              <a:rPr lang="ko-KR" altLang="en-US" sz="1600" b="1" dirty="0">
                <a:effectLst/>
                <a:latin typeface="+mn-ea"/>
              </a:rPr>
              <a:t>이름 </a:t>
            </a:r>
            <a:r>
              <a:rPr lang="en-US" altLang="ko-KR" sz="1600" b="1" dirty="0">
                <a:effectLst/>
                <a:latin typeface="+mn-ea"/>
              </a:rPr>
              <a:t>: </a:t>
            </a:r>
          </a:p>
          <a:p>
            <a:r>
              <a:rPr lang="en-US" altLang="ko-KR" sz="1600" b="1" dirty="0">
                <a:latin typeface="+mn-ea"/>
              </a:rPr>
              <a:t>        </a:t>
            </a:r>
            <a:r>
              <a:rPr lang="en-US" altLang="ko-KR" sz="1600" b="1" dirty="0">
                <a:effectLst/>
                <a:latin typeface="+mn-ea"/>
              </a:rPr>
              <a:t>&lt;input </a:t>
            </a:r>
            <a:r>
              <a:rPr lang="en-US" altLang="ko-KR" sz="1600" b="1" dirty="0" err="1">
                <a:effectLst/>
                <a:latin typeface="+mn-ea"/>
              </a:rPr>
              <a:t>tyoe</a:t>
            </a:r>
            <a:r>
              <a:rPr lang="en-US" altLang="ko-KR" sz="1600" b="1" dirty="0">
                <a:effectLst/>
                <a:latin typeface="+mn-ea"/>
              </a:rPr>
              <a:t>="text" value={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solidFill>
                  <a:srgbClr val="FF0000"/>
                </a:solidFill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  &lt;button type="submit"&gt; </a:t>
            </a:r>
            <a:r>
              <a:rPr lang="ko-KR" altLang="en-US" sz="1600" b="1" dirty="0">
                <a:effectLst/>
                <a:latin typeface="+mn-ea"/>
              </a:rPr>
              <a:t>제출 </a:t>
            </a:r>
            <a:r>
              <a:rPr lang="en-US" altLang="ko-KR" sz="1600" b="1" dirty="0">
                <a:effectLst/>
                <a:latin typeface="+mn-ea"/>
              </a:rPr>
              <a:t>&lt;/button&gt;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&lt;/div&gt;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255071" y="474722"/>
            <a:ext cx="4547936" cy="3362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nput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태그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type = “text”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Text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 입력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endParaRPr lang="ko-KR" altLang="en-US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button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태그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type = “submit”</a:t>
            </a: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</a:rPr>
              <a:t>Form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+mn-ea"/>
              </a:rPr>
              <a:t>에 작성한 사용자 입력 </a:t>
            </a:r>
            <a:endParaRPr lang="en-US" altLang="ko-KR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1200150" lvl="2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서버에</a:t>
            </a:r>
            <a:r>
              <a:rPr lang="en-US" altLang="ko-KR" b="1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kern="0" dirty="0">
                <a:solidFill>
                  <a:srgbClr val="000000"/>
                </a:solidFill>
                <a:latin typeface="+mn-ea"/>
              </a:rPr>
              <a:t>전송</a:t>
            </a:r>
            <a:endParaRPr lang="en-US" altLang="ko-KR" b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B7B9B-9BB5-6F4F-87EA-7B89665591C0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DEDF3F-DCC5-2083-F9EE-3E68EA716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51"/>
          <a:stretch/>
        </p:blipFill>
        <p:spPr>
          <a:xfrm>
            <a:off x="168443" y="5244795"/>
            <a:ext cx="4634563" cy="12483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C1089A-1040-7D19-2E4F-A3C702FC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4" y="4037105"/>
            <a:ext cx="4603008" cy="830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D992B8-537A-6AAA-BBA3-958B3C67E63C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50782-CC48-8C5E-C875-C3AEA27B874D}"/>
              </a:ext>
            </a:extLst>
          </p:cNvPr>
          <p:cNvSpPr/>
          <p:nvPr/>
        </p:nvSpPr>
        <p:spPr>
          <a:xfrm>
            <a:off x="5136322" y="1061946"/>
            <a:ext cx="4017303" cy="222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7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B6D47-0F6C-94A4-2D93-0359B51AFA79}"/>
              </a:ext>
            </a:extLst>
          </p:cNvPr>
          <p:cNvSpPr txBox="1"/>
          <p:nvPr/>
        </p:nvSpPr>
        <p:spPr>
          <a:xfrm>
            <a:off x="179139" y="513223"/>
            <a:ext cx="4815065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textarea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태그</a:t>
            </a:r>
          </a:p>
          <a:p>
            <a:pPr marL="742950" lvl="1" indent="-285750" algn="just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여러줄을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입력할 수 있는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text box</a:t>
            </a:r>
            <a:r>
              <a:rPr lang="ko-KR" altLang="en-US" b="1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9652F-6B17-B37D-30CF-A95A755FDDD1}"/>
              </a:ext>
            </a:extLst>
          </p:cNvPr>
          <p:cNvSpPr txBox="1"/>
          <p:nvPr/>
        </p:nvSpPr>
        <p:spPr>
          <a:xfrm>
            <a:off x="5025992" y="513223"/>
            <a:ext cx="6986869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effectLst/>
                <a:latin typeface="+mn-ea"/>
              </a:rPr>
              <a:t>import {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 } from "react";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function App() {</a:t>
            </a:r>
          </a:p>
          <a:p>
            <a:r>
              <a:rPr lang="en-US" altLang="ko-KR" sz="1600" b="1" dirty="0">
                <a:effectLst/>
                <a:latin typeface="+mn-ea"/>
              </a:rPr>
              <a:t>  const [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,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] = </a:t>
            </a:r>
            <a:r>
              <a:rPr lang="en-US" altLang="ko-KR" sz="1600" b="1" dirty="0" err="1">
                <a:effectLst/>
                <a:latin typeface="+mn-ea"/>
              </a:rPr>
              <a:t>useState</a:t>
            </a:r>
            <a:r>
              <a:rPr lang="en-US" altLang="ko-KR" sz="1600" b="1" dirty="0">
                <a:effectLst/>
                <a:latin typeface="+mn-ea"/>
              </a:rPr>
              <a:t>("</a:t>
            </a:r>
            <a:r>
              <a:rPr lang="ko-KR" altLang="en-US" sz="1600" b="1" dirty="0">
                <a:effectLst/>
                <a:latin typeface="+mn-ea"/>
              </a:rPr>
              <a:t>요청사항을 입력하세요</a:t>
            </a:r>
            <a:r>
              <a:rPr lang="en-US" altLang="ko-KR" sz="1600" b="1" dirty="0">
                <a:effectLst/>
                <a:latin typeface="+mn-ea"/>
              </a:rPr>
              <a:t>.");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setValue</a:t>
            </a:r>
            <a:r>
              <a:rPr lang="en-US" altLang="ko-KR" sz="1600" b="1" dirty="0">
                <a:effectLst/>
                <a:latin typeface="+mn-ea"/>
              </a:rPr>
              <a:t>(</a:t>
            </a:r>
            <a:r>
              <a:rPr lang="en-US" altLang="ko-KR" sz="1600" b="1" dirty="0" err="1">
                <a:effectLst/>
                <a:latin typeface="+mn-ea"/>
              </a:rPr>
              <a:t>event.target.value</a:t>
            </a:r>
            <a:r>
              <a:rPr lang="en-US" altLang="ko-KR" sz="1600" b="1" dirty="0">
                <a:effectLst/>
                <a:latin typeface="+mn-ea"/>
              </a:rPr>
              <a:t>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const </a:t>
            </a:r>
            <a:r>
              <a:rPr lang="en-US" altLang="ko-KR" sz="1600" b="1" dirty="0" err="1"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 = (event) =&gt; {</a:t>
            </a:r>
          </a:p>
          <a:p>
            <a:r>
              <a:rPr lang="en-US" altLang="ko-KR" sz="1600" b="1" dirty="0">
                <a:effectLst/>
                <a:latin typeface="+mn-ea"/>
              </a:rPr>
              <a:t>    alert("</a:t>
            </a:r>
            <a:r>
              <a:rPr lang="ko-KR" altLang="en-US" sz="1600" b="1" dirty="0">
                <a:effectLst/>
                <a:latin typeface="+mn-ea"/>
              </a:rPr>
              <a:t>입력한 요청사항 </a:t>
            </a:r>
            <a:r>
              <a:rPr lang="en-US" altLang="ko-KR" sz="1600" b="1" dirty="0">
                <a:effectLst/>
                <a:latin typeface="+mn-ea"/>
              </a:rPr>
              <a:t>: "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+</a:t>
            </a:r>
            <a:r>
              <a:rPr lang="ko-KR" altLang="en-US" sz="1600" b="1" dirty="0">
                <a:effectLst/>
                <a:latin typeface="+mn-ea"/>
              </a:rPr>
              <a:t> </a:t>
            </a:r>
            <a:r>
              <a:rPr lang="en-US" altLang="ko-KR" sz="1600" b="1" dirty="0">
                <a:effectLst/>
                <a:latin typeface="+mn-ea"/>
              </a:rPr>
              <a:t>value);</a:t>
            </a:r>
          </a:p>
          <a:p>
            <a:r>
              <a:rPr lang="en-US" altLang="ko-KR" sz="1600" b="1" dirty="0">
                <a:effectLst/>
                <a:latin typeface="+mn-ea"/>
              </a:rPr>
              <a:t>    </a:t>
            </a:r>
            <a:r>
              <a:rPr lang="en-US" altLang="ko-KR" sz="1600" b="1" dirty="0" err="1">
                <a:effectLst/>
                <a:latin typeface="+mn-ea"/>
              </a:rPr>
              <a:t>event.preventDefault</a:t>
            </a:r>
            <a:r>
              <a:rPr lang="en-US" altLang="ko-KR" sz="1600" b="1" dirty="0">
                <a:effectLst/>
                <a:latin typeface="+mn-ea"/>
              </a:rPr>
              <a:t>();</a:t>
            </a:r>
          </a:p>
          <a:p>
            <a:r>
              <a:rPr lang="en-US" altLang="ko-KR" sz="1600" b="1" dirty="0">
                <a:effectLst/>
                <a:latin typeface="+mn-ea"/>
              </a:rPr>
              <a:t>  };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  return (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&lt;form </a:t>
            </a:r>
            <a:r>
              <a:rPr lang="en-US" altLang="ko-KR" sz="1600" b="1" dirty="0" err="1">
                <a:effectLst/>
                <a:latin typeface="+mn-ea"/>
              </a:rPr>
              <a:t>onSubmit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handleSubmit</a:t>
            </a:r>
            <a:r>
              <a:rPr lang="en-US" altLang="ko-KR" sz="1600" b="1" dirty="0">
                <a:effectLst/>
                <a:latin typeface="+mn-ea"/>
              </a:rPr>
              <a:t>}&gt;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</a:t>
            </a:r>
            <a:r>
              <a:rPr lang="ko-KR" altLang="en-US" sz="1600" b="1" dirty="0">
                <a:effectLst/>
                <a:latin typeface="+mn-ea"/>
              </a:rPr>
              <a:t>요청사항 </a:t>
            </a:r>
            <a:r>
              <a:rPr lang="en-US" altLang="ko-KR" sz="1600" b="1" dirty="0">
                <a:effectLst/>
                <a:latin typeface="+mn-ea"/>
              </a:rPr>
              <a:t>: &lt;</a:t>
            </a:r>
            <a:r>
              <a:rPr lang="en-US" altLang="ko-KR" sz="1600" b="1" dirty="0" err="1">
                <a:effectLst/>
                <a:latin typeface="+mn-ea"/>
              </a:rPr>
              <a:t>textarea</a:t>
            </a:r>
            <a:r>
              <a:rPr lang="en-US" altLang="ko-KR" sz="1600" b="1" dirty="0">
                <a:effectLst/>
                <a:latin typeface="+mn-ea"/>
              </a:rPr>
              <a:t> value={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} </a:t>
            </a:r>
            <a:r>
              <a:rPr lang="en-US" altLang="ko-KR" sz="1600" b="1" dirty="0" err="1">
                <a:effectLst/>
                <a:latin typeface="+mn-ea"/>
              </a:rPr>
              <a:t>onChange</a:t>
            </a:r>
            <a:r>
              <a:rPr lang="en-US" altLang="ko-KR" sz="1600" b="1" dirty="0">
                <a:effectLst/>
                <a:latin typeface="+mn-ea"/>
              </a:rPr>
              <a:t>={</a:t>
            </a:r>
            <a:r>
              <a:rPr lang="en-US" altLang="ko-KR" sz="1600" b="1" dirty="0" err="1">
                <a:effectLst/>
                <a:latin typeface="+mn-ea"/>
              </a:rPr>
              <a:t>handleChange</a:t>
            </a:r>
            <a:r>
              <a:rPr lang="en-US" altLang="ko-KR" sz="1600" b="1" dirty="0">
                <a:effectLst/>
                <a:latin typeface="+mn-ea"/>
              </a:rPr>
              <a:t>}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&lt;button type="submit"&gt; </a:t>
            </a:r>
            <a:r>
              <a:rPr lang="ko-KR" altLang="en-US" sz="1600" b="1" dirty="0">
                <a:effectLst/>
                <a:latin typeface="+mn-ea"/>
              </a:rPr>
              <a:t>제출 </a:t>
            </a:r>
            <a:r>
              <a:rPr lang="en-US" altLang="ko-KR" sz="1600" b="1" dirty="0">
                <a:effectLst/>
                <a:latin typeface="+mn-ea"/>
              </a:rPr>
              <a:t>&lt;/button&gt; &lt;</a:t>
            </a:r>
            <a:r>
              <a:rPr lang="en-US" altLang="ko-KR" sz="1600" b="1" dirty="0" err="1">
                <a:effectLst/>
                <a:latin typeface="+mn-ea"/>
              </a:rPr>
              <a:t>br</a:t>
            </a:r>
            <a:r>
              <a:rPr lang="en-US" altLang="ko-KR" sz="1600" b="1" dirty="0">
                <a:effectLst/>
                <a:latin typeface="+mn-ea"/>
              </a:rPr>
              <a:t> /&gt;</a:t>
            </a:r>
          </a:p>
          <a:p>
            <a:r>
              <a:rPr lang="en-US" altLang="ko-KR" sz="1600" b="1" dirty="0">
                <a:effectLst/>
                <a:latin typeface="+mn-ea"/>
              </a:rPr>
              <a:t>      {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value</a:t>
            </a:r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r>
              <a:rPr lang="en-US" altLang="ko-KR" sz="1600" b="1" dirty="0">
                <a:effectLst/>
                <a:latin typeface="+mn-ea"/>
              </a:rPr>
              <a:t>    &lt;/form&gt;</a:t>
            </a:r>
          </a:p>
          <a:p>
            <a:r>
              <a:rPr lang="en-US" altLang="ko-KR" sz="1600" b="1" dirty="0">
                <a:effectLst/>
                <a:latin typeface="+mn-ea"/>
              </a:rPr>
              <a:t>  );</a:t>
            </a:r>
          </a:p>
          <a:p>
            <a:r>
              <a:rPr lang="en-US" altLang="ko-KR" sz="1600" b="1" dirty="0">
                <a:effectLst/>
                <a:latin typeface="+mn-ea"/>
              </a:rPr>
              <a:t>}</a:t>
            </a:r>
          </a:p>
          <a:p>
            <a:br>
              <a:rPr lang="en-US" altLang="ko-KR" sz="1600" b="1" dirty="0">
                <a:effectLst/>
                <a:latin typeface="+mn-ea"/>
              </a:rPr>
            </a:br>
            <a:r>
              <a:rPr lang="en-US" altLang="ko-KR" sz="1600" b="1" dirty="0">
                <a:effectLst/>
                <a:latin typeface="+mn-ea"/>
              </a:rPr>
              <a:t>export default App;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BA45B-6A9C-C1D6-2B5D-60E7F4EC5F9B}"/>
              </a:ext>
            </a:extLst>
          </p:cNvPr>
          <p:cNvSpPr txBox="1"/>
          <p:nvPr/>
        </p:nvSpPr>
        <p:spPr>
          <a:xfrm>
            <a:off x="255070" y="51558"/>
            <a:ext cx="1727842" cy="461665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React </a:t>
            </a:r>
            <a:r>
              <a:rPr lang="ko-KR" altLang="en-US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</a:t>
            </a:r>
            <a:r>
              <a:rPr lang="en-US" altLang="ko-KR" sz="24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F8C299-D353-3A45-E9AA-9BE005355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9" y="3061758"/>
            <a:ext cx="4658375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2142A7-DBA6-D404-6A56-FD317D59A7A0}"/>
              </a:ext>
            </a:extLst>
          </p:cNvPr>
          <p:cNvSpPr txBox="1"/>
          <p:nvPr/>
        </p:nvSpPr>
        <p:spPr>
          <a:xfrm>
            <a:off x="2093044" y="143891"/>
            <a:ext cx="1247176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R="0" algn="ctr" fontAlgn="base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Week6_2</a:t>
            </a:r>
            <a:endParaRPr lang="en-US" altLang="ko-KR" sz="1600" kern="0" spc="0" dirty="0">
              <a:solidFill>
                <a:schemeClr val="bg1"/>
              </a:solidFill>
              <a:effectLst/>
              <a:latin typeface="한컴바탕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529A56-883C-D096-CF5B-6DFD02EC67C5}"/>
              </a:ext>
            </a:extLst>
          </p:cNvPr>
          <p:cNvSpPr/>
          <p:nvPr/>
        </p:nvSpPr>
        <p:spPr>
          <a:xfrm>
            <a:off x="5034060" y="1649087"/>
            <a:ext cx="4017303" cy="2220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791E36-3DA0-D997-9497-A326DA34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27" y="1649087"/>
            <a:ext cx="4594389" cy="11056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6921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54510</TotalTime>
  <Words>8568</Words>
  <Application>Microsoft Office PowerPoint</Application>
  <PresentationFormat>와이드스크린</PresentationFormat>
  <Paragraphs>1510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1" baseType="lpstr">
      <vt:lpstr>__pretendard_dd3ed8</vt:lpstr>
      <vt:lpstr>FC Sans</vt:lpstr>
      <vt:lpstr>Spoqa Han Sans</vt:lpstr>
      <vt:lpstr>Spoqa Han Sans Neo</vt:lpstr>
      <vt:lpstr>맑은 고딕</vt:lpstr>
      <vt:lpstr>한컴바탕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창복</dc:creator>
  <cp:lastModifiedBy>김 창복</cp:lastModifiedBy>
  <cp:revision>209</cp:revision>
  <dcterms:created xsi:type="dcterms:W3CDTF">2023-07-11T00:25:36Z</dcterms:created>
  <dcterms:modified xsi:type="dcterms:W3CDTF">2023-10-10T01:57:19Z</dcterms:modified>
</cp:coreProperties>
</file>