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4" r:id="rId2"/>
    <p:sldId id="401" r:id="rId3"/>
    <p:sldId id="319" r:id="rId4"/>
    <p:sldId id="676" r:id="rId5"/>
    <p:sldId id="428" r:id="rId6"/>
    <p:sldId id="677" r:id="rId7"/>
    <p:sldId id="673" r:id="rId8"/>
    <p:sldId id="531" r:id="rId9"/>
    <p:sldId id="671" r:id="rId10"/>
    <p:sldId id="602" r:id="rId11"/>
    <p:sldId id="604" r:id="rId12"/>
    <p:sldId id="666" r:id="rId13"/>
    <p:sldId id="605" r:id="rId14"/>
    <p:sldId id="607" r:id="rId15"/>
    <p:sldId id="603" r:id="rId16"/>
    <p:sldId id="667" r:id="rId17"/>
    <p:sldId id="668" r:id="rId18"/>
    <p:sldId id="563" r:id="rId19"/>
    <p:sldId id="353" r:id="rId20"/>
    <p:sldId id="669" r:id="rId21"/>
    <p:sldId id="367" r:id="rId22"/>
    <p:sldId id="355" r:id="rId23"/>
    <p:sldId id="368" r:id="rId24"/>
    <p:sldId id="360" r:id="rId25"/>
    <p:sldId id="608" r:id="rId26"/>
    <p:sldId id="356" r:id="rId27"/>
    <p:sldId id="358" r:id="rId28"/>
    <p:sldId id="395" r:id="rId29"/>
    <p:sldId id="392" r:id="rId30"/>
    <p:sldId id="391" r:id="rId31"/>
    <p:sldId id="393" r:id="rId32"/>
    <p:sldId id="289" r:id="rId33"/>
    <p:sldId id="300" r:id="rId34"/>
    <p:sldId id="303" r:id="rId35"/>
    <p:sldId id="291" r:id="rId36"/>
    <p:sldId id="292" r:id="rId37"/>
    <p:sldId id="674" r:id="rId38"/>
    <p:sldId id="406" r:id="rId39"/>
    <p:sldId id="412" r:id="rId40"/>
    <p:sldId id="415" r:id="rId41"/>
    <p:sldId id="678" r:id="rId42"/>
    <p:sldId id="407" r:id="rId43"/>
    <p:sldId id="564" r:id="rId44"/>
    <p:sldId id="302" r:id="rId45"/>
    <p:sldId id="385" r:id="rId46"/>
    <p:sldId id="304" r:id="rId47"/>
    <p:sldId id="305" r:id="rId48"/>
    <p:sldId id="307" r:id="rId49"/>
    <p:sldId id="334" r:id="rId50"/>
    <p:sldId id="308" r:id="rId51"/>
    <p:sldId id="675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2" autoAdjust="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D18D-27E6-6640-4795-05E91316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5A74-723D-55B2-529F-98A2EE76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2029-020F-8C2D-EF24-A7E9B4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D4E5B-0B6D-6DBE-BDBE-8FE9E8F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0C2A-06CD-45FA-AB69-1FDE5A6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0DFE-1B8D-D26E-7D8E-733F234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905A-C835-5711-A548-E2CE4B75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CBAF-7032-AAB4-6B02-9202DD0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09A6-CE23-CAC2-CD7A-C1D86A1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AEE3-B354-B9E6-AA6A-A72602E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9B27-9059-C08B-DF3E-8689E009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37F67-4070-355F-A5D0-2CF73B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7274-3D4A-BFE5-5B67-EB41F376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BFBC-45DF-EA18-E58A-ADA2ECB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0A6B-C13F-3A0E-9588-A663BA1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9E94-6C56-C611-94E8-52F3FFF8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5EBA-60DE-59A3-9E9D-C9F5C152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5800-271A-6904-77FC-3A89479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4987F-83B1-027A-03AD-6A67AC36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3D70-1695-A74B-E521-57CFE3B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4028-4D6C-25A9-DA8A-67C18A8F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2A97-1D11-B10B-922F-A31D6B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835B-A777-0DED-308B-F64965C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82F0-864D-E97E-22B5-4A024D7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AAF-2030-188A-AB76-E20DFF7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5D1C-0A01-CCEA-F01B-15C64AFE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724BC-0606-9E83-E370-CE697F406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D87AE-A5A6-7D9E-EA09-4DCF9FAF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775F-6564-BC14-E898-E4C2F0C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762D-68C7-2252-692F-513A8D0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C23C-2B4D-FB1A-C895-579BE49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AD394-2978-DC3A-F5DD-54AA7706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4BF-05D5-EFC1-9DEE-5AD84890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15E0-E966-96B8-5EC3-BED3D913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000C-3F0D-7C2A-205A-BED4DFE7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0102F-059F-7423-11CC-88F6DE49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3BE2-ED2E-EAE6-AA24-855DFEB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76349-ACDF-D5D1-A30B-71B37A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AC03C-12D3-99F7-B40F-DE2763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FB8-4B25-188F-BA8A-BF73C2C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A82DF-C8E4-03BA-8A3A-CC6E231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8BFF9-A1EF-1D0A-EB72-33979E3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E5F3-C8B9-5303-F73A-10820A2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432C4-7717-72C6-2BEA-28B9376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A855-A4FD-CDC2-09B7-ED94DE0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BAF5A-5BBA-A710-28CA-E9B4B13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FB9A-5718-72A6-E59A-77A7E85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6CE-5528-EE65-FBB3-9E65A37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28CB-19D8-18EF-AD8F-180C907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B37E-95C3-A346-F425-F8328972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EF97-0612-67AF-7657-32DF6A2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C1D64-8E4D-F24F-C513-7B6B722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4854-9CCF-8929-1186-E9B2B320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6FE8B-765E-2DC7-6A29-732C4D0E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FC4C6-43DE-8D8B-2A51-43AC975F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A901-065D-D5BB-EEB2-AADD86C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5A4B0-9CE0-837E-19AA-BFA7D98C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44D90-13EA-4DA5-698E-CE18552A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DC827-26B4-3848-10BB-B4F68BE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8819-2686-3E9C-1442-2C76D45A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5B2-3447-5113-EFE1-47482BBB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B59B-50E3-4017-9C3B-6AC299E4452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4B-9EBC-4216-DF29-E257F35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AFA7A-6AE1-DE13-E59A-1FB8872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download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6B937-1EE1-9BB0-786D-E8C8C64ED368}"/>
              </a:ext>
            </a:extLst>
          </p:cNvPr>
          <p:cNvSpPr txBox="1"/>
          <p:nvPr/>
        </p:nvSpPr>
        <p:spPr>
          <a:xfrm>
            <a:off x="363353" y="291783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고급 웹프로그래밍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B757D-DBB7-1689-20F2-CCD248862477}"/>
              </a:ext>
            </a:extLst>
          </p:cNvPr>
          <p:cNvSpPr txBox="1"/>
          <p:nvPr/>
        </p:nvSpPr>
        <p:spPr>
          <a:xfrm>
            <a:off x="4174957" y="2390090"/>
            <a:ext cx="4095740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1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주차 수업자료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6136C-79AA-175B-5BA4-38582AFC55CC}"/>
              </a:ext>
            </a:extLst>
          </p:cNvPr>
          <p:cNvSpPr txBox="1"/>
          <p:nvPr/>
        </p:nvSpPr>
        <p:spPr>
          <a:xfrm>
            <a:off x="4174957" y="3298360"/>
            <a:ext cx="4095740" cy="956159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i="0" u="none" strike="noStrike" baseline="0" dirty="0">
                <a:solidFill>
                  <a:schemeClr val="bg1"/>
                </a:solidFill>
                <a:latin typeface="+mn-ea"/>
              </a:rPr>
              <a:t>개발환경 구축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solidFill>
                  <a:schemeClr val="bg1"/>
                </a:solidFill>
                <a:latin typeface="+mn-ea"/>
              </a:rPr>
              <a:t>HTML, CSS, </a:t>
            </a:r>
            <a:r>
              <a:rPr lang="en-US" altLang="ko-KR" sz="2000" b="1" i="0" u="none" strike="noStrike" baseline="0" dirty="0" err="1">
                <a:solidFill>
                  <a:schemeClr val="bg1"/>
                </a:solidFill>
                <a:latin typeface="+mn-ea"/>
              </a:rPr>
              <a:t>javaScript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75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3CECB-6830-4DFD-B136-40C039821299}"/>
              </a:ext>
            </a:extLst>
          </p:cNvPr>
          <p:cNvSpPr txBox="1"/>
          <p:nvPr/>
        </p:nvSpPr>
        <p:spPr>
          <a:xfrm>
            <a:off x="208052" y="97884"/>
            <a:ext cx="7045504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&lt;title&gt;Index Page&lt;/title&gt;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header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="index.html"&gt;WEB Programming&lt;/a&gt;&lt;/h1&gt;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header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nav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="html.html"&gt;HTML&lt;/a&gt;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="css.html"&gt;CSS&lt;/a&gt;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="js.html"&gt;JavaScript&lt;/a&gt;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react</a:t>
            </a:r>
            <a:r>
              <a:rPr lang="en-US" altLang="ko-KR" sz="1600" b="1" dirty="0">
                <a:effectLst/>
                <a:latin typeface="+mn-ea"/>
              </a:rPr>
              <a:t>.html"&gt;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="nodejs.html"&gt;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nav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main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&lt;h2&gt;WEB Programming&lt;/h2&gt;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>
                <a:effectLst/>
                <a:latin typeface="+mn-ea"/>
              </a:rPr>
              <a:t>웹 프로그래밍은 웹사이트 혹은 웹 페이지를 만드는 과정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>
                <a:effectLst/>
                <a:latin typeface="+mn-ea"/>
              </a:rPr>
              <a:t>웹 사이트 화면을 구성하는 것들을 만들어 내는 작업</a:t>
            </a:r>
            <a:r>
              <a:rPr lang="en-US" altLang="ko-KR" sz="1600" b="1" dirty="0">
                <a:effectLst/>
                <a:latin typeface="+mn-ea"/>
              </a:rPr>
              <a:t>.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>
                <a:effectLst/>
                <a:latin typeface="+mn-ea"/>
              </a:rPr>
              <a:t>이 작업은 다양한 언어를 사용해 진행      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 err="1">
                <a:effectLst/>
                <a:latin typeface="+mn-ea"/>
              </a:rPr>
              <a:t>프런트엔드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HTML, CSS, JavaScript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 </a:t>
            </a:r>
            <a:r>
              <a:rPr lang="ko-KR" altLang="en-US" sz="1600" b="1" dirty="0" err="1">
                <a:effectLst/>
                <a:latin typeface="+mn-ea"/>
              </a:rPr>
              <a:t>백엔트</a:t>
            </a:r>
            <a:r>
              <a:rPr lang="ko-KR" altLang="en-US" sz="1600" b="1" dirty="0">
                <a:effectLst/>
                <a:latin typeface="+mn-ea"/>
              </a:rPr>
              <a:t> 언어 </a:t>
            </a:r>
            <a:r>
              <a:rPr lang="en-US" altLang="ko-KR" sz="1600" b="1" dirty="0">
                <a:effectLst/>
                <a:latin typeface="+mn-ea"/>
              </a:rPr>
              <a:t>: Python, Ruby, PHP, Java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main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9BE52-C5FC-E2AF-7AAA-DF620B9572D2}"/>
              </a:ext>
            </a:extLst>
          </p:cNvPr>
          <p:cNvSpPr txBox="1"/>
          <p:nvPr/>
        </p:nvSpPr>
        <p:spPr>
          <a:xfrm>
            <a:off x="6526584" y="97884"/>
            <a:ext cx="5585717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article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="regist.html"&gt;</a:t>
            </a:r>
            <a:r>
              <a:rPr lang="ko-KR" altLang="en-US" sz="1600" b="1" dirty="0">
                <a:effectLst/>
                <a:latin typeface="+mn-ea"/>
              </a:rPr>
              <a:t>회원 가입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="login.html"&gt;</a:t>
            </a:r>
            <a:r>
              <a:rPr lang="ko-KR" altLang="en-US" sz="1600" b="1" dirty="0">
                <a:effectLst/>
                <a:latin typeface="+mn-ea"/>
              </a:rPr>
              <a:t>로그인 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article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footer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footer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03388-C57D-7045-1459-C263F5AD99CE}"/>
              </a:ext>
            </a:extLst>
          </p:cNvPr>
          <p:cNvSpPr txBox="1"/>
          <p:nvPr/>
        </p:nvSpPr>
        <p:spPr>
          <a:xfrm>
            <a:off x="4715074" y="19809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Index,html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9D3101-501D-A85F-3AA0-42C6678E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62" y="3190217"/>
            <a:ext cx="4457063" cy="3495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A186E8-8C18-4D3B-4A8F-A0E7B929B2C6}"/>
              </a:ext>
            </a:extLst>
          </p:cNvPr>
          <p:cNvSpPr/>
          <p:nvPr/>
        </p:nvSpPr>
        <p:spPr>
          <a:xfrm>
            <a:off x="392651" y="1636226"/>
            <a:ext cx="6065901" cy="708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D3846-D59C-DF22-AD88-7EF2DCC89B2E}"/>
              </a:ext>
            </a:extLst>
          </p:cNvPr>
          <p:cNvSpPr/>
          <p:nvPr/>
        </p:nvSpPr>
        <p:spPr>
          <a:xfrm>
            <a:off x="392650" y="2637253"/>
            <a:ext cx="6065901" cy="171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20E5F-2E98-D44F-29E7-5217C5230B73}"/>
              </a:ext>
            </a:extLst>
          </p:cNvPr>
          <p:cNvSpPr/>
          <p:nvPr/>
        </p:nvSpPr>
        <p:spPr>
          <a:xfrm>
            <a:off x="392649" y="4428694"/>
            <a:ext cx="6653044" cy="233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A929A8-2C91-D92B-F02E-C5387C3EAF26}"/>
              </a:ext>
            </a:extLst>
          </p:cNvPr>
          <p:cNvSpPr/>
          <p:nvPr/>
        </p:nvSpPr>
        <p:spPr>
          <a:xfrm>
            <a:off x="6747556" y="172243"/>
            <a:ext cx="5236392" cy="1030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CE8877-4FEA-079B-B39F-4CD2086141C3}"/>
              </a:ext>
            </a:extLst>
          </p:cNvPr>
          <p:cNvSpPr/>
          <p:nvPr/>
        </p:nvSpPr>
        <p:spPr>
          <a:xfrm>
            <a:off x="6758651" y="1314278"/>
            <a:ext cx="5236392" cy="155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11C2-8753-9A96-5CEB-827978775B14}"/>
              </a:ext>
            </a:extLst>
          </p:cNvPr>
          <p:cNvSpPr txBox="1"/>
          <p:nvPr/>
        </p:nvSpPr>
        <p:spPr>
          <a:xfrm>
            <a:off x="3942613" y="1388874"/>
            <a:ext cx="9780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제목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CD7F1-07D1-A86C-2040-8626451DACAB}"/>
              </a:ext>
            </a:extLst>
          </p:cNvPr>
          <p:cNvSpPr txBox="1"/>
          <p:nvPr/>
        </p:nvSpPr>
        <p:spPr>
          <a:xfrm>
            <a:off x="3792838" y="2430680"/>
            <a:ext cx="153498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주 네비게이션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AA8E6-6695-23AC-F720-40BACD1936BF}"/>
              </a:ext>
            </a:extLst>
          </p:cNvPr>
          <p:cNvSpPr txBox="1"/>
          <p:nvPr/>
        </p:nvSpPr>
        <p:spPr>
          <a:xfrm>
            <a:off x="4431654" y="4381959"/>
            <a:ext cx="136173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Spoqa Han Sans Neo"/>
              </a:rPr>
              <a:t>정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보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D633A9-0B42-5618-CF8C-BA399824DDC8}"/>
              </a:ext>
            </a:extLst>
          </p:cNvPr>
          <p:cNvSpPr txBox="1"/>
          <p:nvPr/>
        </p:nvSpPr>
        <p:spPr>
          <a:xfrm>
            <a:off x="9816393" y="18572"/>
            <a:ext cx="182170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보조 네비게이션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74F7C-A81F-3D7F-33CC-D0563EA3ECF8}"/>
              </a:ext>
            </a:extLst>
          </p:cNvPr>
          <p:cNvSpPr txBox="1"/>
          <p:nvPr/>
        </p:nvSpPr>
        <p:spPr>
          <a:xfrm>
            <a:off x="9738722" y="1277518"/>
            <a:ext cx="182170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지은이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정보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B0A18-6B95-D6ED-0EF3-0122A91ED1FE}"/>
              </a:ext>
            </a:extLst>
          </p:cNvPr>
          <p:cNvSpPr txBox="1"/>
          <p:nvPr/>
        </p:nvSpPr>
        <p:spPr>
          <a:xfrm>
            <a:off x="3738436" y="458120"/>
            <a:ext cx="2585596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Symantic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태그 </a:t>
            </a: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기능이 없음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정보의 내용이 무엇인지</a:t>
            </a:r>
            <a:r>
              <a:rPr lang="en-US" altLang="ko-KR" sz="1600" b="1" dirty="0">
                <a:solidFill>
                  <a:schemeClr val="bg1"/>
                </a:solidFill>
              </a:rPr>
              <a:t>…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14EA86-AEFA-3EAB-DC1C-58EECEA5FC32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6030E-BA43-13AB-0511-7E5A49929CB1}"/>
              </a:ext>
            </a:extLst>
          </p:cNvPr>
          <p:cNvSpPr txBox="1"/>
          <p:nvPr/>
        </p:nvSpPr>
        <p:spPr>
          <a:xfrm>
            <a:off x="206302" y="982771"/>
            <a:ext cx="10862750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effectLst/>
                <a:latin typeface="+mn-ea"/>
              </a:rPr>
              <a:t>     </a:t>
            </a:r>
            <a:r>
              <a:rPr lang="en-US" altLang="ko-KR" sz="1600" b="1" dirty="0">
                <a:effectLst/>
                <a:latin typeface="+mn-ea"/>
              </a:rPr>
              <a:t>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&lt;h2&gt;HTML(Hyper Text Markup Language)&lt;/h2&gt;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웹사이트의 모습을 기술하기 위한 마크업 언어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프로그래밍 언어가 아니라 마크업 정보를 표현하는 마크업 언어로 문서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내용 이외의 문서의 구조나 서식 같은 것을 포함한다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이름 </a:t>
            </a:r>
            <a:r>
              <a:rPr lang="en-US" altLang="ko-KR" sz="1600" b="1" dirty="0">
                <a:effectLst/>
                <a:latin typeface="+mn-ea"/>
              </a:rPr>
              <a:t>HTML</a:t>
            </a:r>
            <a:r>
              <a:rPr lang="ko-KR" altLang="en-US" sz="1600" b="1" dirty="0">
                <a:effectLst/>
                <a:latin typeface="+mn-ea"/>
              </a:rPr>
              <a:t>의 </a:t>
            </a:r>
            <a:r>
              <a:rPr lang="en-US" altLang="ko-KR" sz="1600" b="1" dirty="0">
                <a:effectLst/>
                <a:latin typeface="+mn-ea"/>
              </a:rPr>
              <a:t>ML</a:t>
            </a:r>
            <a:r>
              <a:rPr lang="ko-KR" altLang="en-US" sz="1600" b="1" dirty="0">
                <a:effectLst/>
                <a:latin typeface="+mn-ea"/>
              </a:rPr>
              <a:t>이 마크업 언어라는 뜻이다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r>
              <a:rPr lang="ko-KR" altLang="en-US" sz="1600" b="1" dirty="0">
                <a:effectLst/>
                <a:latin typeface="+mn-ea"/>
              </a:rPr>
              <a:t>웹사이트에서 흔히 볼 수 있는 </a:t>
            </a:r>
            <a:r>
              <a:rPr lang="en-US" altLang="ko-KR" sz="1600" b="1" dirty="0" err="1">
                <a:effectLst/>
                <a:latin typeface="+mn-ea"/>
              </a:rPr>
              <a:t>htm</a:t>
            </a:r>
            <a:r>
              <a:rPr lang="ko-KR" altLang="en-US" sz="1600" b="1" dirty="0">
                <a:effectLst/>
                <a:latin typeface="+mn-ea"/>
              </a:rPr>
              <a:t>이나 </a:t>
            </a:r>
            <a:r>
              <a:rPr lang="en-US" altLang="ko-KR" sz="1600" b="1" dirty="0">
                <a:effectLst/>
                <a:latin typeface="+mn-ea"/>
              </a:rPr>
              <a:t>html </a:t>
            </a:r>
            <a:r>
              <a:rPr lang="ko-KR" altLang="en-US" sz="1600" b="1" dirty="0">
                <a:effectLst/>
                <a:latin typeface="+mn-ea"/>
              </a:rPr>
              <a:t>확장자가 바로 이 언어로 작성된 문서다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 </a:t>
            </a:r>
            <a:r>
              <a:rPr lang="ko-KR" altLang="en-US" sz="1600" b="1" dirty="0">
                <a:effectLst/>
                <a:latin typeface="+mn-ea"/>
              </a:rPr>
              <a:t>최초 제안자는 </a:t>
            </a:r>
            <a:r>
              <a:rPr lang="en-US" altLang="ko-KR" sz="1600" b="1" dirty="0">
                <a:effectLst/>
                <a:latin typeface="+mn-ea"/>
              </a:rPr>
              <a:t>CERN</a:t>
            </a:r>
            <a:r>
              <a:rPr lang="ko-KR" altLang="en-US" sz="1600" b="1" dirty="0">
                <a:effectLst/>
                <a:latin typeface="+mn-ea"/>
              </a:rPr>
              <a:t>의 물리학자 티머시 </a:t>
            </a:r>
            <a:r>
              <a:rPr lang="en-US" altLang="ko-KR" sz="1600" b="1" dirty="0">
                <a:effectLst/>
                <a:latin typeface="+mn-ea"/>
              </a:rPr>
              <a:t>J. </a:t>
            </a:r>
            <a:r>
              <a:rPr lang="ko-KR" altLang="en-US" sz="1600" b="1" dirty="0" err="1">
                <a:effectLst/>
                <a:latin typeface="+mn-ea"/>
              </a:rPr>
              <a:t>버너스리이다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 URL, HTTP, WWW</a:t>
            </a:r>
            <a:r>
              <a:rPr lang="ko-KR" altLang="en-US" sz="1600" b="1" dirty="0">
                <a:effectLst/>
                <a:latin typeface="+mn-ea"/>
              </a:rPr>
              <a:t>의 전신인 </a:t>
            </a:r>
            <a:r>
              <a:rPr lang="en-US" altLang="ko-KR" sz="1600" b="1" dirty="0">
                <a:effectLst/>
                <a:latin typeface="+mn-ea"/>
              </a:rPr>
              <a:t>Enquire </a:t>
            </a:r>
            <a:r>
              <a:rPr lang="ko-KR" altLang="en-US" sz="1600" b="1" dirty="0">
                <a:effectLst/>
                <a:latin typeface="+mn-ea"/>
              </a:rPr>
              <a:t>등도 그가 세트로 개발하고 제안했다</a:t>
            </a:r>
            <a:r>
              <a:rPr lang="en-US" altLang="ko-KR" sz="1600" b="1" dirty="0">
                <a:effectLst/>
                <a:latin typeface="+mn-ea"/>
              </a:rPr>
              <a:t>.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>
                <a:effectLst/>
                <a:latin typeface="+mn-ea"/>
              </a:rPr>
              <a:t>TCP/IP </a:t>
            </a:r>
            <a:r>
              <a:rPr lang="ko-KR" altLang="en-US" sz="1600" b="1" dirty="0">
                <a:effectLst/>
                <a:latin typeface="+mn-ea"/>
              </a:rPr>
              <a:t>통신규약을 만든 빈턴 </a:t>
            </a:r>
            <a:r>
              <a:rPr lang="en-US" altLang="ko-KR" sz="1600" b="1" dirty="0">
                <a:effectLst/>
                <a:latin typeface="+mn-ea"/>
              </a:rPr>
              <a:t>G. </a:t>
            </a:r>
            <a:r>
              <a:rPr lang="ko-KR" altLang="en-US" sz="1600" b="1" dirty="0" err="1">
                <a:effectLst/>
                <a:latin typeface="+mn-ea"/>
              </a:rPr>
              <a:t>서프</a:t>
            </a:r>
            <a:r>
              <a:rPr lang="en-US" altLang="ko-KR" sz="1600" b="1" dirty="0">
                <a:effectLst/>
                <a:latin typeface="+mn-ea"/>
              </a:rPr>
              <a:t>(Vinton Gray Cerf)</a:t>
            </a:r>
            <a:r>
              <a:rPr lang="ko-KR" altLang="en-US" sz="1600" b="1" dirty="0">
                <a:effectLst/>
                <a:latin typeface="+mn-ea"/>
              </a:rPr>
              <a:t>와 함께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  인터넷의 아버지로 불린다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&lt;/main&gt;</a:t>
            </a:r>
            <a:endParaRPr lang="ko-KR" altLang="en-US" sz="1600" b="1" dirty="0"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D1F87-F3BF-9566-0B2B-D826E541DE75}"/>
              </a:ext>
            </a:extLst>
          </p:cNvPr>
          <p:cNvSpPr txBox="1"/>
          <p:nvPr/>
        </p:nvSpPr>
        <p:spPr>
          <a:xfrm>
            <a:off x="9430552" y="788555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html.html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94D2E-09E8-DF40-3724-F3ED813C39B7}"/>
              </a:ext>
            </a:extLst>
          </p:cNvPr>
          <p:cNvSpPr txBox="1"/>
          <p:nvPr/>
        </p:nvSpPr>
        <p:spPr>
          <a:xfrm>
            <a:off x="206302" y="613545"/>
            <a:ext cx="6906767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Index.html</a:t>
            </a:r>
            <a:r>
              <a:rPr lang="ko-KR" altLang="en-US" sz="1600" b="1" dirty="0">
                <a:solidFill>
                  <a:schemeClr val="bg1"/>
                </a:solidFill>
              </a:rPr>
              <a:t>과 다른 부분은 모두 동일하고 </a:t>
            </a:r>
            <a:r>
              <a:rPr lang="en-US" altLang="ko-KR" sz="1600" b="1" dirty="0">
                <a:solidFill>
                  <a:schemeClr val="bg1"/>
                </a:solidFill>
              </a:rPr>
              <a:t>main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  <a:r>
              <a:rPr lang="ko-KR" altLang="en-US" sz="1600" b="1" dirty="0">
                <a:solidFill>
                  <a:schemeClr val="bg1"/>
                </a:solidFill>
              </a:rPr>
              <a:t> 부분 만 다름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1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14EA86-AEFA-3EAB-DC1C-58EECEA5FC32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6030E-BA43-13AB-0511-7E5A49929CB1}"/>
              </a:ext>
            </a:extLst>
          </p:cNvPr>
          <p:cNvSpPr txBox="1"/>
          <p:nvPr/>
        </p:nvSpPr>
        <p:spPr>
          <a:xfrm>
            <a:off x="196678" y="935071"/>
            <a:ext cx="10150479" cy="3877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&lt;h2&gt;CSS(Cascading Style Sheets)&lt;/h2&gt;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&lt;li&gt;HTML</a:t>
            </a:r>
            <a:r>
              <a:rPr lang="ko-KR" altLang="en-US" sz="1600" b="1" dirty="0">
                <a:effectLst/>
                <a:latin typeface="+mn-ea"/>
              </a:rPr>
              <a:t>에 디자인적 </a:t>
            </a:r>
            <a:r>
              <a:rPr lang="en-US" altLang="ko-KR" sz="1600" b="1" dirty="0">
                <a:effectLst/>
                <a:latin typeface="+mn-ea"/>
              </a:rPr>
              <a:t>Element</a:t>
            </a:r>
            <a:r>
              <a:rPr lang="ko-KR" altLang="en-US" sz="1600" b="1" dirty="0">
                <a:effectLst/>
                <a:latin typeface="+mn-ea"/>
              </a:rPr>
              <a:t>를 포함하여 작성하는 것이 일반적이었다</a:t>
            </a:r>
            <a:r>
              <a:rPr lang="en-US" altLang="ko-KR" sz="1600" b="1" dirty="0">
                <a:effectLst/>
                <a:latin typeface="+mn-ea"/>
              </a:rPr>
              <a:t>.&lt;/li&gt;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다시 말해서 온갖 레이아웃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디자인 정보를 </a:t>
            </a:r>
            <a:r>
              <a:rPr lang="en-US" altLang="ko-KR" sz="1600" b="1" dirty="0">
                <a:effectLst/>
                <a:latin typeface="+mn-ea"/>
              </a:rPr>
              <a:t>HTML </a:t>
            </a:r>
            <a:r>
              <a:rPr lang="ko-KR" altLang="en-US" sz="1600" b="1" dirty="0">
                <a:effectLst/>
                <a:latin typeface="+mn-ea"/>
              </a:rPr>
              <a:t>안에 넣었다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>
                <a:effectLst/>
                <a:latin typeface="+mn-ea"/>
              </a:rPr>
              <a:t>HTML</a:t>
            </a:r>
            <a:r>
              <a:rPr lang="ko-KR" altLang="en-US" sz="1600" b="1" dirty="0">
                <a:effectLst/>
                <a:latin typeface="+mn-ea"/>
              </a:rPr>
              <a:t>의 목적인 구조화된 문서가 아닌 디자인을 위한 문서로 전락하고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  말았다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>
                <a:effectLst/>
                <a:latin typeface="+mn-ea"/>
              </a:rPr>
              <a:t>W3C</a:t>
            </a:r>
            <a:r>
              <a:rPr lang="ko-KR" altLang="en-US" sz="1600" b="1" dirty="0">
                <a:effectLst/>
                <a:latin typeface="+mn-ea"/>
              </a:rPr>
              <a:t>에서는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디자인적 </a:t>
            </a:r>
            <a:r>
              <a:rPr lang="en-US" altLang="ko-KR" sz="1600" b="1" dirty="0">
                <a:effectLst/>
                <a:latin typeface="+mn-ea"/>
              </a:rPr>
              <a:t>Element</a:t>
            </a:r>
            <a:r>
              <a:rPr lang="ko-KR" altLang="en-US" sz="1600" b="1" dirty="0">
                <a:effectLst/>
                <a:latin typeface="+mn-ea"/>
              </a:rPr>
              <a:t>를 </a:t>
            </a:r>
            <a:r>
              <a:rPr lang="en-US" altLang="ko-KR" sz="1600" b="1" dirty="0">
                <a:effectLst/>
                <a:latin typeface="+mn-ea"/>
              </a:rPr>
              <a:t>HTML</a:t>
            </a:r>
            <a:r>
              <a:rPr lang="ko-KR" altLang="en-US" sz="1600" b="1" dirty="0">
                <a:effectLst/>
                <a:latin typeface="+mn-ea"/>
              </a:rPr>
              <a:t>과 완전히 분리시켜 구조화된 </a:t>
            </a:r>
            <a:r>
              <a:rPr lang="en-US" altLang="ko-KR" sz="1600" b="1" dirty="0">
                <a:effectLst/>
                <a:latin typeface="+mn-ea"/>
              </a:rPr>
              <a:t>HTML</a:t>
            </a:r>
            <a:r>
              <a:rPr lang="ko-KR" altLang="en-US" sz="1600" b="1" dirty="0">
                <a:effectLst/>
                <a:latin typeface="+mn-ea"/>
              </a:rPr>
              <a:t>을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  만들어보자</a:t>
            </a:r>
            <a:r>
              <a:rPr lang="en-US" altLang="ko-KR" sz="1600" b="1" dirty="0">
                <a:effectLst/>
                <a:latin typeface="+mn-ea"/>
              </a:rPr>
              <a:t>!" </a:t>
            </a:r>
            <a:r>
              <a:rPr lang="ko-KR" altLang="en-US" sz="1600" b="1" dirty="0">
                <a:effectLst/>
                <a:latin typeface="+mn-ea"/>
              </a:rPr>
              <a:t>라는 목적으로 </a:t>
            </a:r>
            <a:r>
              <a:rPr lang="en-US" altLang="ko-KR" sz="1600" b="1" dirty="0">
                <a:effectLst/>
                <a:latin typeface="+mn-ea"/>
              </a:rPr>
              <a:t>CSS</a:t>
            </a:r>
            <a:r>
              <a:rPr lang="ko-KR" altLang="en-US" sz="1600" b="1" dirty="0">
                <a:effectLst/>
                <a:latin typeface="+mn-ea"/>
              </a:rPr>
              <a:t>를 발표했다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&lt;/main&gt;</a:t>
            </a:r>
            <a:endParaRPr lang="ko-KR" altLang="en-US" sz="1600" b="1" dirty="0"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D1F87-F3BF-9566-0B2B-D826E541DE75}"/>
              </a:ext>
            </a:extLst>
          </p:cNvPr>
          <p:cNvSpPr txBox="1"/>
          <p:nvPr/>
        </p:nvSpPr>
        <p:spPr>
          <a:xfrm>
            <a:off x="8631505" y="596517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css.html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363FB-756A-7A4E-1E3E-42835C0B0DF3}"/>
              </a:ext>
            </a:extLst>
          </p:cNvPr>
          <p:cNvSpPr txBox="1"/>
          <p:nvPr/>
        </p:nvSpPr>
        <p:spPr>
          <a:xfrm>
            <a:off x="206302" y="613545"/>
            <a:ext cx="6906767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Index.html</a:t>
            </a:r>
            <a:r>
              <a:rPr lang="ko-KR" altLang="en-US" sz="1600" b="1" dirty="0">
                <a:solidFill>
                  <a:schemeClr val="bg1"/>
                </a:solidFill>
              </a:rPr>
              <a:t>과 다른 부분은 모두 동일하고 </a:t>
            </a:r>
            <a:r>
              <a:rPr lang="en-US" altLang="ko-KR" sz="1600" b="1" dirty="0">
                <a:solidFill>
                  <a:schemeClr val="bg1"/>
                </a:solidFill>
              </a:rPr>
              <a:t>main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  <a:r>
              <a:rPr lang="ko-KR" altLang="en-US" sz="1600" b="1" dirty="0">
                <a:solidFill>
                  <a:schemeClr val="bg1"/>
                </a:solidFill>
              </a:rPr>
              <a:t> 부분 만 다름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4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72A218-D33C-0C52-0A5E-4AF9C13AEC1B}"/>
              </a:ext>
            </a:extLst>
          </p:cNvPr>
          <p:cNvSpPr txBox="1"/>
          <p:nvPr/>
        </p:nvSpPr>
        <p:spPr>
          <a:xfrm>
            <a:off x="79370" y="469431"/>
            <a:ext cx="6209015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&lt;main&gt;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&lt;h2 align="center"&gt;</a:t>
            </a:r>
            <a:r>
              <a:rPr lang="ko-KR" altLang="en-US" sz="1600" b="1" dirty="0">
                <a:effectLst/>
                <a:latin typeface="+mn-ea"/>
              </a:rPr>
              <a:t>회 원 가 입</a:t>
            </a:r>
            <a:r>
              <a:rPr lang="en-US" altLang="ko-KR" sz="1600" b="1" dirty="0">
                <a:effectLst/>
                <a:latin typeface="+mn-ea"/>
              </a:rPr>
              <a:t>&lt;/h2&gt;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form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table</a:t>
            </a:r>
            <a:r>
              <a:rPr lang="en-US" altLang="ko-KR" sz="1600" b="1" dirty="0">
                <a:effectLst/>
                <a:latin typeface="+mn-ea"/>
              </a:rPr>
              <a:t> border="1" align="center" width="40%"&gt;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  <a:r>
              <a:rPr lang="ko-KR" altLang="en-US" sz="1600" b="1" dirty="0">
                <a:effectLst/>
                <a:latin typeface="+mn-ea"/>
              </a:rPr>
              <a:t>이름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type="text" size="5"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 width="30%"&gt;</a:t>
            </a:r>
            <a:r>
              <a:rPr lang="ko-KR" altLang="en-US" sz="1600" b="1" dirty="0">
                <a:effectLst/>
                <a:latin typeface="+mn-ea"/>
              </a:rPr>
              <a:t>아이디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 width="70%"&gt;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type="text" size="8"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  <a:r>
              <a:rPr lang="ko-KR" altLang="en-US" sz="1600" b="1" dirty="0">
                <a:effectLst/>
                <a:latin typeface="+mn-ea"/>
              </a:rPr>
              <a:t>비밀번호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type="password" size="8"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169B7-A23B-8914-9AEA-278496A89715}"/>
              </a:ext>
            </a:extLst>
          </p:cNvPr>
          <p:cNvSpPr txBox="1"/>
          <p:nvPr/>
        </p:nvSpPr>
        <p:spPr>
          <a:xfrm>
            <a:off x="5981272" y="638708"/>
            <a:ext cx="6097712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  <a:r>
              <a:rPr lang="ko-KR" altLang="en-US" sz="1600" b="1" dirty="0">
                <a:effectLst/>
                <a:latin typeface="+mn-ea"/>
              </a:rPr>
              <a:t>전화번호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&lt;select&gt;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  &lt;option&gt;010&lt;/option&gt;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  &lt;option&gt;02&lt;/option&gt;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  &lt;option&gt;031&lt;/option&gt;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  &lt;option&gt;032&lt;/option&gt;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&lt;/select&gt;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-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type="text" size="2"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-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type="text" size="2"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54E9B-AE18-3FFC-3C9F-B65ED662E17F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9C8DA-BD5A-419F-1A24-D2A1A93555F1}"/>
              </a:ext>
            </a:extLst>
          </p:cNvPr>
          <p:cNvSpPr txBox="1"/>
          <p:nvPr/>
        </p:nvSpPr>
        <p:spPr>
          <a:xfrm>
            <a:off x="4829707" y="469431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regist.html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565BD5-A823-7B41-32C4-23757A02C9AB}"/>
              </a:ext>
            </a:extLst>
          </p:cNvPr>
          <p:cNvSpPr/>
          <p:nvPr/>
        </p:nvSpPr>
        <p:spPr>
          <a:xfrm>
            <a:off x="721895" y="1745565"/>
            <a:ext cx="5052619" cy="1507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D9083C-79C3-8753-4161-4BEB9C66CC22}"/>
              </a:ext>
            </a:extLst>
          </p:cNvPr>
          <p:cNvSpPr/>
          <p:nvPr/>
        </p:nvSpPr>
        <p:spPr>
          <a:xfrm>
            <a:off x="721895" y="3429000"/>
            <a:ext cx="5052619" cy="1507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E2A7A4-5F34-E126-93EF-2EB0A4CACF80}"/>
              </a:ext>
            </a:extLst>
          </p:cNvPr>
          <p:cNvSpPr/>
          <p:nvPr/>
        </p:nvSpPr>
        <p:spPr>
          <a:xfrm>
            <a:off x="721894" y="5140324"/>
            <a:ext cx="5052619" cy="1507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DE26F1-8127-650D-CBCB-277F2085DBC6}"/>
              </a:ext>
            </a:extLst>
          </p:cNvPr>
          <p:cNvSpPr/>
          <p:nvPr/>
        </p:nvSpPr>
        <p:spPr>
          <a:xfrm>
            <a:off x="6710423" y="721358"/>
            <a:ext cx="5052619" cy="3619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70DF24-2660-96FD-48CE-F42F5014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831" y="4180709"/>
            <a:ext cx="4539153" cy="253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9D870F-513F-0FAD-78AB-069071BCDA9D}"/>
              </a:ext>
            </a:extLst>
          </p:cNvPr>
          <p:cNvSpPr txBox="1"/>
          <p:nvPr/>
        </p:nvSpPr>
        <p:spPr>
          <a:xfrm>
            <a:off x="5235340" y="19219"/>
            <a:ext cx="6906767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Index.html</a:t>
            </a:r>
            <a:r>
              <a:rPr lang="ko-KR" altLang="en-US" sz="1600" b="1" dirty="0">
                <a:solidFill>
                  <a:schemeClr val="bg1"/>
                </a:solidFill>
              </a:rPr>
              <a:t>과 다른 부분은 모두 동일하고 </a:t>
            </a:r>
            <a:r>
              <a:rPr lang="en-US" altLang="ko-KR" sz="1600" b="1" dirty="0">
                <a:solidFill>
                  <a:schemeClr val="bg1"/>
                </a:solidFill>
              </a:rPr>
              <a:t>main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  <a:r>
              <a:rPr lang="ko-KR" altLang="en-US" sz="1600" b="1" dirty="0">
                <a:solidFill>
                  <a:schemeClr val="bg1"/>
                </a:solidFill>
              </a:rPr>
              <a:t> 부분 만 다름</a:t>
            </a:r>
            <a:r>
              <a:rPr lang="en-US" altLang="ko-KR" sz="1600" b="1" dirty="0">
                <a:solidFill>
                  <a:schemeClr val="bg1"/>
                </a:solidFill>
              </a:rPr>
              <a:t>.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68EE4-B387-DB9F-727C-19DC33BF7915}"/>
              </a:ext>
            </a:extLst>
          </p:cNvPr>
          <p:cNvSpPr txBox="1"/>
          <p:nvPr/>
        </p:nvSpPr>
        <p:spPr>
          <a:xfrm>
            <a:off x="2389663" y="1135959"/>
            <a:ext cx="1717080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Form </a:t>
            </a:r>
            <a:r>
              <a:rPr lang="ko-KR" altLang="en-US" sz="1600" b="1" dirty="0">
                <a:solidFill>
                  <a:schemeClr val="bg1"/>
                </a:solidFill>
              </a:rPr>
              <a:t>과  </a:t>
            </a:r>
            <a:r>
              <a:rPr lang="en-US" altLang="ko-KR" sz="1600" b="1" dirty="0">
                <a:solidFill>
                  <a:schemeClr val="bg1"/>
                </a:solidFill>
              </a:rPr>
              <a:t>table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5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1A0AF-BBBE-9AE2-9537-D5FF2E4118C4}"/>
              </a:ext>
            </a:extLst>
          </p:cNvPr>
          <p:cNvSpPr txBox="1"/>
          <p:nvPr/>
        </p:nvSpPr>
        <p:spPr>
          <a:xfrm>
            <a:off x="544530" y="979541"/>
            <a:ext cx="783147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 </a:t>
            </a:r>
            <a:r>
              <a:rPr lang="en-US" altLang="ko-KR" sz="1600" b="1" dirty="0" err="1">
                <a:effectLst/>
                <a:latin typeface="+mn-ea"/>
              </a:rPr>
              <a:t>colspan</a:t>
            </a:r>
            <a:r>
              <a:rPr lang="en-US" altLang="ko-KR" sz="1600" b="1" dirty="0">
                <a:effectLst/>
                <a:latin typeface="+mn-ea"/>
              </a:rPr>
              <a:t>="2"&gt;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type="radio" checked /&gt;</a:t>
            </a:r>
            <a:r>
              <a:rPr lang="ko-KR" altLang="en-US" sz="1600" b="1" dirty="0">
                <a:effectLst/>
                <a:latin typeface="+mn-ea"/>
              </a:rPr>
              <a:t>남자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      </a:t>
            </a:r>
            <a:r>
              <a:rPr lang="en-US" altLang="ko-KR" sz="1600" b="1" dirty="0">
                <a:effectLst/>
                <a:latin typeface="+mn-ea"/>
              </a:rPr>
              <a:t>&lt;input type="radio" /&gt;</a:t>
            </a:r>
            <a:r>
              <a:rPr lang="ko-KR" altLang="en-US" sz="1600" b="1" dirty="0">
                <a:effectLst/>
                <a:latin typeface="+mn-ea"/>
              </a:rPr>
              <a:t>여자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    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 </a:t>
            </a:r>
            <a:r>
              <a:rPr lang="en-US" altLang="ko-KR" sz="1600" b="1" dirty="0" err="1">
                <a:effectLst/>
                <a:latin typeface="+mn-ea"/>
              </a:rPr>
              <a:t>colspan</a:t>
            </a:r>
            <a:r>
              <a:rPr lang="en-US" altLang="ko-KR" sz="1600" b="1" dirty="0">
                <a:effectLst/>
                <a:latin typeface="+mn-ea"/>
              </a:rPr>
              <a:t>="2" align="center"&gt;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="check()"&gt;</a:t>
            </a:r>
            <a:r>
              <a:rPr lang="ko-KR" altLang="en-US" sz="1600" b="1" dirty="0">
                <a:effectLst/>
                <a:latin typeface="+mn-ea"/>
              </a:rPr>
              <a:t>가입하기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&lt;/main&gt;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2541C-5D96-86B9-AABB-E5AA5CEC91AE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8F609-A689-12BC-6719-99A8718C3846}"/>
              </a:ext>
            </a:extLst>
          </p:cNvPr>
          <p:cNvSpPr txBox="1"/>
          <p:nvPr/>
        </p:nvSpPr>
        <p:spPr>
          <a:xfrm>
            <a:off x="6706454" y="687335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regist.html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724A2E-7E35-0EE6-0608-90A6F8F7F01F}"/>
              </a:ext>
            </a:extLst>
          </p:cNvPr>
          <p:cNvSpPr/>
          <p:nvPr/>
        </p:nvSpPr>
        <p:spPr>
          <a:xfrm>
            <a:off x="912887" y="1035513"/>
            <a:ext cx="6065901" cy="1476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34225-8018-2720-012B-3F768223F7FA}"/>
              </a:ext>
            </a:extLst>
          </p:cNvPr>
          <p:cNvSpPr/>
          <p:nvPr/>
        </p:nvSpPr>
        <p:spPr>
          <a:xfrm>
            <a:off x="912887" y="2562551"/>
            <a:ext cx="6065901" cy="1143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C812A3-AF67-3C9A-DFAC-EE3C11DC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425" y="3387841"/>
            <a:ext cx="5094045" cy="2846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020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14EA86-AEFA-3EAB-DC1C-58EECEA5FC32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959263-D257-636F-4F68-112CDC4E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8" y="851619"/>
            <a:ext cx="5345401" cy="41922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73DD80-CD6C-F481-DF74-AFEE158A6F9A}"/>
              </a:ext>
            </a:extLst>
          </p:cNvPr>
          <p:cNvGrpSpPr/>
          <p:nvPr/>
        </p:nvGrpSpPr>
        <p:grpSpPr>
          <a:xfrm>
            <a:off x="6298074" y="832692"/>
            <a:ext cx="2999839" cy="4489351"/>
            <a:chOff x="6339155" y="666657"/>
            <a:chExt cx="5270643" cy="48402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CFA33C9-B47F-4469-CECF-1B9F144C45EC}"/>
                </a:ext>
              </a:extLst>
            </p:cNvPr>
            <p:cNvSpPr/>
            <p:nvPr/>
          </p:nvSpPr>
          <p:spPr>
            <a:xfrm>
              <a:off x="6339155" y="666657"/>
              <a:ext cx="5270643" cy="484029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509AB0-3C8D-0568-467D-1B2609C9A0AE}"/>
                </a:ext>
              </a:extLst>
            </p:cNvPr>
            <p:cNvSpPr/>
            <p:nvPr/>
          </p:nvSpPr>
          <p:spPr>
            <a:xfrm>
              <a:off x="6655943" y="821626"/>
              <a:ext cx="4655906" cy="54483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header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E41144-5E4E-E036-9B84-09CC39561C46}"/>
                </a:ext>
              </a:extLst>
            </p:cNvPr>
            <p:cNvSpPr/>
            <p:nvPr/>
          </p:nvSpPr>
          <p:spPr>
            <a:xfrm>
              <a:off x="6646523" y="1648718"/>
              <a:ext cx="4655906" cy="265615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6BA138-F9B7-F285-1EFF-ABE2D2B41A7E}"/>
                </a:ext>
              </a:extLst>
            </p:cNvPr>
            <p:cNvSpPr/>
            <p:nvPr/>
          </p:nvSpPr>
          <p:spPr>
            <a:xfrm>
              <a:off x="6926069" y="2002661"/>
              <a:ext cx="4110947" cy="544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nav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C3AF9C-9CD2-6B90-BC48-4FDF303C3116}"/>
                </a:ext>
              </a:extLst>
            </p:cNvPr>
            <p:cNvSpPr/>
            <p:nvPr/>
          </p:nvSpPr>
          <p:spPr>
            <a:xfrm>
              <a:off x="6926068" y="2716776"/>
              <a:ext cx="4110947" cy="544838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main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0420721-8A31-6E3D-1922-E5EB9CB58318}"/>
                </a:ext>
              </a:extLst>
            </p:cNvPr>
            <p:cNvSpPr/>
            <p:nvPr/>
          </p:nvSpPr>
          <p:spPr>
            <a:xfrm>
              <a:off x="6946402" y="3472623"/>
              <a:ext cx="4110947" cy="54483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article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947783-F446-08C8-7B3D-8AF58BB035A3}"/>
                </a:ext>
              </a:extLst>
            </p:cNvPr>
            <p:cNvSpPr/>
            <p:nvPr/>
          </p:nvSpPr>
          <p:spPr>
            <a:xfrm>
              <a:off x="6946402" y="4592651"/>
              <a:ext cx="4110947" cy="54483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footer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200F0F-AB05-8E6A-59B6-DC0FF5F0A78C}"/>
              </a:ext>
            </a:extLst>
          </p:cNvPr>
          <p:cNvSpPr/>
          <p:nvPr/>
        </p:nvSpPr>
        <p:spPr>
          <a:xfrm>
            <a:off x="79370" y="1502383"/>
            <a:ext cx="5520062" cy="2971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24B1671-FB77-FFC9-9E48-A281F8A72459}"/>
              </a:ext>
            </a:extLst>
          </p:cNvPr>
          <p:cNvSpPr/>
          <p:nvPr/>
        </p:nvSpPr>
        <p:spPr>
          <a:xfrm>
            <a:off x="5610867" y="970391"/>
            <a:ext cx="551380" cy="41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856954D-7B49-2276-B872-2983C7790EC7}"/>
              </a:ext>
            </a:extLst>
          </p:cNvPr>
          <p:cNvSpPr/>
          <p:nvPr/>
        </p:nvSpPr>
        <p:spPr>
          <a:xfrm>
            <a:off x="5699085" y="2527558"/>
            <a:ext cx="551380" cy="41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263F0D2-BCFE-4A48-52E5-5EE041489ED5}"/>
              </a:ext>
            </a:extLst>
          </p:cNvPr>
          <p:cNvSpPr/>
          <p:nvPr/>
        </p:nvSpPr>
        <p:spPr>
          <a:xfrm>
            <a:off x="5610867" y="4631849"/>
            <a:ext cx="551380" cy="41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8DE3F-BCF1-1DF3-4CF6-547281ED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40" y="832691"/>
            <a:ext cx="2540653" cy="464184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572DC0-4F36-0604-BC4D-188A9489BC05}"/>
              </a:ext>
            </a:extLst>
          </p:cNvPr>
          <p:cNvSpPr/>
          <p:nvPr/>
        </p:nvSpPr>
        <p:spPr>
          <a:xfrm>
            <a:off x="9847985" y="2734167"/>
            <a:ext cx="1634066" cy="2871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80D94-57BC-976C-11CC-A5C3893A158A}"/>
              </a:ext>
            </a:extLst>
          </p:cNvPr>
          <p:cNvSpPr txBox="1"/>
          <p:nvPr/>
        </p:nvSpPr>
        <p:spPr>
          <a:xfrm>
            <a:off x="163496" y="466197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Index,html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361ED-058D-0AEC-D379-63C70E88F59E}"/>
              </a:ext>
            </a:extLst>
          </p:cNvPr>
          <p:cNvSpPr txBox="1"/>
          <p:nvPr/>
        </p:nvSpPr>
        <p:spPr>
          <a:xfrm>
            <a:off x="375251" y="5356065"/>
            <a:ext cx="5014895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네비게이션을 클릭하면 화면 전체를 </a:t>
            </a:r>
            <a:r>
              <a:rPr lang="en-US" altLang="ko-KR" sz="1600" b="1" dirty="0">
                <a:solidFill>
                  <a:schemeClr val="bg1"/>
                </a:solidFill>
              </a:rPr>
              <a:t>Render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59DF4-8351-F680-2469-65AF081DC5A3}"/>
              </a:ext>
            </a:extLst>
          </p:cNvPr>
          <p:cNvSpPr txBox="1"/>
          <p:nvPr/>
        </p:nvSpPr>
        <p:spPr>
          <a:xfrm>
            <a:off x="6321264" y="437378"/>
            <a:ext cx="1492324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Web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Brower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2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14EA86-AEFA-3EAB-DC1C-58EECEA5FC32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5E36BF-DBAF-5EF2-3F89-2D431B367C71}"/>
              </a:ext>
            </a:extLst>
          </p:cNvPr>
          <p:cNvGrpSpPr/>
          <p:nvPr/>
        </p:nvGrpSpPr>
        <p:grpSpPr>
          <a:xfrm>
            <a:off x="5986912" y="1819175"/>
            <a:ext cx="5476777" cy="4915707"/>
            <a:chOff x="1280160" y="808521"/>
            <a:chExt cx="6224930" cy="52155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EB4A8D-4A9F-E1CB-D4AB-5568846C4FBF}"/>
                </a:ext>
              </a:extLst>
            </p:cNvPr>
            <p:cNvSpPr txBox="1"/>
            <p:nvPr/>
          </p:nvSpPr>
          <p:spPr>
            <a:xfrm>
              <a:off x="1507040" y="1607922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</a:rPr>
                <a:t>Index,html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0AD415-B82B-49B7-9B31-3F2AF9CD7B72}"/>
                </a:ext>
              </a:extLst>
            </p:cNvPr>
            <p:cNvSpPr txBox="1"/>
            <p:nvPr/>
          </p:nvSpPr>
          <p:spPr>
            <a:xfrm>
              <a:off x="1507040" y="2132971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css.html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58306A-1B33-9518-EB0E-1434D8ECBFCE}"/>
                </a:ext>
              </a:extLst>
            </p:cNvPr>
            <p:cNvSpPr txBox="1"/>
            <p:nvPr/>
          </p:nvSpPr>
          <p:spPr>
            <a:xfrm>
              <a:off x="1507040" y="2651276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js.html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7F0C7EC-255C-462B-CE1B-DC866F77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6929" y="1521295"/>
              <a:ext cx="2048161" cy="362000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B30BAF-1F95-E542-3C31-618EF567376D}"/>
                </a:ext>
              </a:extLst>
            </p:cNvPr>
            <p:cNvSpPr txBox="1"/>
            <p:nvPr/>
          </p:nvSpPr>
          <p:spPr>
            <a:xfrm>
              <a:off x="1507040" y="3169581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</a:rPr>
                <a:t>react,html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A7EB1C-5DE8-16C0-FBCF-E03A770C58C8}"/>
                </a:ext>
              </a:extLst>
            </p:cNvPr>
            <p:cNvSpPr txBox="1"/>
            <p:nvPr/>
          </p:nvSpPr>
          <p:spPr>
            <a:xfrm>
              <a:off x="1507040" y="3694630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nodejs.html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02CC3C-6ABF-DEB0-CB8C-68A65F1F0107}"/>
                </a:ext>
              </a:extLst>
            </p:cNvPr>
            <p:cNvSpPr txBox="1"/>
            <p:nvPr/>
          </p:nvSpPr>
          <p:spPr>
            <a:xfrm>
              <a:off x="1507040" y="4212935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register.html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8A6DB4-17C3-9E9C-454B-C09E7913263F}"/>
                </a:ext>
              </a:extLst>
            </p:cNvPr>
            <p:cNvSpPr txBox="1"/>
            <p:nvPr/>
          </p:nvSpPr>
          <p:spPr>
            <a:xfrm>
              <a:off x="1507040" y="4720355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login.html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386803E-601D-21CB-3D1D-754B674F221A}"/>
                </a:ext>
              </a:extLst>
            </p:cNvPr>
            <p:cNvSpPr/>
            <p:nvPr/>
          </p:nvSpPr>
          <p:spPr>
            <a:xfrm>
              <a:off x="1280160" y="1414914"/>
              <a:ext cx="2242686" cy="40811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699F32B7-62B6-0D5B-3FCD-96E15D570F0B}"/>
                </a:ext>
              </a:extLst>
            </p:cNvPr>
            <p:cNvSpPr/>
            <p:nvPr/>
          </p:nvSpPr>
          <p:spPr>
            <a:xfrm>
              <a:off x="4109987" y="2989830"/>
              <a:ext cx="1029904" cy="7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A5090B-58C9-517D-2D31-4EEB1F51CD44}"/>
                </a:ext>
              </a:extLst>
            </p:cNvPr>
            <p:cNvSpPr txBox="1"/>
            <p:nvPr/>
          </p:nvSpPr>
          <p:spPr>
            <a:xfrm>
              <a:off x="1566854" y="808521"/>
              <a:ext cx="1669298" cy="35920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HTML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문서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983F2E-C0EB-BC39-49E8-EFE9AAC0075B}"/>
                </a:ext>
              </a:extLst>
            </p:cNvPr>
            <p:cNvSpPr txBox="1"/>
            <p:nvPr/>
          </p:nvSpPr>
          <p:spPr>
            <a:xfrm>
              <a:off x="5646360" y="969841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Web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 err="1">
                  <a:solidFill>
                    <a:schemeClr val="bg1"/>
                  </a:solidFill>
                </a:rPr>
                <a:t>brouser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EE0D5D-F76A-118E-5985-58ED91D29387}"/>
                </a:ext>
              </a:extLst>
            </p:cNvPr>
            <p:cNvSpPr txBox="1"/>
            <p:nvPr/>
          </p:nvSpPr>
          <p:spPr>
            <a:xfrm>
              <a:off x="3839884" y="2534091"/>
              <a:ext cx="1188423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Render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81214F-6AAC-2A58-3776-E34755F850E6}"/>
                </a:ext>
              </a:extLst>
            </p:cNvPr>
            <p:cNvSpPr txBox="1"/>
            <p:nvPr/>
          </p:nvSpPr>
          <p:spPr>
            <a:xfrm>
              <a:off x="3098471" y="5664891"/>
              <a:ext cx="2853122" cy="35920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각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HTML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문서가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Render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EFA150-F662-3A84-A539-9779EBA34FBA}"/>
                </a:ext>
              </a:extLst>
            </p:cNvPr>
            <p:cNvSpPr txBox="1"/>
            <p:nvPr/>
          </p:nvSpPr>
          <p:spPr>
            <a:xfrm>
              <a:off x="5751807" y="1521295"/>
              <a:ext cx="1669298" cy="33855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chemeClr val="bg1"/>
                  </a:solidFill>
                </a:rPr>
                <a:t>Index,html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068CB7-7FF7-8072-E7D2-70AE2BEC6C67}"/>
              </a:ext>
            </a:extLst>
          </p:cNvPr>
          <p:cNvSpPr txBox="1"/>
          <p:nvPr/>
        </p:nvSpPr>
        <p:spPr>
          <a:xfrm>
            <a:off x="139438" y="413758"/>
            <a:ext cx="581341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HTML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문서로 작성된 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App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모든 페이지 마다 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HTML 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문서를 완성해야 한다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중복 내용이 많음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에러 수정과 유지 보수가 어렵다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. 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>
                <a:solidFill>
                  <a:srgbClr val="373D3F"/>
                </a:solidFill>
                <a:latin typeface="Spoqa Han Sans Neo"/>
              </a:rPr>
              <a:t>라우팅시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모든 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HTML 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문서를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 Loading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해서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 Render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Render 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속도가 느리다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57415-448F-730C-4B18-175617BF9111}"/>
              </a:ext>
            </a:extLst>
          </p:cNvPr>
          <p:cNvSpPr txBox="1"/>
          <p:nvPr/>
        </p:nvSpPr>
        <p:spPr>
          <a:xfrm>
            <a:off x="9828353" y="5980307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 page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6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14EA86-AEFA-3EAB-DC1C-58EECEA5FC32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BED020-09E2-A0C6-F481-93986F18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98" y="2490968"/>
            <a:ext cx="4615766" cy="3620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68CB7-7FF7-8072-E7D2-70AE2BEC6C67}"/>
              </a:ext>
            </a:extLst>
          </p:cNvPr>
          <p:cNvSpPr txBox="1"/>
          <p:nvPr/>
        </p:nvSpPr>
        <p:spPr>
          <a:xfrm>
            <a:off x="139438" y="413758"/>
            <a:ext cx="6107228" cy="17113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solidFill>
                  <a:srgbClr val="373D3F"/>
                </a:solidFill>
                <a:latin typeface="Spoqa Han Sans Neo"/>
              </a:rPr>
              <a:t>ReactJs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나 </a:t>
            </a:r>
            <a:r>
              <a:rPr lang="en-US" altLang="ko-KR" b="1" dirty="0" err="1">
                <a:solidFill>
                  <a:srgbClr val="373D3F"/>
                </a:solidFill>
                <a:latin typeface="Spoqa Han Sans Neo"/>
              </a:rPr>
              <a:t>VueJs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로 작성된 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App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Component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로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 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작성된다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Component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는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 Lego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조각 같은 개념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Component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작성 및 조립하여 </a:t>
            </a: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App 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개발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AB1102-4762-370B-5D7C-3137DAC12B17}"/>
              </a:ext>
            </a:extLst>
          </p:cNvPr>
          <p:cNvSpPr/>
          <p:nvPr/>
        </p:nvSpPr>
        <p:spPr>
          <a:xfrm>
            <a:off x="731520" y="2490537"/>
            <a:ext cx="3330025" cy="47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6FFEE9-30BA-575E-51DD-201C6C0858A5}"/>
              </a:ext>
            </a:extLst>
          </p:cNvPr>
          <p:cNvSpPr/>
          <p:nvPr/>
        </p:nvSpPr>
        <p:spPr>
          <a:xfrm>
            <a:off x="779799" y="3060832"/>
            <a:ext cx="3330025" cy="47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059508-A2BE-2A37-733A-5DAABA27E42D}"/>
              </a:ext>
            </a:extLst>
          </p:cNvPr>
          <p:cNvSpPr/>
          <p:nvPr/>
        </p:nvSpPr>
        <p:spPr>
          <a:xfrm>
            <a:off x="761001" y="3577249"/>
            <a:ext cx="4861316" cy="1711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9D73D6-B30F-E6AB-A1E9-5F8D501E6E3D}"/>
              </a:ext>
            </a:extLst>
          </p:cNvPr>
          <p:cNvSpPr/>
          <p:nvPr/>
        </p:nvSpPr>
        <p:spPr>
          <a:xfrm>
            <a:off x="746595" y="5380522"/>
            <a:ext cx="3578055" cy="259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3C32EC-B0D3-5928-A9F9-808E9DC0BE98}"/>
              </a:ext>
            </a:extLst>
          </p:cNvPr>
          <p:cNvSpPr/>
          <p:nvPr/>
        </p:nvSpPr>
        <p:spPr>
          <a:xfrm>
            <a:off x="764988" y="5640244"/>
            <a:ext cx="3578055" cy="470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2E5629-D56A-2A7F-2876-3D69B88FCA2E}"/>
              </a:ext>
            </a:extLst>
          </p:cNvPr>
          <p:cNvSpPr txBox="1"/>
          <p:nvPr/>
        </p:nvSpPr>
        <p:spPr>
          <a:xfrm>
            <a:off x="3910024" y="2221425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Header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96E2A-46EA-F20F-5D54-80B04D5968CC}"/>
              </a:ext>
            </a:extLst>
          </p:cNvPr>
          <p:cNvSpPr txBox="1"/>
          <p:nvPr/>
        </p:nvSpPr>
        <p:spPr>
          <a:xfrm>
            <a:off x="4254318" y="3042128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Nav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16D52-19F2-21AA-79D2-3943947BFCBD}"/>
              </a:ext>
            </a:extLst>
          </p:cNvPr>
          <p:cNvSpPr txBox="1"/>
          <p:nvPr/>
        </p:nvSpPr>
        <p:spPr>
          <a:xfrm>
            <a:off x="4202222" y="3578160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B0022-5C9E-EF1E-B736-C7C07338CF2E}"/>
              </a:ext>
            </a:extLst>
          </p:cNvPr>
          <p:cNvSpPr txBox="1"/>
          <p:nvPr/>
        </p:nvSpPr>
        <p:spPr>
          <a:xfrm>
            <a:off x="4499718" y="5210731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Article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AF8CD8-BDD7-D540-2F27-3F11F2B22294}"/>
              </a:ext>
            </a:extLst>
          </p:cNvPr>
          <p:cNvSpPr txBox="1"/>
          <p:nvPr/>
        </p:nvSpPr>
        <p:spPr>
          <a:xfrm>
            <a:off x="4430642" y="5778957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Footer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C4B8B7-9A5F-2C25-8621-FA41AC84B92A}"/>
              </a:ext>
            </a:extLst>
          </p:cNvPr>
          <p:cNvSpPr txBox="1"/>
          <p:nvPr/>
        </p:nvSpPr>
        <p:spPr>
          <a:xfrm>
            <a:off x="909398" y="6260916"/>
            <a:ext cx="3802109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라우팅시</a:t>
            </a:r>
            <a:r>
              <a:rPr lang="ko-KR" altLang="en-US" sz="1600" b="1" dirty="0">
                <a:solidFill>
                  <a:schemeClr val="bg1"/>
                </a:solidFill>
              </a:rPr>
              <a:t> 수정된 부분만 신속하게 변경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99F32B7-62B6-0D5B-3FCD-96E15D570F0B}"/>
              </a:ext>
            </a:extLst>
          </p:cNvPr>
          <p:cNvSpPr/>
          <p:nvPr/>
        </p:nvSpPr>
        <p:spPr>
          <a:xfrm>
            <a:off x="8593869" y="2899810"/>
            <a:ext cx="906123" cy="66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5090B-58C9-517D-2D31-4EEB1F51CD44}"/>
              </a:ext>
            </a:extLst>
          </p:cNvPr>
          <p:cNvSpPr txBox="1"/>
          <p:nvPr/>
        </p:nvSpPr>
        <p:spPr>
          <a:xfrm>
            <a:off x="6505713" y="685717"/>
            <a:ext cx="1468671" cy="584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Component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15</a:t>
            </a:r>
            <a:r>
              <a:rPr lang="ko-KR" altLang="en-US" sz="1600" b="1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83F2E-C0EB-BC39-49E8-EFE9AAC0075B}"/>
              </a:ext>
            </a:extLst>
          </p:cNvPr>
          <p:cNvSpPr txBox="1"/>
          <p:nvPr/>
        </p:nvSpPr>
        <p:spPr>
          <a:xfrm>
            <a:off x="9896131" y="897697"/>
            <a:ext cx="182784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Web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browser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E0D5D-F76A-118E-5985-58ED91D29387}"/>
              </a:ext>
            </a:extLst>
          </p:cNvPr>
          <p:cNvSpPr txBox="1"/>
          <p:nvPr/>
        </p:nvSpPr>
        <p:spPr>
          <a:xfrm>
            <a:off x="8356229" y="2470273"/>
            <a:ext cx="1045591" cy="319089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Render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B4A8D-4A9F-E1CB-D4AB-5568846C4FBF}"/>
              </a:ext>
            </a:extLst>
          </p:cNvPr>
          <p:cNvSpPr txBox="1"/>
          <p:nvPr/>
        </p:nvSpPr>
        <p:spPr>
          <a:xfrm>
            <a:off x="6705326" y="2145628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Index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AD415-B82B-49B7-9B31-3F2AF9CD7B72}"/>
              </a:ext>
            </a:extLst>
          </p:cNvPr>
          <p:cNvSpPr txBox="1"/>
          <p:nvPr/>
        </p:nvSpPr>
        <p:spPr>
          <a:xfrm>
            <a:off x="6705326" y="2842617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Css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8306A-1B33-9518-EB0E-1434D8ECBFCE}"/>
              </a:ext>
            </a:extLst>
          </p:cNvPr>
          <p:cNvSpPr txBox="1"/>
          <p:nvPr/>
        </p:nvSpPr>
        <p:spPr>
          <a:xfrm>
            <a:off x="6705326" y="3205994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0BAF-1F95-E542-3C31-618EF567376D}"/>
              </a:ext>
            </a:extLst>
          </p:cNvPr>
          <p:cNvSpPr txBox="1"/>
          <p:nvPr/>
        </p:nvSpPr>
        <p:spPr>
          <a:xfrm>
            <a:off x="6705326" y="3559740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React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A7EB1C-5DE8-16C0-FBCF-E03A770C58C8}"/>
              </a:ext>
            </a:extLst>
          </p:cNvPr>
          <p:cNvSpPr txBox="1"/>
          <p:nvPr/>
        </p:nvSpPr>
        <p:spPr>
          <a:xfrm>
            <a:off x="6705326" y="3919853"/>
            <a:ext cx="1173490" cy="30777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Nodejs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2CC3C-6ABF-DEB0-CB8C-68A65F1F0107}"/>
              </a:ext>
            </a:extLst>
          </p:cNvPr>
          <p:cNvSpPr txBox="1"/>
          <p:nvPr/>
        </p:nvSpPr>
        <p:spPr>
          <a:xfrm>
            <a:off x="6705326" y="4283226"/>
            <a:ext cx="1173490" cy="30777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Register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A6DB4-17C3-9E9C-454B-C09E7913263F}"/>
              </a:ext>
            </a:extLst>
          </p:cNvPr>
          <p:cNvSpPr txBox="1"/>
          <p:nvPr/>
        </p:nvSpPr>
        <p:spPr>
          <a:xfrm>
            <a:off x="6705326" y="4626722"/>
            <a:ext cx="1173490" cy="30777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Login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86803E-601D-21CB-3D1D-754B674F221A}"/>
              </a:ext>
            </a:extLst>
          </p:cNvPr>
          <p:cNvSpPr/>
          <p:nvPr/>
        </p:nvSpPr>
        <p:spPr>
          <a:xfrm>
            <a:off x="6535009" y="1346441"/>
            <a:ext cx="1544887" cy="4366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55879-5023-A67D-5421-7AA77CF8A484}"/>
              </a:ext>
            </a:extLst>
          </p:cNvPr>
          <p:cNvSpPr txBox="1"/>
          <p:nvPr/>
        </p:nvSpPr>
        <p:spPr>
          <a:xfrm>
            <a:off x="6700880" y="1447963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Header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C5FAF-0DD0-144B-34C1-C957AD9A90F0}"/>
              </a:ext>
            </a:extLst>
          </p:cNvPr>
          <p:cNvSpPr txBox="1"/>
          <p:nvPr/>
        </p:nvSpPr>
        <p:spPr>
          <a:xfrm>
            <a:off x="6700880" y="1798449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Nav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D7CDE-F5F5-D504-A77C-9333AFE1AD52}"/>
              </a:ext>
            </a:extLst>
          </p:cNvPr>
          <p:cNvSpPr txBox="1"/>
          <p:nvPr/>
        </p:nvSpPr>
        <p:spPr>
          <a:xfrm>
            <a:off x="6700880" y="4979345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Article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C086B-FDE4-9B59-D676-D9200CB10DAC}"/>
              </a:ext>
            </a:extLst>
          </p:cNvPr>
          <p:cNvSpPr txBox="1"/>
          <p:nvPr/>
        </p:nvSpPr>
        <p:spPr>
          <a:xfrm>
            <a:off x="6700880" y="5332466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Footer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148DE5-B81B-0A2F-C997-FC1814774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415" y="1723443"/>
            <a:ext cx="2133898" cy="371526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F5DF10-2BA8-81A4-B72D-99C576ED2C5C}"/>
              </a:ext>
            </a:extLst>
          </p:cNvPr>
          <p:cNvSpPr txBox="1"/>
          <p:nvPr/>
        </p:nvSpPr>
        <p:spPr>
          <a:xfrm>
            <a:off x="10057463" y="3410032"/>
            <a:ext cx="1471522" cy="276999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Header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B0277C-BF2E-720F-88A3-7553286C3CAF}"/>
              </a:ext>
            </a:extLst>
          </p:cNvPr>
          <p:cNvSpPr txBox="1"/>
          <p:nvPr/>
        </p:nvSpPr>
        <p:spPr>
          <a:xfrm>
            <a:off x="10067008" y="3687030"/>
            <a:ext cx="1481227" cy="276999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Nav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B42F18-3747-FAC9-8E0B-3CF24637421E}"/>
              </a:ext>
            </a:extLst>
          </p:cNvPr>
          <p:cNvSpPr txBox="1"/>
          <p:nvPr/>
        </p:nvSpPr>
        <p:spPr>
          <a:xfrm>
            <a:off x="10057463" y="3970212"/>
            <a:ext cx="1490772" cy="27699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Index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B0DE1-80CC-FE12-5BBE-A1F888205857}"/>
              </a:ext>
            </a:extLst>
          </p:cNvPr>
          <p:cNvSpPr txBox="1"/>
          <p:nvPr/>
        </p:nvSpPr>
        <p:spPr>
          <a:xfrm>
            <a:off x="10057463" y="4227379"/>
            <a:ext cx="1505179" cy="276999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Article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6CC885-10C3-9B79-C2C9-BECEE92E3FB1}"/>
              </a:ext>
            </a:extLst>
          </p:cNvPr>
          <p:cNvSpPr txBox="1"/>
          <p:nvPr/>
        </p:nvSpPr>
        <p:spPr>
          <a:xfrm>
            <a:off x="10067009" y="4495524"/>
            <a:ext cx="1481684" cy="276999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Footer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87FF1-7DFB-63FB-F083-1613FDE8A03F}"/>
              </a:ext>
            </a:extLst>
          </p:cNvPr>
          <p:cNvSpPr txBox="1"/>
          <p:nvPr/>
        </p:nvSpPr>
        <p:spPr>
          <a:xfrm>
            <a:off x="6708107" y="2490803"/>
            <a:ext cx="1173490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html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A30ED-A106-2915-2153-55638F28593C}"/>
              </a:ext>
            </a:extLst>
          </p:cNvPr>
          <p:cNvSpPr txBox="1"/>
          <p:nvPr/>
        </p:nvSpPr>
        <p:spPr>
          <a:xfrm>
            <a:off x="4495272" y="5217190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Article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1902D1-5786-8B09-C7B7-D91911CAFFC0}"/>
              </a:ext>
            </a:extLst>
          </p:cNvPr>
          <p:cNvSpPr txBox="1"/>
          <p:nvPr/>
        </p:nvSpPr>
        <p:spPr>
          <a:xfrm>
            <a:off x="6700880" y="2152087"/>
            <a:ext cx="1173490" cy="30777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Index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77290-C70B-1132-B447-4C2B862E024B}"/>
              </a:ext>
            </a:extLst>
          </p:cNvPr>
          <p:cNvSpPr txBox="1"/>
          <p:nvPr/>
        </p:nvSpPr>
        <p:spPr>
          <a:xfrm>
            <a:off x="6700880" y="2849076"/>
            <a:ext cx="1173490" cy="30777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Css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E0C549-1D71-7916-4B2E-C8D0BADFA8DD}"/>
              </a:ext>
            </a:extLst>
          </p:cNvPr>
          <p:cNvSpPr txBox="1"/>
          <p:nvPr/>
        </p:nvSpPr>
        <p:spPr>
          <a:xfrm>
            <a:off x="6700880" y="3212453"/>
            <a:ext cx="1173490" cy="30777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DCF5E4-BF60-6940-B10C-94D9A4AE5DCE}"/>
              </a:ext>
            </a:extLst>
          </p:cNvPr>
          <p:cNvSpPr txBox="1"/>
          <p:nvPr/>
        </p:nvSpPr>
        <p:spPr>
          <a:xfrm>
            <a:off x="6700880" y="3566199"/>
            <a:ext cx="1173490" cy="30777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React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656F4E-BE4F-E5EF-46A9-F6E93BE0BD53}"/>
              </a:ext>
            </a:extLst>
          </p:cNvPr>
          <p:cNvSpPr txBox="1"/>
          <p:nvPr/>
        </p:nvSpPr>
        <p:spPr>
          <a:xfrm>
            <a:off x="6703661" y="2497262"/>
            <a:ext cx="1173490" cy="30777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html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FE3C97-54BF-7BBF-A4B8-A12959DF2127}"/>
              </a:ext>
            </a:extLst>
          </p:cNvPr>
          <p:cNvSpPr txBox="1"/>
          <p:nvPr/>
        </p:nvSpPr>
        <p:spPr>
          <a:xfrm>
            <a:off x="7256200" y="5948234"/>
            <a:ext cx="3283463" cy="584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각</a:t>
            </a:r>
            <a:r>
              <a:rPr lang="en-US" altLang="ko-KR" sz="1600" b="1" dirty="0">
                <a:solidFill>
                  <a:schemeClr val="bg1"/>
                </a:solidFill>
              </a:rPr>
              <a:t> Component</a:t>
            </a:r>
            <a:r>
              <a:rPr lang="ko-KR" altLang="en-US" sz="1600" b="1" dirty="0">
                <a:solidFill>
                  <a:schemeClr val="bg1"/>
                </a:solidFill>
              </a:rPr>
              <a:t>가 </a:t>
            </a:r>
            <a:r>
              <a:rPr lang="en-US" altLang="ko-KR" sz="1600" b="1" dirty="0">
                <a:solidFill>
                  <a:schemeClr val="bg1"/>
                </a:solidFill>
              </a:rPr>
              <a:t>Render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변경된 </a:t>
            </a:r>
            <a:r>
              <a:rPr lang="en-US" altLang="ko-KR" sz="1600" b="1" dirty="0">
                <a:solidFill>
                  <a:schemeClr val="bg1"/>
                </a:solidFill>
              </a:rPr>
              <a:t>Component</a:t>
            </a:r>
            <a:r>
              <a:rPr lang="ko-KR" altLang="en-US" sz="1600" b="1" dirty="0">
                <a:solidFill>
                  <a:schemeClr val="bg1"/>
                </a:solidFill>
              </a:rPr>
              <a:t>만 </a:t>
            </a:r>
            <a:r>
              <a:rPr lang="en-US" altLang="ko-KR" sz="1600" b="1" dirty="0">
                <a:solidFill>
                  <a:schemeClr val="bg1"/>
                </a:solidFill>
              </a:rPr>
              <a:t>Render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856082-5DA0-C39C-146E-D46F73AFFA66}"/>
              </a:ext>
            </a:extLst>
          </p:cNvPr>
          <p:cNvSpPr txBox="1"/>
          <p:nvPr/>
        </p:nvSpPr>
        <p:spPr>
          <a:xfrm>
            <a:off x="10178624" y="5555744"/>
            <a:ext cx="1468671" cy="3385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Index page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27C948-53DE-91F1-B618-1A206B7478E7}"/>
              </a:ext>
            </a:extLst>
          </p:cNvPr>
          <p:cNvSpPr txBox="1"/>
          <p:nvPr/>
        </p:nvSpPr>
        <p:spPr>
          <a:xfrm>
            <a:off x="11116523" y="2960377"/>
            <a:ext cx="607449" cy="34364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조립</a:t>
            </a:r>
          </a:p>
        </p:txBody>
      </p:sp>
    </p:spTree>
    <p:extLst>
      <p:ext uri="{BB962C8B-B14F-4D97-AF65-F5344CB8AC3E}">
        <p14:creationId xmlns:p14="http://schemas.microsoft.com/office/powerpoint/2010/main" val="151007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3B31269-D3A8-404D-BD87-82747390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34" y="260488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0F26B-27A8-4A3A-B85A-DAEFA595266D}"/>
              </a:ext>
            </a:extLst>
          </p:cNvPr>
          <p:cNvSpPr txBox="1"/>
          <p:nvPr/>
        </p:nvSpPr>
        <p:spPr>
          <a:xfrm>
            <a:off x="-1711" y="414585"/>
            <a:ext cx="8933956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CSS</a:t>
            </a:r>
            <a:r>
              <a:rPr lang="ko-KR" altLang="en-US" sz="1800" b="1" dirty="0">
                <a:latin typeface="+mn-ea"/>
              </a:rPr>
              <a:t>(</a:t>
            </a:r>
            <a:r>
              <a:rPr lang="ko-KR" altLang="en-US" sz="1800" b="1" dirty="0" err="1">
                <a:latin typeface="+mn-ea"/>
              </a:rPr>
              <a:t>Cascading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err="1">
                <a:latin typeface="+mn-ea"/>
              </a:rPr>
              <a:t>Style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err="1">
                <a:latin typeface="+mn-ea"/>
              </a:rPr>
              <a:t>Sheets</a:t>
            </a:r>
            <a:r>
              <a:rPr lang="en-US" altLang="ko-KR" sz="1800" b="1" dirty="0">
                <a:latin typeface="+mn-ea"/>
              </a:rPr>
              <a:t>)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b="1" dirty="0" err="1">
                <a:latin typeface="+mn-ea"/>
              </a:rPr>
              <a:t>Cascading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err="1">
                <a:latin typeface="+mn-ea"/>
              </a:rPr>
              <a:t>Style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err="1">
                <a:latin typeface="+mn-ea"/>
              </a:rPr>
              <a:t>Sheets</a:t>
            </a:r>
            <a:r>
              <a:rPr lang="ko-KR" altLang="en-US" sz="1800" b="1" dirty="0">
                <a:latin typeface="+mn-ea"/>
              </a:rPr>
              <a:t> </a:t>
            </a:r>
            <a:endParaRPr lang="en-US" altLang="ko-KR" sz="1800" b="1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b="1" dirty="0" err="1">
                <a:latin typeface="+mn-ea"/>
              </a:rPr>
              <a:t>Cascading</a:t>
            </a:r>
            <a:r>
              <a:rPr lang="ko-KR" altLang="en-US" b="1" dirty="0"/>
              <a:t> </a:t>
            </a:r>
            <a:r>
              <a:rPr lang="en-US" altLang="ko-KR" b="1" dirty="0"/>
              <a:t> : </a:t>
            </a:r>
            <a:r>
              <a:rPr lang="ko-KR" altLang="en-US" b="1" dirty="0"/>
              <a:t>디자인 속성 상속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b="1" dirty="0" err="1">
                <a:latin typeface="+mn-ea"/>
              </a:rPr>
              <a:t>Style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 err="1">
                <a:latin typeface="+mn-ea"/>
              </a:rPr>
              <a:t>Sheets</a:t>
            </a:r>
            <a:r>
              <a:rPr lang="ko-KR" altLang="en-US" sz="1800" b="1" dirty="0">
                <a:latin typeface="+mn-ea"/>
              </a:rPr>
              <a:t>  </a:t>
            </a:r>
            <a:r>
              <a:rPr lang="en-US" altLang="ko-KR" sz="1800" b="1" dirty="0">
                <a:latin typeface="+mn-ea"/>
              </a:rPr>
              <a:t>: </a:t>
            </a:r>
            <a:r>
              <a:rPr lang="en-US" altLang="ko-KR" b="1" dirty="0"/>
              <a:t>Design</a:t>
            </a:r>
            <a:r>
              <a:rPr lang="ko-KR" altLang="en-US" b="1" dirty="0"/>
              <a:t> </a:t>
            </a:r>
            <a:r>
              <a:rPr lang="en-US" altLang="ko-KR" b="1" dirty="0"/>
              <a:t>Language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Selector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Style</a:t>
            </a:r>
            <a:r>
              <a:rPr lang="ko-KR" altLang="en-US" b="1" i="0" dirty="0">
                <a:effectLst/>
                <a:latin typeface="+mn-ea"/>
              </a:rPr>
              <a:t>을 적용하고자 하는 </a:t>
            </a:r>
            <a:r>
              <a:rPr lang="en-US" altLang="ko-KR" b="1" i="0" dirty="0">
                <a:effectLst/>
                <a:latin typeface="+mn-ea"/>
              </a:rPr>
              <a:t>Tag</a:t>
            </a:r>
            <a:r>
              <a:rPr lang="ko-KR" altLang="en-US" b="1" i="0" dirty="0">
                <a:effectLst/>
                <a:latin typeface="+mn-ea"/>
              </a:rPr>
              <a:t>나</a:t>
            </a:r>
            <a:r>
              <a:rPr lang="en-US" altLang="ko-KR" b="1" i="0" dirty="0">
                <a:effectLst/>
                <a:latin typeface="+mn-ea"/>
              </a:rPr>
              <a:t> Tag</a:t>
            </a:r>
            <a:r>
              <a:rPr lang="ko-KR" altLang="en-US" b="1" i="0" dirty="0">
                <a:effectLst/>
                <a:latin typeface="+mn-ea"/>
              </a:rPr>
              <a:t>의</a:t>
            </a:r>
            <a:r>
              <a:rPr lang="en-US" altLang="ko-KR" b="1" dirty="0">
                <a:latin typeface="+mn-ea"/>
              </a:rPr>
              <a:t> id, class </a:t>
            </a:r>
            <a:endParaRPr lang="en-US" altLang="ko-KR" b="1" i="0" dirty="0"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Declaratives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Design</a:t>
            </a:r>
            <a:r>
              <a:rPr lang="ko-KR" altLang="en-US" b="1" i="0" dirty="0">
                <a:effectLst/>
                <a:latin typeface="+mn-ea"/>
              </a:rPr>
              <a:t> 속성 정의</a:t>
            </a:r>
            <a:endParaRPr lang="en-US" altLang="ko-KR" b="1" i="0" dirty="0"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1FC23-93BC-B27F-20D9-3F661B1CA407}"/>
              </a:ext>
            </a:extLst>
          </p:cNvPr>
          <p:cNvSpPr txBox="1"/>
          <p:nvPr/>
        </p:nvSpPr>
        <p:spPr>
          <a:xfrm>
            <a:off x="-1712" y="-31064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8218AA-60BA-140D-4AAE-292E5F06114D}"/>
              </a:ext>
            </a:extLst>
          </p:cNvPr>
          <p:cNvGrpSpPr/>
          <p:nvPr/>
        </p:nvGrpSpPr>
        <p:grpSpPr>
          <a:xfrm>
            <a:off x="749060" y="4072618"/>
            <a:ext cx="9503904" cy="2183813"/>
            <a:chOff x="543680" y="4453577"/>
            <a:chExt cx="9586639" cy="221948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B619EF3-05B7-2A5F-1FB2-D1CFCDB18C25}"/>
                </a:ext>
              </a:extLst>
            </p:cNvPr>
            <p:cNvGrpSpPr/>
            <p:nvPr/>
          </p:nvGrpSpPr>
          <p:grpSpPr>
            <a:xfrm>
              <a:off x="543680" y="4453577"/>
              <a:ext cx="9586639" cy="2219488"/>
              <a:chOff x="790654" y="3936429"/>
              <a:chExt cx="9626461" cy="210534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8D3BCC5-1FAB-4769-A669-B6ABEC533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54" y="3936429"/>
                <a:ext cx="9626461" cy="21053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C343C4-0572-50AD-8D40-BC5C4C543AD2}"/>
                  </a:ext>
                </a:extLst>
              </p:cNvPr>
              <p:cNvSpPr txBox="1"/>
              <p:nvPr/>
            </p:nvSpPr>
            <p:spPr>
              <a:xfrm>
                <a:off x="2924309" y="5335097"/>
                <a:ext cx="103512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/>
                  <a:t>배경색</a:t>
                </a: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27B86A-B9B1-DA0B-9320-7263F723C9DE}"/>
                  </a:ext>
                </a:extLst>
              </p:cNvPr>
              <p:cNvSpPr txBox="1"/>
              <p:nvPr/>
            </p:nvSpPr>
            <p:spPr>
              <a:xfrm>
                <a:off x="7148839" y="5335097"/>
                <a:ext cx="1304414" cy="4028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/>
                  <a:t>글자 크기</a:t>
                </a:r>
                <a:endParaRPr lang="ko-KR" altLang="en-US" dirty="0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7C90F4-BC5C-7D0A-91A0-BC3987CABFFC}"/>
                </a:ext>
              </a:extLst>
            </p:cNvPr>
            <p:cNvSpPr/>
            <p:nvPr/>
          </p:nvSpPr>
          <p:spPr>
            <a:xfrm>
              <a:off x="1500027" y="4453577"/>
              <a:ext cx="5094738" cy="12794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02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B46F81-442B-4827-9581-FCD6A4020936}"/>
              </a:ext>
            </a:extLst>
          </p:cNvPr>
          <p:cNvSpPr txBox="1"/>
          <p:nvPr/>
        </p:nvSpPr>
        <p:spPr>
          <a:xfrm>
            <a:off x="56038" y="455294"/>
            <a:ext cx="4741993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CSS Selector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b="1" dirty="0" err="1">
                <a:latin typeface="+mn-ea"/>
              </a:rPr>
              <a:t>Style</a:t>
            </a:r>
            <a:r>
              <a:rPr lang="ko-KR" altLang="en-US" b="1" i="0" dirty="0" err="1">
                <a:effectLst/>
                <a:latin typeface="+mn-ea"/>
              </a:rPr>
              <a:t>을</a:t>
            </a:r>
            <a:r>
              <a:rPr lang="ko-KR" altLang="en-US" b="1" i="0" dirty="0">
                <a:effectLst/>
                <a:latin typeface="+mn-ea"/>
              </a:rPr>
              <a:t> 적용할 </a:t>
            </a:r>
            <a:r>
              <a:rPr lang="en-US" altLang="ko-KR" b="1" i="0" dirty="0">
                <a:effectLst/>
                <a:latin typeface="+mn-ea"/>
              </a:rPr>
              <a:t>Element</a:t>
            </a:r>
            <a:r>
              <a:rPr lang="ko-KR" altLang="en-US" b="1" i="0" dirty="0">
                <a:effectLst/>
                <a:latin typeface="+mn-ea"/>
              </a:rPr>
              <a:t> 선택 </a:t>
            </a:r>
            <a:r>
              <a:rPr lang="en-US" altLang="ko-KR" b="1" i="0" dirty="0">
                <a:effectLst/>
                <a:latin typeface="+mn-ea"/>
              </a:rPr>
              <a:t> 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Tag</a:t>
            </a:r>
            <a:r>
              <a:rPr lang="ko-KR" altLang="en-US" b="1" i="0" dirty="0">
                <a:effectLst/>
                <a:latin typeface="+mn-ea"/>
              </a:rPr>
              <a:t> </a:t>
            </a:r>
            <a:r>
              <a:rPr lang="en-US" altLang="ko-KR" b="1" i="0" dirty="0">
                <a:effectLst/>
                <a:latin typeface="+mn-ea"/>
              </a:rPr>
              <a:t>Selector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Id Selector</a:t>
            </a:r>
            <a:endParaRPr lang="ko-KR" altLang="en-US" b="1" i="0" dirty="0">
              <a:effectLst/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Class Selector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effectLst/>
                <a:latin typeface="+mn-ea"/>
              </a:rPr>
              <a:t>Group </a:t>
            </a:r>
            <a:r>
              <a:rPr lang="en-US" altLang="ko-KR" b="1" i="0" dirty="0">
                <a:effectLst/>
                <a:latin typeface="+mn-ea"/>
              </a:rPr>
              <a:t> Selector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E5779-35BD-5E6C-7C96-D822D928785A}"/>
              </a:ext>
            </a:extLst>
          </p:cNvPr>
          <p:cNvSpPr txBox="1"/>
          <p:nvPr/>
        </p:nvSpPr>
        <p:spPr>
          <a:xfrm>
            <a:off x="-1712" y="-31064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577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70E08F-BF8A-85CB-E25D-1DC160ECCF41}"/>
              </a:ext>
            </a:extLst>
          </p:cNvPr>
          <p:cNvSpPr txBox="1"/>
          <p:nvPr/>
        </p:nvSpPr>
        <p:spPr>
          <a:xfrm>
            <a:off x="190097" y="444022"/>
            <a:ext cx="10166686" cy="4325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Code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HTML,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CSS,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ReactJs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VueJs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Node, C, Python ….)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https://code.visualstudio.com/Download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Extensions 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Korean Language Pack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Live Server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effectLst/>
                <a:latin typeface="+mn-ea"/>
              </a:rPr>
              <a:t>ReactJs</a:t>
            </a:r>
            <a:r>
              <a:rPr lang="en-US" altLang="ko-KR" b="1" kern="0" spc="0" dirty="0">
                <a:effectLst/>
                <a:latin typeface="+mn-ea"/>
              </a:rPr>
              <a:t> Code Snippets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kern="0" dirty="0">
              <a:latin typeface="+mn-ea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800100" lvl="1" indent="-3429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https://nodejs.org/ko/download/</a:t>
            </a:r>
            <a:endParaRPr lang="en-US" altLang="ko-KR" b="1" u="sng" kern="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60FB8-0327-371E-4E2F-CAAF985ED1D8}"/>
              </a:ext>
            </a:extLst>
          </p:cNvPr>
          <p:cNvSpPr txBox="1"/>
          <p:nvPr/>
        </p:nvSpPr>
        <p:spPr>
          <a:xfrm>
            <a:off x="79371" y="-42336"/>
            <a:ext cx="232694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41337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E5779-35BD-5E6C-7C96-D822D928785A}"/>
              </a:ext>
            </a:extLst>
          </p:cNvPr>
          <p:cNvSpPr txBox="1"/>
          <p:nvPr/>
        </p:nvSpPr>
        <p:spPr>
          <a:xfrm>
            <a:off x="-1712" y="-31064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510CD-B06E-2E19-A488-38E1E5E6AEF8}"/>
              </a:ext>
            </a:extLst>
          </p:cNvPr>
          <p:cNvSpPr txBox="1"/>
          <p:nvPr/>
        </p:nvSpPr>
        <p:spPr>
          <a:xfrm>
            <a:off x="201219" y="543592"/>
            <a:ext cx="4175572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&lt;html&gt;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h2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color: blue;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text-decoration: underline;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</a:t>
            </a:r>
          </a:p>
          <a:p>
            <a:r>
              <a:rPr lang="en-US" altLang="ko-KR" sz="1600" b="1" dirty="0">
                <a:effectLst/>
                <a:latin typeface="+mn-ea"/>
              </a:rPr>
              <a:t>     #para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border: 3px solid red;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background-color: green;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.paras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background-color: orange;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</a:t>
            </a:r>
          </a:p>
          <a:p>
            <a:r>
              <a:rPr lang="en-US" altLang="ko-KR" sz="1600" b="1" dirty="0">
                <a:effectLst/>
                <a:latin typeface="+mn-ea"/>
              </a:rPr>
              <a:t>     h3,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p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background-color: yellow;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B6450-3C56-F56B-2529-9216AF72CEB3}"/>
              </a:ext>
            </a:extLst>
          </p:cNvPr>
          <p:cNvSpPr txBox="1"/>
          <p:nvPr/>
        </p:nvSpPr>
        <p:spPr>
          <a:xfrm>
            <a:off x="4479441" y="122248"/>
            <a:ext cx="8047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1DD8A-9998-A902-39E1-C07C68C95D7F}"/>
              </a:ext>
            </a:extLst>
          </p:cNvPr>
          <p:cNvSpPr txBox="1"/>
          <p:nvPr/>
        </p:nvSpPr>
        <p:spPr>
          <a:xfrm>
            <a:off x="1916076" y="1141093"/>
            <a:ext cx="159714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Tag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C62C5-0417-13BE-E34C-D23837585231}"/>
              </a:ext>
            </a:extLst>
          </p:cNvPr>
          <p:cNvSpPr txBox="1"/>
          <p:nvPr/>
        </p:nvSpPr>
        <p:spPr>
          <a:xfrm>
            <a:off x="2116699" y="2476616"/>
            <a:ext cx="150706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ID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099B8-8DC1-D349-3A6F-14A915E71DDB}"/>
              </a:ext>
            </a:extLst>
          </p:cNvPr>
          <p:cNvSpPr txBox="1"/>
          <p:nvPr/>
        </p:nvSpPr>
        <p:spPr>
          <a:xfrm>
            <a:off x="1974294" y="3812139"/>
            <a:ext cx="164947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Class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7E39D-E759-81AF-7796-49D8428C50AB}"/>
              </a:ext>
            </a:extLst>
          </p:cNvPr>
          <p:cNvSpPr txBox="1"/>
          <p:nvPr/>
        </p:nvSpPr>
        <p:spPr>
          <a:xfrm>
            <a:off x="1214131" y="5094048"/>
            <a:ext cx="177932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Group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Selector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02C0E-309E-A63C-6EB1-441413E0C931}"/>
              </a:ext>
            </a:extLst>
          </p:cNvPr>
          <p:cNvSpPr txBox="1"/>
          <p:nvPr/>
        </p:nvSpPr>
        <p:spPr>
          <a:xfrm>
            <a:off x="4680429" y="543592"/>
            <a:ext cx="68795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</a:t>
            </a:r>
            <a:r>
              <a:rPr lang="ko-KR" altLang="en-US" sz="1600" b="1" dirty="0" err="1">
                <a:effectLst/>
                <a:latin typeface="+mn-ea"/>
              </a:rPr>
              <a:t>선택자</a:t>
            </a:r>
            <a:r>
              <a:rPr lang="en-US" altLang="ko-KR" sz="1600" b="1" dirty="0">
                <a:effectLst/>
                <a:latin typeface="+mn-ea"/>
              </a:rPr>
              <a:t>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 id="para"&gt;</a:t>
            </a:r>
            <a:r>
              <a:rPr lang="ko-KR" altLang="en-US" sz="1600" b="1" dirty="0">
                <a:effectLst/>
                <a:latin typeface="+mn-ea"/>
              </a:rPr>
              <a:t>아이디 선택자는 단 하나의 요소를 선택</a:t>
            </a:r>
            <a:r>
              <a:rPr lang="en-US" altLang="ko-KR" sz="1600" b="1" dirty="0">
                <a:effectLst/>
                <a:latin typeface="+mn-ea"/>
              </a:rPr>
              <a:t>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 class="paras"&gt;</a:t>
            </a:r>
            <a:r>
              <a:rPr lang="ko-KR" altLang="en-US" sz="1600" b="1" dirty="0">
                <a:effectLst/>
                <a:latin typeface="+mn-ea"/>
              </a:rPr>
              <a:t>아이디 선택자는 </a:t>
            </a:r>
            <a:r>
              <a:rPr lang="ko-KR" altLang="en-US" sz="1600" b="1" dirty="0" err="1">
                <a:effectLst/>
                <a:latin typeface="+mn-ea"/>
              </a:rPr>
              <a:t>여러개</a:t>
            </a:r>
            <a:r>
              <a:rPr lang="ko-KR" altLang="en-US" sz="1600" b="1" dirty="0">
                <a:effectLst/>
                <a:latin typeface="+mn-ea"/>
              </a:rPr>
              <a:t> 요소를 선택</a:t>
            </a:r>
            <a:r>
              <a:rPr lang="en-US" altLang="ko-KR" sz="1600" b="1" dirty="0">
                <a:effectLst/>
                <a:latin typeface="+mn-ea"/>
              </a:rPr>
              <a:t>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 class="paras"&gt;</a:t>
            </a:r>
            <a:r>
              <a:rPr lang="ko-KR" altLang="en-US" sz="1600" b="1" dirty="0">
                <a:effectLst/>
                <a:latin typeface="+mn-ea"/>
              </a:rPr>
              <a:t>이 부분에도 같은 스타일을 적용</a:t>
            </a:r>
            <a:r>
              <a:rPr lang="en-US" altLang="ko-KR" sz="1600" b="1" dirty="0">
                <a:effectLst/>
                <a:latin typeface="+mn-ea"/>
              </a:rPr>
              <a:t>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&lt;h3&gt;</a:t>
            </a:r>
            <a:r>
              <a:rPr lang="ko-KR" altLang="en-US" sz="1600" b="1" dirty="0">
                <a:effectLst/>
                <a:latin typeface="+mn-ea"/>
              </a:rPr>
              <a:t>그룹 </a:t>
            </a:r>
            <a:r>
              <a:rPr lang="ko-KR" altLang="en-US" sz="1600" b="1" dirty="0" err="1">
                <a:effectLst/>
                <a:latin typeface="+mn-ea"/>
              </a:rPr>
              <a:t>선택자</a:t>
            </a:r>
            <a:r>
              <a:rPr lang="en-US" altLang="ko-KR" sz="1600" b="1" dirty="0">
                <a:effectLst/>
                <a:latin typeface="+mn-ea"/>
              </a:rPr>
              <a:t>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</a:t>
            </a:r>
            <a:r>
              <a:rPr lang="ko-KR" altLang="en-US" sz="1600" b="1" dirty="0">
                <a:effectLst/>
                <a:latin typeface="+mn-ea"/>
              </a:rPr>
              <a:t>그룹 </a:t>
            </a:r>
            <a:r>
              <a:rPr lang="ko-KR" altLang="en-US" sz="1600" b="1" dirty="0" err="1">
                <a:effectLst/>
                <a:latin typeface="+mn-ea"/>
              </a:rPr>
              <a:t>선택자</a:t>
            </a:r>
            <a:r>
              <a:rPr lang="en-US" altLang="ko-KR" sz="1600" b="1" dirty="0">
                <a:effectLst/>
                <a:latin typeface="+mn-ea"/>
              </a:rPr>
              <a:t>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E60B8E-5784-EC4C-3DD4-46C0310F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96" y="2817345"/>
            <a:ext cx="5082006" cy="37935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0456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3B31269-D3A8-404D-BD87-82747390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126" y="260488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0F26B-27A8-4A3A-B85A-DAEFA595266D}"/>
              </a:ext>
            </a:extLst>
          </p:cNvPr>
          <p:cNvSpPr txBox="1"/>
          <p:nvPr/>
        </p:nvSpPr>
        <p:spPr>
          <a:xfrm>
            <a:off x="154762" y="507121"/>
            <a:ext cx="4226792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CSS</a:t>
            </a:r>
            <a:r>
              <a:rPr lang="ko-KR" altLang="en-US" sz="1800" b="1" dirty="0">
                <a:latin typeface="+mn-ea"/>
              </a:rPr>
              <a:t> 적용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방법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Inline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dirty="0"/>
              <a:t>에 직접</a:t>
            </a:r>
            <a:r>
              <a:rPr lang="en-US" altLang="ko-KR" b="1" dirty="0"/>
              <a:t> Style </a:t>
            </a:r>
            <a:r>
              <a:rPr lang="ko-KR" altLang="en-US" b="1" dirty="0"/>
              <a:t>설정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Internal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HTML</a:t>
            </a:r>
            <a:r>
              <a:rPr lang="ko-KR" altLang="en-US" b="1" dirty="0"/>
              <a:t> 문서 내부에 적용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현재 문서에만 적용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External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HTML </a:t>
            </a:r>
            <a:r>
              <a:rPr lang="ko-KR" altLang="en-US" b="1" dirty="0"/>
              <a:t>문서와 분리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여러 </a:t>
            </a:r>
            <a:r>
              <a:rPr lang="en-US" altLang="ko-KR" b="1" dirty="0"/>
              <a:t>HTML</a:t>
            </a:r>
            <a:r>
              <a:rPr lang="ko-KR" altLang="en-US" b="1" dirty="0"/>
              <a:t> 문서에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1FC23-93BC-B27F-20D9-3F661B1CA407}"/>
              </a:ext>
            </a:extLst>
          </p:cNvPr>
          <p:cNvSpPr txBox="1"/>
          <p:nvPr/>
        </p:nvSpPr>
        <p:spPr>
          <a:xfrm>
            <a:off x="-1712" y="-31064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BC2E0-472E-8ECE-B0A3-7146634684E5}"/>
              </a:ext>
            </a:extLst>
          </p:cNvPr>
          <p:cNvSpPr txBox="1"/>
          <p:nvPr/>
        </p:nvSpPr>
        <p:spPr>
          <a:xfrm>
            <a:off x="5633990" y="977475"/>
            <a:ext cx="51807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1" dirty="0"/>
              <a:t>&lt;h2 style="</a:t>
            </a:r>
            <a:r>
              <a:rPr lang="en-US" altLang="ko-KR" sz="1800" b="1" dirty="0">
                <a:solidFill>
                  <a:srgbClr val="FF0000"/>
                </a:solidFill>
              </a:rPr>
              <a:t>border</a:t>
            </a:r>
            <a:r>
              <a:rPr lang="en-US" altLang="ko-KR" sz="1800" b="1" dirty="0"/>
              <a:t>: 3px solid red"&gt; </a:t>
            </a:r>
            <a:r>
              <a:rPr lang="ko-KR" altLang="en-US" sz="1800" b="1" dirty="0"/>
              <a:t>안녕</a:t>
            </a:r>
            <a:r>
              <a:rPr lang="en-US" altLang="ko-KR" sz="1800" b="1" dirty="0"/>
              <a:t>&lt;/h2&gt;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0E4BB7-A9A1-2931-2997-64CEA0D7B1B0}"/>
              </a:ext>
            </a:extLst>
          </p:cNvPr>
          <p:cNvSpPr txBox="1"/>
          <p:nvPr/>
        </p:nvSpPr>
        <p:spPr>
          <a:xfrm>
            <a:off x="5631592" y="2051229"/>
            <a:ext cx="475393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&lt;</a:t>
            </a:r>
            <a:r>
              <a:rPr lang="ko-KR" altLang="en-US" sz="1600" b="1" dirty="0" err="1"/>
              <a:t>head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&lt;</a:t>
            </a:r>
            <a:r>
              <a:rPr lang="ko-KR" altLang="en-US" sz="1600" b="1" dirty="0" err="1">
                <a:solidFill>
                  <a:srgbClr val="FF0000"/>
                </a:solidFill>
              </a:rPr>
              <a:t>style</a:t>
            </a:r>
            <a:r>
              <a:rPr lang="ko-KR" altLang="en-US" sz="1600" b="1" dirty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  </a:t>
            </a:r>
            <a:r>
              <a:rPr lang="ko-KR" altLang="en-US" sz="1600" b="1" dirty="0" err="1">
                <a:solidFill>
                  <a:srgbClr val="FF0000"/>
                </a:solidFill>
              </a:rPr>
              <a:t>body</a:t>
            </a:r>
            <a:r>
              <a:rPr lang="ko-KR" altLang="en-US" sz="1600" b="1" dirty="0">
                <a:solidFill>
                  <a:srgbClr val="FF0000"/>
                </a:solidFill>
              </a:rPr>
              <a:t> { </a:t>
            </a:r>
            <a:r>
              <a:rPr lang="ko-KR" altLang="en-US" sz="1600" b="1" dirty="0" err="1">
                <a:solidFill>
                  <a:srgbClr val="FF0000"/>
                </a:solidFill>
              </a:rPr>
              <a:t>background-color</a:t>
            </a:r>
            <a:r>
              <a:rPr lang="ko-KR" altLang="en-US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 err="1">
                <a:solidFill>
                  <a:srgbClr val="FF0000"/>
                </a:solidFill>
              </a:rPr>
              <a:t>lightyellow</a:t>
            </a:r>
            <a:r>
              <a:rPr lang="ko-KR" altLang="en-US" sz="1600" b="1" dirty="0">
                <a:solidFill>
                  <a:srgbClr val="FF0000"/>
                </a:solidFill>
              </a:rPr>
              <a:t>; }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  </a:t>
            </a:r>
            <a:r>
              <a:rPr lang="ko-KR" altLang="en-US" sz="1600" b="1" dirty="0" err="1">
                <a:solidFill>
                  <a:srgbClr val="FF0000"/>
                </a:solidFill>
              </a:rPr>
              <a:t>p</a:t>
            </a:r>
            <a:r>
              <a:rPr lang="ko-KR" altLang="en-US" sz="1600" b="1" dirty="0">
                <a:solidFill>
                  <a:srgbClr val="FF0000"/>
                </a:solidFill>
              </a:rPr>
              <a:t> { </a:t>
            </a:r>
            <a:r>
              <a:rPr lang="ko-KR" altLang="en-US" sz="1600" b="1" dirty="0" err="1">
                <a:solidFill>
                  <a:srgbClr val="FF0000"/>
                </a:solidFill>
              </a:rPr>
              <a:t>color</a:t>
            </a:r>
            <a:r>
              <a:rPr lang="ko-KR" altLang="en-US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 err="1">
                <a:solidFill>
                  <a:srgbClr val="FF0000"/>
                </a:solidFill>
              </a:rPr>
              <a:t>red</a:t>
            </a:r>
            <a:r>
              <a:rPr lang="ko-KR" altLang="en-US" sz="1600" b="1" dirty="0">
                <a:solidFill>
                  <a:srgbClr val="FF0000"/>
                </a:solidFill>
              </a:rPr>
              <a:t>; </a:t>
            </a:r>
            <a:r>
              <a:rPr lang="ko-KR" altLang="en-US" sz="1600" b="1" dirty="0" err="1">
                <a:solidFill>
                  <a:srgbClr val="FF0000"/>
                </a:solidFill>
              </a:rPr>
              <a:t>text-decoration</a:t>
            </a:r>
            <a:r>
              <a:rPr lang="ko-KR" altLang="en-US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 err="1">
                <a:solidFill>
                  <a:srgbClr val="FF0000"/>
                </a:solidFill>
              </a:rPr>
              <a:t>underline</a:t>
            </a:r>
            <a:r>
              <a:rPr lang="ko-KR" altLang="en-US" sz="1600" b="1" dirty="0">
                <a:solidFill>
                  <a:srgbClr val="FF0000"/>
                </a:solidFill>
              </a:rPr>
              <a:t>; }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  &lt;/</a:t>
            </a:r>
            <a:r>
              <a:rPr lang="ko-KR" altLang="en-US" sz="1600" b="1" dirty="0" err="1">
                <a:solidFill>
                  <a:srgbClr val="FF0000"/>
                </a:solidFill>
              </a:rPr>
              <a:t>style</a:t>
            </a:r>
            <a:r>
              <a:rPr lang="ko-KR" altLang="en-US" sz="1600" b="1" dirty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600" b="1" dirty="0"/>
              <a:t>&lt;/</a:t>
            </a:r>
            <a:r>
              <a:rPr lang="ko-KR" altLang="en-US" sz="1600" b="1" dirty="0" err="1"/>
              <a:t>head</a:t>
            </a:r>
            <a:r>
              <a:rPr lang="ko-KR" altLang="en-US" sz="1600" b="1" dirty="0"/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66297-95E1-6B7A-98E0-EA9FE0A70DE2}"/>
              </a:ext>
            </a:extLst>
          </p:cNvPr>
          <p:cNvSpPr txBox="1"/>
          <p:nvPr/>
        </p:nvSpPr>
        <p:spPr>
          <a:xfrm>
            <a:off x="5633990" y="4531621"/>
            <a:ext cx="435701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body {</a:t>
            </a:r>
            <a:r>
              <a:rPr lang="en-US" altLang="ko-KR" sz="1600" b="1" dirty="0" err="1">
                <a:effectLst/>
                <a:latin typeface="+mn-ea"/>
              </a:rPr>
              <a:t>background-color:lightyellow</a:t>
            </a:r>
            <a:r>
              <a:rPr lang="en-US" altLang="ko-KR" sz="1600" b="1" dirty="0">
                <a:effectLst/>
                <a:latin typeface="+mn-ea"/>
              </a:rPr>
              <a:t>; }</a:t>
            </a:r>
          </a:p>
          <a:p>
            <a:r>
              <a:rPr lang="en-US" altLang="ko-KR" sz="1600" b="1" dirty="0">
                <a:effectLst/>
                <a:latin typeface="+mn-ea"/>
              </a:rPr>
              <a:t>p { </a:t>
            </a:r>
            <a:r>
              <a:rPr lang="en-US" altLang="ko-KR" sz="1600" b="1" dirty="0" err="1">
                <a:effectLst/>
                <a:latin typeface="+mn-ea"/>
              </a:rPr>
              <a:t>color:red;text-decoration:underline</a:t>
            </a:r>
            <a:r>
              <a:rPr lang="en-US" altLang="ko-KR" sz="1600" b="1" dirty="0">
                <a:effectLst/>
                <a:latin typeface="+mn-ea"/>
              </a:rPr>
              <a:t>;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A1E5A-F45E-AD7F-24C7-DF9724EABD39}"/>
              </a:ext>
            </a:extLst>
          </p:cNvPr>
          <p:cNvSpPr txBox="1"/>
          <p:nvPr/>
        </p:nvSpPr>
        <p:spPr>
          <a:xfrm>
            <a:off x="5600252" y="4065525"/>
            <a:ext cx="2212243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effectLst/>
                <a:latin typeface="+mn-ea"/>
              </a:rPr>
              <a:t>expand_style.css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9C29F-450E-FE60-34FB-12DFD49A7BB6}"/>
              </a:ext>
            </a:extLst>
          </p:cNvPr>
          <p:cNvSpPr txBox="1"/>
          <p:nvPr/>
        </p:nvSpPr>
        <p:spPr>
          <a:xfrm>
            <a:off x="5631592" y="5331538"/>
            <a:ext cx="518073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 &lt;</a:t>
            </a:r>
            <a:r>
              <a:rPr lang="ko-KR" altLang="en-US" sz="1600" b="1" dirty="0" err="1">
                <a:solidFill>
                  <a:srgbClr val="FF0000"/>
                </a:solidFill>
              </a:rPr>
              <a:t>link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rel</a:t>
            </a:r>
            <a:r>
              <a:rPr lang="ko-KR" altLang="en-US" sz="1600" b="1" dirty="0">
                <a:solidFill>
                  <a:srgbClr val="FF0000"/>
                </a:solidFill>
              </a:rPr>
              <a:t>="</a:t>
            </a:r>
            <a:r>
              <a:rPr lang="ko-KR" altLang="en-US" sz="1600" b="1" dirty="0" err="1">
                <a:solidFill>
                  <a:srgbClr val="FF0000"/>
                </a:solidFill>
              </a:rPr>
              <a:t>stylesheet</a:t>
            </a:r>
            <a:r>
              <a:rPr lang="ko-KR" altLang="en-US" sz="1600" b="1" dirty="0">
                <a:solidFill>
                  <a:srgbClr val="FF0000"/>
                </a:solidFill>
              </a:rPr>
              <a:t>" </a:t>
            </a:r>
            <a:r>
              <a:rPr lang="ko-KR" altLang="en-US" sz="1600" b="1" dirty="0" err="1">
                <a:solidFill>
                  <a:srgbClr val="FF0000"/>
                </a:solidFill>
              </a:rPr>
              <a:t>href</a:t>
            </a:r>
            <a:r>
              <a:rPr lang="ko-KR" altLang="en-US" sz="1600" b="1" dirty="0">
                <a:solidFill>
                  <a:srgbClr val="FF0000"/>
                </a:solidFill>
              </a:rPr>
              <a:t>=“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ko-KR" altLang="en-US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 err="1">
                <a:solidFill>
                  <a:srgbClr val="FF0000"/>
                </a:solidFill>
              </a:rPr>
              <a:t>expand_style.css</a:t>
            </a:r>
            <a:r>
              <a:rPr lang="ko-KR" altLang="en-US" sz="1600" b="1" dirty="0">
                <a:solidFill>
                  <a:srgbClr val="FF0000"/>
                </a:solidFill>
              </a:rPr>
              <a:t>"&gt;</a:t>
            </a:r>
            <a:endParaRPr lang="ko-KR" altLang="en-US" sz="16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4D1D9A3-23B9-20F7-A913-1AFE44C48E40}"/>
              </a:ext>
            </a:extLst>
          </p:cNvPr>
          <p:cNvSpPr/>
          <p:nvPr/>
        </p:nvSpPr>
        <p:spPr>
          <a:xfrm>
            <a:off x="4550493" y="1016060"/>
            <a:ext cx="457200" cy="34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CDEE838-3114-24E0-0C94-B334906D05F5}"/>
              </a:ext>
            </a:extLst>
          </p:cNvPr>
          <p:cNvSpPr/>
          <p:nvPr/>
        </p:nvSpPr>
        <p:spPr>
          <a:xfrm>
            <a:off x="4679288" y="2661101"/>
            <a:ext cx="457200" cy="34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B14FC43-C98E-E35D-E681-B9F46A9D4F54}"/>
              </a:ext>
            </a:extLst>
          </p:cNvPr>
          <p:cNvSpPr/>
          <p:nvPr/>
        </p:nvSpPr>
        <p:spPr>
          <a:xfrm>
            <a:off x="4775447" y="4649050"/>
            <a:ext cx="457200" cy="34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55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81BD3F-22D5-5958-6012-AB31EB64A557}"/>
              </a:ext>
            </a:extLst>
          </p:cNvPr>
          <p:cNvSpPr txBox="1"/>
          <p:nvPr/>
        </p:nvSpPr>
        <p:spPr>
          <a:xfrm>
            <a:off x="-1712" y="-31064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9DC11-442F-A97F-1F4F-E11A10E8677D}"/>
              </a:ext>
            </a:extLst>
          </p:cNvPr>
          <p:cNvSpPr txBox="1"/>
          <p:nvPr/>
        </p:nvSpPr>
        <p:spPr>
          <a:xfrm>
            <a:off x="126118" y="460802"/>
            <a:ext cx="7689093" cy="5024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CSS</a:t>
            </a:r>
            <a:r>
              <a:rPr lang="ko-KR" altLang="en-US" b="1" dirty="0"/>
              <a:t> 우선 순위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점수가 높은 </a:t>
            </a:r>
            <a:r>
              <a:rPr lang="en-US" altLang="ko-KR" b="1" i="0" dirty="0">
                <a:effectLst/>
                <a:latin typeface="+mn-ea"/>
              </a:rPr>
              <a:t>Selector</a:t>
            </a:r>
            <a:r>
              <a:rPr lang="ko-KR" altLang="en-US" b="1" i="0" dirty="0">
                <a:effectLst/>
                <a:latin typeface="+mn-ea"/>
              </a:rPr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우선 적용</a:t>
            </a:r>
            <a:r>
              <a:rPr lang="en-US" altLang="ko-KR" b="1" dirty="0"/>
              <a:t>  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점수가 같으면, 마지막 </a:t>
            </a:r>
            <a:r>
              <a:rPr lang="en-US" altLang="ko-KR" b="1" dirty="0"/>
              <a:t>Style</a:t>
            </a:r>
            <a:r>
              <a:rPr lang="ko-KR" altLang="en-US" b="1" dirty="0"/>
              <a:t>이 우선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인라인  </a:t>
            </a:r>
            <a:r>
              <a:rPr lang="en-US" altLang="ko-KR" b="1" dirty="0"/>
              <a:t>: 1000</a:t>
            </a:r>
            <a:r>
              <a:rPr lang="ko-KR" altLang="en-US" b="1" dirty="0"/>
              <a:t>점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id </a:t>
            </a:r>
            <a:r>
              <a:rPr lang="en-US" altLang="ko-KR" b="1" i="0" dirty="0">
                <a:effectLst/>
                <a:latin typeface="+mn-ea"/>
              </a:rPr>
              <a:t>Selector</a:t>
            </a:r>
            <a:r>
              <a:rPr lang="ko-KR" altLang="en-US" b="1" dirty="0"/>
              <a:t> </a:t>
            </a:r>
            <a:r>
              <a:rPr lang="en-US" altLang="ko-KR" b="1" dirty="0"/>
              <a:t>: 100</a:t>
            </a:r>
            <a:r>
              <a:rPr lang="ko-KR" altLang="en-US" b="1" dirty="0"/>
              <a:t>점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class </a:t>
            </a:r>
            <a:r>
              <a:rPr lang="en-US" altLang="ko-KR" b="1" i="0" dirty="0">
                <a:effectLst/>
                <a:latin typeface="+mn-ea"/>
              </a:rPr>
              <a:t>Selector</a:t>
            </a:r>
            <a:r>
              <a:rPr lang="ko-KR" altLang="en-US" b="1" dirty="0"/>
              <a:t> </a:t>
            </a:r>
            <a:r>
              <a:rPr lang="en-US" altLang="ko-KR" b="1" dirty="0"/>
              <a:t>: 10</a:t>
            </a:r>
            <a:r>
              <a:rPr lang="ko-KR" altLang="en-US" b="1" dirty="0"/>
              <a:t>점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태그 </a:t>
            </a:r>
            <a:r>
              <a:rPr lang="en-US" altLang="ko-KR" b="1" i="0" dirty="0">
                <a:effectLst/>
                <a:latin typeface="+mn-ea"/>
              </a:rPr>
              <a:t>Selector</a:t>
            </a:r>
            <a:r>
              <a:rPr lang="ko-KR" altLang="en-US" b="1" dirty="0"/>
              <a:t> : 1점</a:t>
            </a:r>
          </a:p>
          <a:p>
            <a:pPr lvl="1">
              <a:lnSpc>
                <a:spcPct val="150000"/>
              </a:lnSpc>
            </a:pP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59916-B197-2788-6976-96A98998EB51}"/>
              </a:ext>
            </a:extLst>
          </p:cNvPr>
          <p:cNvSpPr txBox="1"/>
          <p:nvPr/>
        </p:nvSpPr>
        <p:spPr>
          <a:xfrm>
            <a:off x="3482383" y="2097183"/>
            <a:ext cx="384244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&lt;p style="color: red;"&gt;Contents&lt;/p&gt;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8905-1DB0-91CE-CF86-80C06715422D}"/>
              </a:ext>
            </a:extLst>
          </p:cNvPr>
          <p:cNvSpPr txBox="1"/>
          <p:nvPr/>
        </p:nvSpPr>
        <p:spPr>
          <a:xfrm>
            <a:off x="3482384" y="2914351"/>
            <a:ext cx="384244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#name {   color: red;</a:t>
            </a:r>
          </a:p>
          <a:p>
            <a:r>
              <a:rPr lang="en-US" altLang="ko-KR" sz="1600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2A427-08E9-058A-A6A8-82AA07635609}"/>
              </a:ext>
            </a:extLst>
          </p:cNvPr>
          <p:cNvSpPr txBox="1"/>
          <p:nvPr/>
        </p:nvSpPr>
        <p:spPr>
          <a:xfrm>
            <a:off x="3482384" y="3755643"/>
            <a:ext cx="384244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.name {  color: red;</a:t>
            </a:r>
          </a:p>
          <a:p>
            <a:r>
              <a:rPr lang="en-US" altLang="ko-KR" sz="1600" b="1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38B84-055D-D2EB-32B3-20B0ABA21984}"/>
              </a:ext>
            </a:extLst>
          </p:cNvPr>
          <p:cNvSpPr txBox="1"/>
          <p:nvPr/>
        </p:nvSpPr>
        <p:spPr>
          <a:xfrm>
            <a:off x="3482384" y="4668408"/>
            <a:ext cx="384244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p</a:t>
            </a:r>
            <a:r>
              <a:rPr lang="ko-KR" altLang="en-US" sz="1600" b="1" dirty="0"/>
              <a:t> {  </a:t>
            </a:r>
            <a:r>
              <a:rPr lang="ko-KR" altLang="en-US" sz="1600" b="1" dirty="0" err="1"/>
              <a:t>color</a:t>
            </a:r>
            <a:r>
              <a:rPr lang="ko-KR" altLang="en-US" sz="1600" b="1" dirty="0"/>
              <a:t>: </a:t>
            </a:r>
            <a:r>
              <a:rPr lang="ko-KR" altLang="en-US" sz="1600" b="1" dirty="0" err="1"/>
              <a:t>red</a:t>
            </a:r>
            <a:r>
              <a:rPr lang="ko-KR" altLang="en-US" sz="1600" b="1" dirty="0"/>
              <a:t>;</a:t>
            </a:r>
          </a:p>
          <a:p>
            <a:r>
              <a:rPr lang="ko-KR" altLang="en-US" sz="16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6961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81BD3F-22D5-5958-6012-AB31EB64A557}"/>
              </a:ext>
            </a:extLst>
          </p:cNvPr>
          <p:cNvSpPr txBox="1"/>
          <p:nvPr/>
        </p:nvSpPr>
        <p:spPr>
          <a:xfrm>
            <a:off x="-1712" y="-31064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E1FEF-0CC5-AE82-66CF-D9DC1B78EAF5}"/>
              </a:ext>
            </a:extLst>
          </p:cNvPr>
          <p:cNvSpPr txBox="1"/>
          <p:nvPr/>
        </p:nvSpPr>
        <p:spPr>
          <a:xfrm>
            <a:off x="594910" y="938238"/>
            <a:ext cx="4198471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&lt;html lang="</a:t>
            </a:r>
            <a:r>
              <a:rPr lang="en-US" altLang="ko-KR" sz="1600" b="1" dirty="0" err="1">
                <a:effectLst/>
                <a:latin typeface="+mn-ea"/>
              </a:rPr>
              <a:t>en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p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color: red;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#name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color: blue;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&lt;p id="name"&gt;Contents style&lt;/p&gt;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9C018A-DCF3-A6C8-57CB-DE245B40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1" y="5631982"/>
            <a:ext cx="2978392" cy="777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683DC-D0A8-273C-9973-E23460806874}"/>
              </a:ext>
            </a:extLst>
          </p:cNvPr>
          <p:cNvSpPr txBox="1"/>
          <p:nvPr/>
        </p:nvSpPr>
        <p:spPr>
          <a:xfrm>
            <a:off x="2649348" y="1784317"/>
            <a:ext cx="191031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태그 </a:t>
            </a:r>
            <a:r>
              <a:rPr lang="ko-KR" altLang="en-US" sz="1600" b="1" dirty="0" err="1">
                <a:solidFill>
                  <a:schemeClr val="bg1"/>
                </a:solidFill>
              </a:rPr>
              <a:t>선택자</a:t>
            </a:r>
            <a:r>
              <a:rPr lang="ko-KR" altLang="en-US" sz="1600" b="1" dirty="0">
                <a:solidFill>
                  <a:schemeClr val="bg1"/>
                </a:solidFill>
              </a:rPr>
              <a:t> : 1점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42A89-0CDD-4228-C728-F1E52AE9C910}"/>
              </a:ext>
            </a:extLst>
          </p:cNvPr>
          <p:cNvSpPr txBox="1"/>
          <p:nvPr/>
        </p:nvSpPr>
        <p:spPr>
          <a:xfrm>
            <a:off x="2694145" y="2294638"/>
            <a:ext cx="191031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ID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선택자</a:t>
            </a:r>
            <a:r>
              <a:rPr lang="ko-KR" altLang="en-US" sz="1600" b="1" dirty="0">
                <a:solidFill>
                  <a:schemeClr val="bg1"/>
                </a:solidFill>
              </a:rPr>
              <a:t> : 1</a:t>
            </a:r>
            <a:r>
              <a:rPr lang="en-US" altLang="ko-KR" sz="1600" b="1" dirty="0">
                <a:solidFill>
                  <a:schemeClr val="bg1"/>
                </a:solidFill>
              </a:rPr>
              <a:t>00</a:t>
            </a:r>
            <a:r>
              <a:rPr lang="ko-KR" altLang="en-US" sz="1600" b="1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E9567-4D03-BCDD-7AFD-39D7EBB59981}"/>
              </a:ext>
            </a:extLst>
          </p:cNvPr>
          <p:cNvSpPr txBox="1"/>
          <p:nvPr/>
        </p:nvSpPr>
        <p:spPr>
          <a:xfrm>
            <a:off x="5200046" y="3400450"/>
            <a:ext cx="6870033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&lt;p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id="name"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style="color: red; font-size: 30px; border: 5px solid orange"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Contents style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&lt;/div&gt;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07A45-0247-449B-C12B-B4998FD6EB13}"/>
              </a:ext>
            </a:extLst>
          </p:cNvPr>
          <p:cNvSpPr txBox="1"/>
          <p:nvPr/>
        </p:nvSpPr>
        <p:spPr>
          <a:xfrm>
            <a:off x="5200046" y="2906784"/>
            <a:ext cx="219857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인라인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선언 : 1</a:t>
            </a:r>
            <a:r>
              <a:rPr lang="en-US" altLang="ko-KR" sz="1600" b="1" dirty="0">
                <a:solidFill>
                  <a:schemeClr val="bg1"/>
                </a:solidFill>
              </a:rPr>
              <a:t>000</a:t>
            </a:r>
            <a:r>
              <a:rPr lang="ko-KR" altLang="en-US" sz="1600" b="1" dirty="0">
                <a:solidFill>
                  <a:schemeClr val="bg1"/>
                </a:solidFill>
              </a:rPr>
              <a:t>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70F413-B250-456B-C91D-81AFBE90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05" y="5631982"/>
            <a:ext cx="4750340" cy="1073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0E2732B-3E91-A468-1354-4A602355F988}"/>
              </a:ext>
            </a:extLst>
          </p:cNvPr>
          <p:cNvSpPr/>
          <p:nvPr/>
        </p:nvSpPr>
        <p:spPr>
          <a:xfrm>
            <a:off x="4610501" y="4153209"/>
            <a:ext cx="779646" cy="41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53F6C-44DE-B52F-D1CC-CC64115BFCAB}"/>
              </a:ext>
            </a:extLst>
          </p:cNvPr>
          <p:cNvSpPr txBox="1"/>
          <p:nvPr/>
        </p:nvSpPr>
        <p:spPr>
          <a:xfrm>
            <a:off x="3988681" y="1022724"/>
            <a:ext cx="8047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3.html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C9C70-7B5C-DA4B-95F4-FC7CB0249A6F}"/>
              </a:ext>
            </a:extLst>
          </p:cNvPr>
          <p:cNvSpPr/>
          <p:nvPr/>
        </p:nvSpPr>
        <p:spPr>
          <a:xfrm>
            <a:off x="756211" y="2464067"/>
            <a:ext cx="1825765" cy="781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AACDF-F19C-2C06-A9A5-40F52B9D11B4}"/>
              </a:ext>
            </a:extLst>
          </p:cNvPr>
          <p:cNvSpPr txBox="1"/>
          <p:nvPr/>
        </p:nvSpPr>
        <p:spPr>
          <a:xfrm>
            <a:off x="153603" y="405423"/>
            <a:ext cx="614573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CSS</a:t>
            </a:r>
            <a:r>
              <a:rPr lang="ko-KR" altLang="en-US" b="1" dirty="0"/>
              <a:t> 우선 순위 예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948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B0D5F-93A4-E3A7-5372-5924118B7CB6}"/>
              </a:ext>
            </a:extLst>
          </p:cNvPr>
          <p:cNvSpPr txBox="1"/>
          <p:nvPr/>
        </p:nvSpPr>
        <p:spPr>
          <a:xfrm>
            <a:off x="146407" y="529940"/>
            <a:ext cx="61490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CSS 글꼴(</a:t>
            </a:r>
            <a:r>
              <a:rPr lang="ko-KR" altLang="en-US" b="1" dirty="0" err="1"/>
              <a:t>font-family</a:t>
            </a:r>
            <a:r>
              <a:rPr lang="ko-KR" altLang="en-US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F053D-4274-21DC-750D-53E17A0D0034}"/>
              </a:ext>
            </a:extLst>
          </p:cNvPr>
          <p:cNvSpPr txBox="1"/>
          <p:nvPr/>
        </p:nvSpPr>
        <p:spPr>
          <a:xfrm>
            <a:off x="228599" y="1094467"/>
            <a:ext cx="1154558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 &lt;</a:t>
            </a:r>
            <a:r>
              <a:rPr lang="ko-KR" altLang="en-US" sz="1600" b="1" dirty="0" err="1"/>
              <a:t>head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&lt;</a:t>
            </a:r>
            <a:r>
              <a:rPr lang="ko-KR" altLang="en-US" sz="1600" b="1" dirty="0" err="1"/>
              <a:t>style</a:t>
            </a:r>
            <a:r>
              <a:rPr lang="ko-KR" altLang="en-US" sz="1600" b="1" dirty="0"/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Song+Myung</a:t>
            </a:r>
            <a:r>
              <a:rPr lang="en-US" altLang="ko-KR" sz="1600" b="1" dirty="0" err="1">
                <a:effectLst/>
                <a:latin typeface="+mn-ea"/>
              </a:rPr>
              <a:t>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Nanum+Gothic</a:t>
            </a:r>
            <a:r>
              <a:rPr lang="en-US" altLang="ko-KR" sz="1600" b="1" dirty="0">
                <a:effectLst/>
                <a:latin typeface="+mn-ea"/>
              </a:rPr>
              <a:t>:wght@700&amp;display=swap");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Nanum+Pen+Script</a:t>
            </a:r>
            <a:r>
              <a:rPr lang="en-US" altLang="ko-KR" sz="1600" b="1" dirty="0" err="1">
                <a:effectLst/>
                <a:latin typeface="+mn-ea"/>
              </a:rPr>
              <a:t>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ko-KR" altLang="en-US" sz="1600" b="1" dirty="0"/>
              <a:t>      .</a:t>
            </a:r>
            <a:r>
              <a:rPr lang="ko-KR" altLang="en-US" sz="1600" b="1" dirty="0" err="1">
                <a:solidFill>
                  <a:srgbClr val="FF0000"/>
                </a:solidFill>
              </a:rPr>
              <a:t>serif</a:t>
            </a:r>
            <a:r>
              <a:rPr lang="ko-KR" altLang="en-US" sz="1600" b="1" dirty="0"/>
              <a:t> {</a:t>
            </a:r>
          </a:p>
          <a:p>
            <a:r>
              <a:rPr lang="ko-KR" altLang="en-US" sz="1600" b="1" dirty="0"/>
              <a:t>        </a:t>
            </a:r>
            <a:r>
              <a:rPr lang="ko-KR" altLang="en-US" sz="1600" b="1" dirty="0" err="1"/>
              <a:t>font-family</a:t>
            </a:r>
            <a:r>
              <a:rPr lang="ko-KR" altLang="en-US" sz="1600" b="1" dirty="0"/>
              <a:t>: "</a:t>
            </a:r>
            <a:r>
              <a:rPr lang="ko-KR" altLang="en-US" sz="1600" b="1" dirty="0" err="1"/>
              <a:t>Times</a:t>
            </a:r>
            <a:r>
              <a:rPr lang="ko-KR" altLang="en-US" sz="1600" b="1" dirty="0"/>
              <a:t> New </a:t>
            </a:r>
            <a:r>
              <a:rPr lang="ko-KR" altLang="en-US" sz="1600" b="1" dirty="0" err="1"/>
              <a:t>Roman</a:t>
            </a:r>
            <a:r>
              <a:rPr lang="ko-KR" altLang="en-US" sz="1600" b="1" dirty="0"/>
              <a:t>", </a:t>
            </a:r>
            <a:r>
              <a:rPr lang="ko-KR" altLang="en-US" sz="1600" b="1" dirty="0" err="1"/>
              <a:t>Times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serif</a:t>
            </a:r>
            <a:r>
              <a:rPr lang="ko-KR" altLang="en-US" sz="1600" b="1" dirty="0"/>
              <a:t>;</a:t>
            </a:r>
          </a:p>
          <a:p>
            <a:r>
              <a:rPr lang="ko-KR" altLang="en-US" sz="1600" b="1" dirty="0"/>
              <a:t>      }</a:t>
            </a:r>
          </a:p>
          <a:p>
            <a:r>
              <a:rPr lang="ko-KR" altLang="en-US" sz="1600" b="1" dirty="0"/>
              <a:t>      .</a:t>
            </a:r>
            <a:r>
              <a:rPr lang="ko-KR" altLang="en-US" sz="1600" b="1" dirty="0" err="1">
                <a:solidFill>
                  <a:srgbClr val="FF0000"/>
                </a:solidFill>
              </a:rPr>
              <a:t>sansserif</a:t>
            </a:r>
            <a:r>
              <a:rPr lang="ko-KR" altLang="en-US" sz="1600" b="1" dirty="0"/>
              <a:t> {</a:t>
            </a:r>
          </a:p>
          <a:p>
            <a:r>
              <a:rPr lang="ko-KR" altLang="en-US" sz="1600" b="1" dirty="0"/>
              <a:t>        </a:t>
            </a:r>
            <a:r>
              <a:rPr lang="ko-KR" altLang="en-US" sz="1600" b="1" dirty="0" err="1"/>
              <a:t>font-family</a:t>
            </a:r>
            <a:r>
              <a:rPr lang="ko-KR" altLang="en-US" sz="1600" b="1" dirty="0"/>
              <a:t>: </a:t>
            </a:r>
            <a:r>
              <a:rPr lang="ko-KR" altLang="en-US" sz="1600" b="1" dirty="0" err="1"/>
              <a:t>Arial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Helvetica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sans-serif</a:t>
            </a:r>
            <a:r>
              <a:rPr lang="ko-KR" altLang="en-US" sz="1600" b="1" dirty="0"/>
              <a:t>;</a:t>
            </a:r>
          </a:p>
          <a:p>
            <a:r>
              <a:rPr lang="ko-KR" altLang="en-US" sz="1600" b="1" dirty="0"/>
              <a:t>      }</a:t>
            </a:r>
          </a:p>
          <a:p>
            <a:r>
              <a:rPr lang="ko-KR" altLang="en-US" sz="1600" b="1" dirty="0"/>
              <a:t>      .</a:t>
            </a:r>
            <a:r>
              <a:rPr lang="ko-KR" altLang="en-US" sz="1600" b="1" dirty="0" err="1">
                <a:solidFill>
                  <a:srgbClr val="FF0000"/>
                </a:solidFill>
              </a:rPr>
              <a:t>SongMyung</a:t>
            </a:r>
            <a:r>
              <a:rPr lang="ko-KR" altLang="en-US" sz="1600" b="1" dirty="0"/>
              <a:t> {</a:t>
            </a:r>
          </a:p>
          <a:p>
            <a:r>
              <a:rPr lang="ko-KR" altLang="en-US" sz="1600" b="1" dirty="0"/>
              <a:t>        </a:t>
            </a:r>
            <a:r>
              <a:rPr lang="ko-KR" altLang="en-US" sz="1600" b="1" dirty="0" err="1"/>
              <a:t>font-family</a:t>
            </a:r>
            <a:r>
              <a:rPr lang="ko-KR" altLang="en-US" sz="1600" b="1" dirty="0"/>
              <a:t>: "</a:t>
            </a:r>
            <a:r>
              <a:rPr lang="ko-KR" altLang="en-US" sz="1600" b="1" dirty="0" err="1"/>
              <a:t>Song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Myung</a:t>
            </a:r>
            <a:r>
              <a:rPr lang="ko-KR" altLang="en-US" sz="1600" b="1" dirty="0"/>
              <a:t>", </a:t>
            </a:r>
            <a:r>
              <a:rPr lang="ko-KR" altLang="en-US" sz="1600" b="1" dirty="0" err="1"/>
              <a:t>serif</a:t>
            </a:r>
            <a:r>
              <a:rPr lang="ko-KR" altLang="en-US" sz="1600" b="1" dirty="0"/>
              <a:t>;</a:t>
            </a:r>
          </a:p>
          <a:p>
            <a:r>
              <a:rPr lang="ko-KR" altLang="en-US" sz="1600" b="1" dirty="0"/>
              <a:t>      }</a:t>
            </a:r>
          </a:p>
          <a:p>
            <a:r>
              <a:rPr lang="ko-KR" altLang="en-US" sz="1600" b="1" dirty="0"/>
              <a:t>      .</a:t>
            </a:r>
            <a:r>
              <a:rPr lang="ko-KR" altLang="en-US" sz="1600" b="1" dirty="0" err="1">
                <a:solidFill>
                  <a:srgbClr val="FF0000"/>
                </a:solidFill>
              </a:rPr>
              <a:t>NanumGothic</a:t>
            </a:r>
            <a:r>
              <a:rPr lang="ko-KR" altLang="en-US" sz="1600" b="1" dirty="0"/>
              <a:t> {</a:t>
            </a:r>
          </a:p>
          <a:p>
            <a:r>
              <a:rPr lang="ko-KR" altLang="en-US" sz="1600" b="1" dirty="0"/>
              <a:t>        </a:t>
            </a:r>
            <a:r>
              <a:rPr lang="ko-KR" altLang="en-US" sz="1600" b="1" dirty="0" err="1"/>
              <a:t>font-family</a:t>
            </a:r>
            <a:r>
              <a:rPr lang="ko-KR" altLang="en-US" sz="1600" b="1" dirty="0"/>
              <a:t>: "</a:t>
            </a:r>
            <a:r>
              <a:rPr lang="ko-KR" altLang="en-US" sz="1600" b="1" dirty="0" err="1"/>
              <a:t>Nanum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Gothic</a:t>
            </a:r>
            <a:r>
              <a:rPr lang="ko-KR" altLang="en-US" sz="1600" b="1" dirty="0"/>
              <a:t>", </a:t>
            </a:r>
            <a:r>
              <a:rPr lang="ko-KR" altLang="en-US" sz="1600" b="1" dirty="0" err="1"/>
              <a:t>sans-serif</a:t>
            </a:r>
            <a:r>
              <a:rPr lang="ko-KR" altLang="en-US" sz="1600" b="1" dirty="0"/>
              <a:t>;</a:t>
            </a:r>
          </a:p>
          <a:p>
            <a:r>
              <a:rPr lang="ko-KR" altLang="en-US" sz="1600" b="1" dirty="0"/>
              <a:t>      }</a:t>
            </a:r>
          </a:p>
          <a:p>
            <a:r>
              <a:rPr lang="ko-KR" altLang="en-US" sz="1600" b="1" dirty="0"/>
              <a:t>      .</a:t>
            </a:r>
            <a:r>
              <a:rPr lang="ko-KR" altLang="en-US" sz="1600" b="1" dirty="0" err="1">
                <a:solidFill>
                  <a:srgbClr val="FF0000"/>
                </a:solidFill>
              </a:rPr>
              <a:t>NanumPen</a:t>
            </a:r>
            <a:r>
              <a:rPr lang="ko-KR" altLang="en-US" sz="1600" b="1" dirty="0"/>
              <a:t> {</a:t>
            </a:r>
          </a:p>
          <a:p>
            <a:r>
              <a:rPr lang="ko-KR" altLang="en-US" sz="1600" b="1" dirty="0"/>
              <a:t>        </a:t>
            </a:r>
            <a:r>
              <a:rPr lang="ko-KR" altLang="en-US" sz="1600" b="1" dirty="0" err="1"/>
              <a:t>font-family</a:t>
            </a:r>
            <a:r>
              <a:rPr lang="ko-KR" altLang="en-US" sz="1600" b="1" dirty="0"/>
              <a:t>: "</a:t>
            </a:r>
            <a:r>
              <a:rPr lang="ko-KR" altLang="en-US" sz="1600" b="1" dirty="0" err="1"/>
              <a:t>Nanum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Pen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Script</a:t>
            </a:r>
            <a:r>
              <a:rPr lang="ko-KR" altLang="en-US" sz="1600" b="1" dirty="0"/>
              <a:t>", </a:t>
            </a:r>
            <a:r>
              <a:rPr lang="ko-KR" altLang="en-US" sz="1600" b="1" dirty="0" err="1"/>
              <a:t>cursive</a:t>
            </a:r>
            <a:r>
              <a:rPr lang="ko-KR" altLang="en-US" sz="1600" b="1" dirty="0"/>
              <a:t>;</a:t>
            </a:r>
          </a:p>
          <a:p>
            <a:r>
              <a:rPr lang="ko-KR" altLang="en-US" sz="1600" b="1" dirty="0"/>
              <a:t> 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1BE74-3E5F-318A-B443-2FC5F6141E0F}"/>
              </a:ext>
            </a:extLst>
          </p:cNvPr>
          <p:cNvSpPr txBox="1"/>
          <p:nvPr/>
        </p:nvSpPr>
        <p:spPr>
          <a:xfrm>
            <a:off x="3380199" y="591207"/>
            <a:ext cx="872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/>
              <a:t>https://fonts.google.com/?subset=korean&amp;noto.script=Kore#standard-styles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BBAC5-C90D-0EA0-0814-657533C518A3}"/>
              </a:ext>
            </a:extLst>
          </p:cNvPr>
          <p:cNvSpPr txBox="1"/>
          <p:nvPr/>
        </p:nvSpPr>
        <p:spPr>
          <a:xfrm>
            <a:off x="-1712" y="-72161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01DE3-8833-E075-36EE-FD2CC4F5216F}"/>
              </a:ext>
            </a:extLst>
          </p:cNvPr>
          <p:cNvSpPr txBox="1"/>
          <p:nvPr/>
        </p:nvSpPr>
        <p:spPr>
          <a:xfrm>
            <a:off x="10969484" y="1027625"/>
            <a:ext cx="8047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8F988-EBFC-13CF-53F5-6891AD7853D0}"/>
              </a:ext>
            </a:extLst>
          </p:cNvPr>
          <p:cNvSpPr txBox="1"/>
          <p:nvPr/>
        </p:nvSpPr>
        <p:spPr>
          <a:xfrm>
            <a:off x="2818597" y="1239349"/>
            <a:ext cx="29565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Spoqa Han Sans Neo"/>
              </a:rPr>
              <a:t>구글에서</a:t>
            </a:r>
            <a:r>
              <a:rPr lang="en-US" altLang="ko-KR" sz="1600" b="1" dirty="0">
                <a:solidFill>
                  <a:schemeClr val="bg1"/>
                </a:solidFill>
                <a:latin typeface="Spoqa Han Sans Neo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Spoqa Han Sans Neo"/>
              </a:rPr>
              <a:t>제공하는 글꼴 </a:t>
            </a:r>
            <a:r>
              <a:rPr lang="en-US" altLang="ko-KR" sz="1600" b="1" dirty="0">
                <a:solidFill>
                  <a:schemeClr val="bg1"/>
                </a:solidFill>
                <a:latin typeface="Spoqa Han Sans Neo"/>
              </a:rPr>
              <a:t>Link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E6E02-7FF2-E84C-A026-91D38BA91C3F}"/>
              </a:ext>
            </a:extLst>
          </p:cNvPr>
          <p:cNvSpPr txBox="1"/>
          <p:nvPr/>
        </p:nvSpPr>
        <p:spPr>
          <a:xfrm>
            <a:off x="2452837" y="2470922"/>
            <a:ext cx="107963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Spoqa Han Sans Neo"/>
              </a:rPr>
              <a:t>글꼴 설정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6D901-7E31-7620-0E85-C84F7DD41400}"/>
              </a:ext>
            </a:extLst>
          </p:cNvPr>
          <p:cNvSpPr txBox="1"/>
          <p:nvPr/>
        </p:nvSpPr>
        <p:spPr>
          <a:xfrm>
            <a:off x="5149919" y="3306188"/>
            <a:ext cx="7042081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 &lt;/</a:t>
            </a:r>
            <a:r>
              <a:rPr lang="ko-KR" altLang="en-US" sz="1600" b="1" dirty="0" err="1"/>
              <a:t>style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&lt;/</a:t>
            </a:r>
            <a:r>
              <a:rPr lang="ko-KR" altLang="en-US" sz="1600" b="1" dirty="0" err="1"/>
              <a:t>head</a:t>
            </a:r>
            <a:r>
              <a:rPr lang="ko-KR" altLang="en-US" sz="1600" b="1" dirty="0"/>
              <a:t>&gt;</a:t>
            </a:r>
          </a:p>
          <a:p>
            <a:endParaRPr lang="ko-KR" altLang="en-US" sz="1600" b="1" dirty="0"/>
          </a:p>
          <a:p>
            <a:r>
              <a:rPr lang="ko-KR" altLang="en-US" sz="1600" b="1" dirty="0"/>
              <a:t>  &lt;</a:t>
            </a:r>
            <a:r>
              <a:rPr lang="ko-KR" altLang="en-US" sz="1600" b="1" dirty="0" err="1"/>
              <a:t>body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&lt;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class</a:t>
            </a:r>
            <a:r>
              <a:rPr lang="ko-KR" altLang="en-US" sz="1600" b="1" dirty="0"/>
              <a:t>="</a:t>
            </a:r>
            <a:r>
              <a:rPr lang="ko-KR" altLang="en-US" sz="1600" b="1" dirty="0" err="1">
                <a:solidFill>
                  <a:srgbClr val="FF0000"/>
                </a:solidFill>
              </a:rPr>
              <a:t>serif</a:t>
            </a:r>
            <a:r>
              <a:rPr lang="ko-KR" altLang="en-US" sz="1600" b="1" dirty="0"/>
              <a:t>"&gt;</a:t>
            </a:r>
            <a:r>
              <a:rPr lang="ko-KR" altLang="en-US" sz="1600" b="1" dirty="0" err="1"/>
              <a:t>Times</a:t>
            </a:r>
            <a:r>
              <a:rPr lang="ko-KR" altLang="en-US" sz="1600" b="1" dirty="0"/>
              <a:t> New </a:t>
            </a:r>
            <a:r>
              <a:rPr lang="ko-KR" altLang="en-US" sz="1600" b="1" dirty="0" err="1"/>
              <a:t>Roman</a:t>
            </a:r>
            <a:r>
              <a:rPr lang="ko-KR" altLang="en-US" sz="1600" b="1" dirty="0"/>
              <a:t> 글꼴을 적용합니다.&lt;/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&lt;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class</a:t>
            </a:r>
            <a:r>
              <a:rPr lang="ko-KR" altLang="en-US" sz="1600" b="1" dirty="0"/>
              <a:t>="</a:t>
            </a:r>
            <a:r>
              <a:rPr lang="ko-KR" altLang="en-US" sz="1600" b="1" dirty="0" err="1">
                <a:solidFill>
                  <a:srgbClr val="FF0000"/>
                </a:solidFill>
              </a:rPr>
              <a:t>sansserif</a:t>
            </a:r>
            <a:r>
              <a:rPr lang="ko-KR" altLang="en-US" sz="1600" b="1" dirty="0"/>
              <a:t>"&gt;</a:t>
            </a:r>
            <a:r>
              <a:rPr lang="ko-KR" altLang="en-US" sz="1600" b="1" dirty="0" err="1"/>
              <a:t>Arial</a:t>
            </a:r>
            <a:r>
              <a:rPr lang="ko-KR" altLang="en-US" sz="1600" b="1" dirty="0"/>
              <a:t> 글꼴을 적용합니다.&lt;/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&lt;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class</a:t>
            </a:r>
            <a:r>
              <a:rPr lang="ko-KR" altLang="en-US" sz="1600" b="1" dirty="0"/>
              <a:t>="</a:t>
            </a:r>
            <a:r>
              <a:rPr lang="ko-KR" altLang="en-US" sz="1600" b="1" dirty="0" err="1">
                <a:solidFill>
                  <a:srgbClr val="FF0000"/>
                </a:solidFill>
              </a:rPr>
              <a:t>SongMyung</a:t>
            </a:r>
            <a:r>
              <a:rPr lang="ko-KR" altLang="en-US" sz="1600" b="1" dirty="0"/>
              <a:t>"&gt;</a:t>
            </a:r>
            <a:r>
              <a:rPr lang="ko-KR" altLang="en-US" sz="1600" b="1" dirty="0" err="1"/>
              <a:t>SongMyung</a:t>
            </a:r>
            <a:r>
              <a:rPr lang="ko-KR" altLang="en-US" sz="1600" b="1" dirty="0"/>
              <a:t> 글꼴을 적용합니다.&lt;/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&lt;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class</a:t>
            </a:r>
            <a:r>
              <a:rPr lang="ko-KR" altLang="en-US" sz="1600" b="1" dirty="0"/>
              <a:t>="</a:t>
            </a:r>
            <a:r>
              <a:rPr lang="ko-KR" altLang="en-US" sz="1600" b="1" dirty="0" err="1">
                <a:solidFill>
                  <a:srgbClr val="FF0000"/>
                </a:solidFill>
              </a:rPr>
              <a:t>NanumGothic</a:t>
            </a:r>
            <a:r>
              <a:rPr lang="ko-KR" altLang="en-US" sz="1600" b="1" dirty="0"/>
              <a:t>"&gt;</a:t>
            </a:r>
            <a:r>
              <a:rPr lang="ko-KR" altLang="en-US" sz="1600" b="1" dirty="0" err="1"/>
              <a:t>NanumGothic</a:t>
            </a:r>
            <a:r>
              <a:rPr lang="ko-KR" altLang="en-US" sz="1600" b="1" dirty="0"/>
              <a:t> 글꼴을 적용합니다.&lt;/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  &lt;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class</a:t>
            </a:r>
            <a:r>
              <a:rPr lang="ko-KR" altLang="en-US" sz="1600" b="1" dirty="0"/>
              <a:t>="</a:t>
            </a:r>
            <a:r>
              <a:rPr lang="ko-KR" altLang="en-US" sz="1600" b="1" dirty="0" err="1">
                <a:solidFill>
                  <a:srgbClr val="FF0000"/>
                </a:solidFill>
              </a:rPr>
              <a:t>NanumPen</a:t>
            </a:r>
            <a:r>
              <a:rPr lang="ko-KR" altLang="en-US" sz="1600" b="1" dirty="0"/>
              <a:t>"&gt;</a:t>
            </a:r>
            <a:r>
              <a:rPr lang="ko-KR" altLang="en-US" sz="1600" b="1" dirty="0" err="1"/>
              <a:t>NanumPen</a:t>
            </a:r>
            <a:r>
              <a:rPr lang="ko-KR" altLang="en-US" sz="1600" b="1" dirty="0"/>
              <a:t> 글꼴을 적용합니다.&lt;/</a:t>
            </a:r>
            <a:r>
              <a:rPr lang="ko-KR" altLang="en-US" sz="1600" b="1" dirty="0" err="1"/>
              <a:t>p</a:t>
            </a:r>
            <a:r>
              <a:rPr lang="ko-KR" altLang="en-US" sz="1600" b="1" dirty="0"/>
              <a:t>&gt;</a:t>
            </a:r>
          </a:p>
          <a:p>
            <a:r>
              <a:rPr lang="ko-KR" altLang="en-US" sz="1600" b="1" dirty="0"/>
              <a:t>  &lt;/</a:t>
            </a:r>
            <a:r>
              <a:rPr lang="ko-KR" altLang="en-US" sz="1600" b="1" dirty="0" err="1"/>
              <a:t>body</a:t>
            </a:r>
            <a:r>
              <a:rPr lang="ko-KR" altLang="en-US" sz="1600" b="1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2817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4E3FD2-3827-2302-FE3A-B92BC665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10" y="780645"/>
            <a:ext cx="5260284" cy="3274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72FDE-5292-F355-8B50-4784BA1B13C8}"/>
              </a:ext>
            </a:extLst>
          </p:cNvPr>
          <p:cNvSpPr txBox="1"/>
          <p:nvPr/>
        </p:nvSpPr>
        <p:spPr>
          <a:xfrm>
            <a:off x="-1712" y="-72161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084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ADA4DF-0F06-A279-5857-39F39AE4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" y="1207984"/>
            <a:ext cx="10534332" cy="5105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2F294-14B2-B02E-4DFF-F78141591BD5}"/>
              </a:ext>
            </a:extLst>
          </p:cNvPr>
          <p:cNvSpPr txBox="1"/>
          <p:nvPr/>
        </p:nvSpPr>
        <p:spPr>
          <a:xfrm>
            <a:off x="-1712" y="-72160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6C6A2-6013-6D2B-0A2F-B0DDA988731E}"/>
              </a:ext>
            </a:extLst>
          </p:cNvPr>
          <p:cNvSpPr txBox="1"/>
          <p:nvPr/>
        </p:nvSpPr>
        <p:spPr>
          <a:xfrm>
            <a:off x="2187539" y="5650016"/>
            <a:ext cx="12765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+mn-ea"/>
              </a:rPr>
              <a:t>&lt;footer&gt;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F0E11-5534-CD3E-49A2-3FF48D8B498B}"/>
              </a:ext>
            </a:extLst>
          </p:cNvPr>
          <p:cNvSpPr txBox="1"/>
          <p:nvPr/>
        </p:nvSpPr>
        <p:spPr>
          <a:xfrm>
            <a:off x="7586772" y="1207984"/>
            <a:ext cx="127656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&lt;header&gt;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2FBB4-EB0B-6ECD-5D2E-87741DD6D450}"/>
              </a:ext>
            </a:extLst>
          </p:cNvPr>
          <p:cNvSpPr txBox="1"/>
          <p:nvPr/>
        </p:nvSpPr>
        <p:spPr>
          <a:xfrm>
            <a:off x="972151" y="4546479"/>
            <a:ext cx="92638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&lt;nav&gt;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E79AB-DFDC-75A3-56FB-7D7AC4D0FCAD}"/>
              </a:ext>
            </a:extLst>
          </p:cNvPr>
          <p:cNvSpPr txBox="1"/>
          <p:nvPr/>
        </p:nvSpPr>
        <p:spPr>
          <a:xfrm>
            <a:off x="2582666" y="2026062"/>
            <a:ext cx="127656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&lt;main&gt;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63D4A-A037-390A-1303-96BC39A1B7C1}"/>
              </a:ext>
            </a:extLst>
          </p:cNvPr>
          <p:cNvSpPr txBox="1"/>
          <p:nvPr/>
        </p:nvSpPr>
        <p:spPr>
          <a:xfrm>
            <a:off x="9681279" y="2890934"/>
            <a:ext cx="127656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&lt;article&gt;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108E6-E7A3-B8C6-2C9C-31095FD9A99D}"/>
              </a:ext>
            </a:extLst>
          </p:cNvPr>
          <p:cNvSpPr txBox="1"/>
          <p:nvPr/>
        </p:nvSpPr>
        <p:spPr>
          <a:xfrm>
            <a:off x="146407" y="529940"/>
            <a:ext cx="28181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CSS</a:t>
            </a:r>
            <a:r>
              <a:rPr lang="ko-KR" altLang="en-US" b="1" dirty="0"/>
              <a:t>를 적용한 </a:t>
            </a:r>
            <a:r>
              <a:rPr lang="en-US" altLang="ko-KR" b="1" dirty="0"/>
              <a:t>App </a:t>
            </a:r>
            <a:r>
              <a:rPr lang="ko-KR" altLang="en-US" b="1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306337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6603BC-1C51-4433-A692-BFE66ADC7794}"/>
              </a:ext>
            </a:extLst>
          </p:cNvPr>
          <p:cNvSpPr txBox="1"/>
          <p:nvPr/>
        </p:nvSpPr>
        <p:spPr>
          <a:xfrm>
            <a:off x="253465" y="545684"/>
            <a:ext cx="8476649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&lt;head</a:t>
            </a:r>
            <a:r>
              <a:rPr lang="en-US" altLang="ko-KR" sz="1600" b="1" dirty="0">
                <a:latin typeface="+mn-ea"/>
              </a:rPr>
              <a:t>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&lt;link </a:t>
            </a:r>
            <a:r>
              <a:rPr lang="en-US" altLang="ko-KR" sz="1600" b="1" dirty="0" err="1">
                <a:effectLst/>
                <a:latin typeface="+mn-ea"/>
              </a:rPr>
              <a:t>rel</a:t>
            </a:r>
            <a:r>
              <a:rPr lang="en-US" altLang="ko-KR" sz="1600" b="1" dirty="0">
                <a:effectLst/>
                <a:latin typeface="+mn-ea"/>
              </a:rPr>
              <a:t>="stylesheet"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="style.css"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="index.html"&gt;WEB Programming&lt;/a&gt;&lt;/h1&gt;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&lt;div class="container"&gt;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&lt;nav&gt;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="html1.html"&gt;HTML&lt;/a&gt;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="css.html"&gt;CSS&lt;/a&gt;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="js.html"&gt;JavaScript&lt;/a&gt;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="vuejs.html"&gt;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VueJs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="nodejs.html"&gt;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NodeJs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&lt;/nav&gt;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&lt;main&gt;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&lt;h2&gt;Welcome&lt;/h2&gt;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웹 프로그래밍은 웹사이트 혹은 웹 페이지를 만드는 과정을 말합니다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 /&gt;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웹 사이트에 접속했을 때 보이는 화면을 구성하는 것들을 만들어 내는</a:t>
            </a:r>
          </a:p>
          <a:p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        작업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.&lt;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이 작업은 다양한 언어를 사용해 진행합니다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. &lt;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 /&gt;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웹 프로그래밍을 할 때는</a:t>
            </a:r>
          </a:p>
          <a:p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HTML, CSS, JavaScript 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같은 웹 브라우저 단에서 동작하는 코드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&lt;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Python, Ruby, PHP, Java 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등 서버 </a:t>
            </a:r>
            <a:r>
              <a:rPr lang="ko-KR" altLang="en-US" sz="1600" b="1" dirty="0" err="1">
                <a:solidFill>
                  <a:srgbClr val="0000FF"/>
                </a:solidFill>
                <a:effectLst/>
                <a:latin typeface="+mn-ea"/>
              </a:rPr>
              <a:t>컴퓨터쪽에서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 동작하는 코드를 작성합니다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&lt;/main&gt;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F7619-A31E-490A-CE83-BA0692D5B357}"/>
              </a:ext>
            </a:extLst>
          </p:cNvPr>
          <p:cNvSpPr txBox="1"/>
          <p:nvPr/>
        </p:nvSpPr>
        <p:spPr>
          <a:xfrm>
            <a:off x="-1712" y="-72160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4F3F2-AA0F-F58E-DDF2-92754EC5A654}"/>
              </a:ext>
            </a:extLst>
          </p:cNvPr>
          <p:cNvSpPr txBox="1"/>
          <p:nvPr/>
        </p:nvSpPr>
        <p:spPr>
          <a:xfrm>
            <a:off x="3687068" y="432937"/>
            <a:ext cx="167212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index.html</a:t>
            </a: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21330-0A8C-A974-DA64-D94ADB9B8BA1}"/>
              </a:ext>
            </a:extLst>
          </p:cNvPr>
          <p:cNvSpPr txBox="1"/>
          <p:nvPr/>
        </p:nvSpPr>
        <p:spPr>
          <a:xfrm>
            <a:off x="6625247" y="419706"/>
            <a:ext cx="553847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&lt;article&gt;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="member.html"&gt;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회원 가입 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="login.html"&gt;</a:t>
            </a:r>
            <a:r>
              <a:rPr lang="ko-KR" altLang="en-US" sz="1600" b="1" dirty="0">
                <a:solidFill>
                  <a:srgbClr val="0000FF"/>
                </a:solidFill>
                <a:effectLst/>
                <a:latin typeface="+mn-ea"/>
              </a:rPr>
              <a:t>로그인 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    &lt;/article&gt;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&lt;/div&gt;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&lt;footer&gt;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latin typeface="+mn-ea"/>
              </a:rPr>
              <a:t>&lt;/html&gt;</a:t>
            </a: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9892B-0EA0-339B-33DF-0F462A539619}"/>
              </a:ext>
            </a:extLst>
          </p:cNvPr>
          <p:cNvSpPr txBox="1"/>
          <p:nvPr/>
        </p:nvSpPr>
        <p:spPr>
          <a:xfrm>
            <a:off x="8886331" y="4185642"/>
            <a:ext cx="3121168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각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페이지는 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main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부분만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변경</a:t>
            </a:r>
            <a:endParaRPr lang="en-US" altLang="ko-KR" sz="1600" b="1" dirty="0">
              <a:solidFill>
                <a:schemeClr val="bg1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나머지 부분은 모두 동일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2F129B-DC7F-07A2-F519-49CF3E030289}"/>
              </a:ext>
            </a:extLst>
          </p:cNvPr>
          <p:cNvSpPr/>
          <p:nvPr/>
        </p:nvSpPr>
        <p:spPr>
          <a:xfrm>
            <a:off x="525205" y="2521819"/>
            <a:ext cx="7656269" cy="4167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344D06-9408-3A74-9FC9-54DFA7FA591D}"/>
              </a:ext>
            </a:extLst>
          </p:cNvPr>
          <p:cNvSpPr/>
          <p:nvPr/>
        </p:nvSpPr>
        <p:spPr>
          <a:xfrm>
            <a:off x="6832814" y="474749"/>
            <a:ext cx="4756003" cy="1277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855AA-EA3D-92D8-B2DA-1C8BC58AC086}"/>
              </a:ext>
            </a:extLst>
          </p:cNvPr>
          <p:cNvSpPr txBox="1"/>
          <p:nvPr/>
        </p:nvSpPr>
        <p:spPr>
          <a:xfrm>
            <a:off x="4376791" y="2598003"/>
            <a:ext cx="2271806" cy="83099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&lt;nav&gt;, &lt;main&gt;, &lt;article&gt;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요소를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&lt;div&gt;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로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/>
                <a:latin typeface="+mn-ea"/>
              </a:rPr>
              <a:t>묶어서 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Style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29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1F7619-A31E-490A-CE83-BA0692D5B357}"/>
              </a:ext>
            </a:extLst>
          </p:cNvPr>
          <p:cNvSpPr txBox="1"/>
          <p:nvPr/>
        </p:nvSpPr>
        <p:spPr>
          <a:xfrm>
            <a:off x="-1712" y="-72160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AFE54-EE61-4FE2-863D-DE6DB6747F98}"/>
              </a:ext>
            </a:extLst>
          </p:cNvPr>
          <p:cNvSpPr txBox="1"/>
          <p:nvPr/>
        </p:nvSpPr>
        <p:spPr>
          <a:xfrm>
            <a:off x="136704" y="525135"/>
            <a:ext cx="5409773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&lt;main&gt;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&lt;h2 align="center"&gt;</a:t>
            </a:r>
            <a:r>
              <a:rPr lang="ko-KR" altLang="en-US" sz="1600" b="1" dirty="0">
                <a:effectLst/>
                <a:latin typeface="+mn-ea"/>
              </a:rPr>
              <a:t>회원가입</a:t>
            </a:r>
            <a:r>
              <a:rPr lang="en-US" altLang="ko-KR" sz="1600" b="1" dirty="0">
                <a:effectLst/>
                <a:latin typeface="+mn-ea"/>
              </a:rPr>
              <a:t>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&lt;form name="member"&gt;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&lt;table align="center"&gt;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 width="10%"&gt;</a:t>
            </a:r>
            <a:r>
              <a:rPr lang="ko-KR" altLang="en-US" sz="1600" b="1" dirty="0">
                <a:effectLst/>
                <a:latin typeface="+mn-ea"/>
              </a:rPr>
              <a:t>아이디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 width="30%"&gt;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type="text" name="id"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  <a:r>
              <a:rPr lang="ko-KR" altLang="en-US" sz="1600" b="1" dirty="0">
                <a:effectLst/>
                <a:latin typeface="+mn-ea"/>
              </a:rPr>
              <a:t>비밀번호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type="password" name="pw"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  <a:r>
              <a:rPr lang="ko-KR" altLang="en-US" sz="1600" b="1" dirty="0">
                <a:effectLst/>
                <a:latin typeface="+mn-ea"/>
              </a:rPr>
              <a:t>전화번호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&lt;select name="phon1"&gt;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  &lt;option&gt;010&lt;/option&gt;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  &lt;option&gt;02&lt;/option&gt;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  &lt;option&gt;031&lt;/option&gt;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  &lt;option&gt;051&lt;/option&gt;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&lt;/select&gt;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4F3F2-AA0F-F58E-DDF2-92754EC5A654}"/>
              </a:ext>
            </a:extLst>
          </p:cNvPr>
          <p:cNvSpPr txBox="1"/>
          <p:nvPr/>
        </p:nvSpPr>
        <p:spPr>
          <a:xfrm>
            <a:off x="4095535" y="419706"/>
            <a:ext cx="167212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regist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.html</a:t>
            </a:r>
            <a:endParaRPr lang="en-US" altLang="ko-KR" sz="16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551DC-CFE8-0B39-E809-FF1642EADACF}"/>
              </a:ext>
            </a:extLst>
          </p:cNvPr>
          <p:cNvSpPr txBox="1"/>
          <p:nvPr/>
        </p:nvSpPr>
        <p:spPr>
          <a:xfrm>
            <a:off x="5767655" y="648245"/>
            <a:ext cx="6131293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          - &lt;input type="text" name="phone2"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- &lt;input type="text" name="phone3"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</a:t>
            </a:r>
            <a:r>
              <a:rPr lang="ko-KR" altLang="en-US" sz="1600" b="1" dirty="0">
                <a:effectLst/>
                <a:latin typeface="+mn-ea"/>
              </a:rPr>
              <a:t>이름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&lt;td&gt;&lt;input type="text" size="5" /&gt;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 </a:t>
            </a:r>
            <a:r>
              <a:rPr lang="en-US" altLang="ko-KR" sz="1600" b="1" dirty="0" err="1">
                <a:effectLst/>
                <a:latin typeface="+mn-ea"/>
              </a:rPr>
              <a:t>colspan</a:t>
            </a:r>
            <a:r>
              <a:rPr lang="en-US" altLang="ko-KR" sz="1600" b="1" dirty="0">
                <a:effectLst/>
                <a:latin typeface="+mn-ea"/>
              </a:rPr>
              <a:t>="2"&gt;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&lt;input type="radio" name="gender" value="m" checked /&gt;</a:t>
            </a:r>
            <a:r>
              <a:rPr lang="ko-KR" altLang="en-US" sz="1600" b="1" dirty="0">
                <a:effectLst/>
                <a:latin typeface="+mn-ea"/>
              </a:rPr>
              <a:t>남자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      </a:t>
            </a:r>
            <a:r>
              <a:rPr lang="en-US" altLang="ko-KR" sz="1600" b="1" dirty="0">
                <a:effectLst/>
                <a:latin typeface="+mn-ea"/>
              </a:rPr>
              <a:t>&lt;input type="radio" name="gender" value="f" /&gt;</a:t>
            </a:r>
            <a:r>
              <a:rPr lang="ko-KR" altLang="en-US" sz="1600" b="1" dirty="0">
                <a:effectLst/>
                <a:latin typeface="+mn-ea"/>
              </a:rPr>
              <a:t>여자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    </a:t>
            </a:r>
            <a:r>
              <a:rPr lang="en-US" altLang="ko-KR" sz="16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&lt;td </a:t>
            </a:r>
            <a:r>
              <a:rPr lang="en-US" altLang="ko-KR" sz="1600" b="1" dirty="0" err="1">
                <a:effectLst/>
                <a:latin typeface="+mn-ea"/>
              </a:rPr>
              <a:t>colspan</a:t>
            </a:r>
            <a:r>
              <a:rPr lang="en-US" altLang="ko-KR" sz="1600" b="1" dirty="0">
                <a:effectLst/>
                <a:latin typeface="+mn-ea"/>
              </a:rPr>
              <a:t>="2" align="center"&gt;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  &lt;button onclick="check()"&gt;</a:t>
            </a:r>
            <a:r>
              <a:rPr lang="ko-KR" altLang="en-US" sz="1600" b="1" dirty="0">
                <a:effectLst/>
                <a:latin typeface="+mn-ea"/>
              </a:rPr>
              <a:t>가입하기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&lt;/main&gt;</a:t>
            </a:r>
          </a:p>
        </p:txBody>
      </p:sp>
    </p:spTree>
    <p:extLst>
      <p:ext uri="{BB962C8B-B14F-4D97-AF65-F5344CB8AC3E}">
        <p14:creationId xmlns:p14="http://schemas.microsoft.com/office/powerpoint/2010/main" val="404829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CA9BF5-ADD4-BDB5-C23B-C87E8BAFEF35}"/>
              </a:ext>
            </a:extLst>
          </p:cNvPr>
          <p:cNvSpPr txBox="1"/>
          <p:nvPr/>
        </p:nvSpPr>
        <p:spPr>
          <a:xfrm>
            <a:off x="-1712" y="-72160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D7C59-EB29-061E-9F54-C673556D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4" y="716548"/>
            <a:ext cx="5428528" cy="50260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75946E-8ADB-1964-E3C9-817C05C3A11F}"/>
              </a:ext>
            </a:extLst>
          </p:cNvPr>
          <p:cNvSpPr txBox="1"/>
          <p:nvPr/>
        </p:nvSpPr>
        <p:spPr>
          <a:xfrm>
            <a:off x="4644175" y="546203"/>
            <a:ext cx="2266764" cy="340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regist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.html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을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600" b="1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98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DDE954-BF1A-4EB4-8BDE-B1728CED1F74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AC47-C01E-4F11-BF3F-0F1D920A3D10}"/>
              </a:ext>
            </a:extLst>
          </p:cNvPr>
          <p:cNvSpPr txBox="1"/>
          <p:nvPr/>
        </p:nvSpPr>
        <p:spPr>
          <a:xfrm>
            <a:off x="79370" y="419329"/>
            <a:ext cx="6427308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HTML(Hyper Text Markup Language)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Web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 App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작성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 M</a:t>
            </a:r>
            <a:r>
              <a:rPr lang="en-US" altLang="ko-KR" b="1" dirty="0"/>
              <a:t>ark Up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언어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n-ea"/>
              </a:rPr>
              <a:t>최신 표준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+mn-ea"/>
              </a:rPr>
              <a:t> 권고안 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+mn-ea"/>
              </a:rPr>
              <a:t>: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HTML 5</a:t>
            </a:r>
            <a:endParaRPr lang="ko-KR" altLang="en-US" b="1" i="0" dirty="0">
              <a:solidFill>
                <a:srgbClr val="575757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D767C-2CE6-4DEB-8788-A03EC997FAEA}"/>
              </a:ext>
            </a:extLst>
          </p:cNvPr>
          <p:cNvSpPr txBox="1"/>
          <p:nvPr/>
        </p:nvSpPr>
        <p:spPr>
          <a:xfrm>
            <a:off x="455117" y="2441059"/>
            <a:ext cx="450594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&lt;html&gt;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&lt;head&gt;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  &lt;title&gt;Document&lt;/title&gt;</a:t>
            </a:r>
          </a:p>
          <a:p>
            <a:r>
              <a:rPr lang="en-US" altLang="ko-KR" sz="1600" b="1" dirty="0">
                <a:effectLst/>
                <a:latin typeface="+mn-ea"/>
              </a:rPr>
              <a:t>  &lt;/head&gt;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  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28E9C-A6D0-4760-AB31-04EBDA16479B}"/>
              </a:ext>
            </a:extLst>
          </p:cNvPr>
          <p:cNvSpPr txBox="1"/>
          <p:nvPr/>
        </p:nvSpPr>
        <p:spPr>
          <a:xfrm>
            <a:off x="6305550" y="21025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877A-839E-19F5-CD2F-A17E959973B3}"/>
              </a:ext>
            </a:extLst>
          </p:cNvPr>
          <p:cNvSpPr txBox="1"/>
          <p:nvPr/>
        </p:nvSpPr>
        <p:spPr>
          <a:xfrm>
            <a:off x="467214" y="2070785"/>
            <a:ext cx="15832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effectLst/>
                <a:latin typeface="notokr"/>
              </a:rPr>
              <a:t>HTML </a:t>
            </a:r>
            <a:r>
              <a:rPr lang="ko-KR" altLang="en-US" sz="1600" b="1" dirty="0">
                <a:latin typeface="notokr"/>
              </a:rPr>
              <a:t>문서 구조</a:t>
            </a:r>
            <a:r>
              <a:rPr lang="en-US" altLang="ko-KR" sz="1600" b="1" dirty="0">
                <a:latin typeface="notokr"/>
              </a:rPr>
              <a:t>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FCA50D-1DE1-AA71-2C93-7B8EFAFA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09" y="307776"/>
            <a:ext cx="1821619" cy="2298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ABA612-5D69-0AF6-5B92-2710967C0056}"/>
              </a:ext>
            </a:extLst>
          </p:cNvPr>
          <p:cNvSpPr txBox="1"/>
          <p:nvPr/>
        </p:nvSpPr>
        <p:spPr>
          <a:xfrm>
            <a:off x="2493812" y="2209284"/>
            <a:ext cx="353575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현재 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+mn-ea"/>
              </a:rPr>
              <a:t>문서가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HTML5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문서임을 명시</a:t>
            </a:r>
            <a:endParaRPr lang="en-US" altLang="ko-KR" sz="16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6C4B4-307B-6D0F-C884-8098F05D1F55}"/>
              </a:ext>
            </a:extLst>
          </p:cNvPr>
          <p:cNvSpPr txBox="1"/>
          <p:nvPr/>
        </p:nvSpPr>
        <p:spPr>
          <a:xfrm>
            <a:off x="1567059" y="2753053"/>
            <a:ext cx="1638154" cy="336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Root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E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lement</a:t>
            </a:r>
            <a:endParaRPr lang="en-US" altLang="ko-KR" sz="16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36963-8FAF-1EAE-71F0-95A74A5DCF03}"/>
              </a:ext>
            </a:extLst>
          </p:cNvPr>
          <p:cNvSpPr txBox="1"/>
          <p:nvPr/>
        </p:nvSpPr>
        <p:spPr>
          <a:xfrm>
            <a:off x="3598221" y="3305529"/>
            <a:ext cx="320698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HTML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문서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정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보</a:t>
            </a:r>
            <a:endParaRPr lang="en-US" altLang="ko-KR" sz="1600" b="1" i="0" dirty="0">
              <a:solidFill>
                <a:schemeClr val="bg1"/>
              </a:solidFill>
              <a:effectLst/>
              <a:latin typeface="+mn-ea"/>
            </a:endParaRPr>
          </a:p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웹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페이지에 표시되지 않음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7A307-3072-89C7-0CD5-98AD871C16A5}"/>
              </a:ext>
            </a:extLst>
          </p:cNvPr>
          <p:cNvSpPr txBox="1"/>
          <p:nvPr/>
        </p:nvSpPr>
        <p:spPr>
          <a:xfrm>
            <a:off x="753708" y="4522293"/>
            <a:ext cx="3306452" cy="336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웹 브라우저에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Render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 되는 정보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033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A59FAF-5713-ADA1-00C1-F91F3B2C32DF}"/>
              </a:ext>
            </a:extLst>
          </p:cNvPr>
          <p:cNvSpPr txBox="1"/>
          <p:nvPr/>
        </p:nvSpPr>
        <p:spPr>
          <a:xfrm>
            <a:off x="125127" y="419706"/>
            <a:ext cx="10574678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Song+Myung&amp;display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Nanum+Pen+Script&amp;display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body {</a:t>
            </a:r>
          </a:p>
          <a:p>
            <a:r>
              <a:rPr lang="en-US" altLang="ko-KR" sz="1600" b="1" dirty="0">
                <a:effectLst/>
                <a:latin typeface="+mn-ea"/>
              </a:rPr>
              <a:t>  line-height: 1.5;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font-weight: bolder;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 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margin-right 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effectLst/>
                <a:latin typeface="+mn-ea"/>
              </a:rPr>
              <a:t>lightblue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header {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border-bottom: 3px solid gray;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.container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font-family: "Song Myung";</a:t>
            </a:r>
          </a:p>
          <a:p>
            <a:r>
              <a:rPr lang="en-US" altLang="ko-KR" sz="1600" b="1" dirty="0">
                <a:effectLst/>
                <a:latin typeface="+mn-ea"/>
              </a:rPr>
              <a:t>  display: grid;</a:t>
            </a:r>
          </a:p>
          <a:p>
            <a:r>
              <a:rPr lang="en-US" altLang="ko-KR" sz="1600" b="1" dirty="0">
                <a:effectLst/>
                <a:latin typeface="+mn-ea"/>
              </a:rPr>
              <a:t>  grid-template-columns: 150px 1fr 100px;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nav {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border-right: 3px solid gray;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 20px;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CD08D-C6F8-7BFE-D6DB-EA3F34758A8C}"/>
              </a:ext>
            </a:extLst>
          </p:cNvPr>
          <p:cNvSpPr txBox="1"/>
          <p:nvPr/>
        </p:nvSpPr>
        <p:spPr>
          <a:xfrm>
            <a:off x="-1712" y="-72160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AA82F-A42F-275D-7E5C-CFCCE9E5E214}"/>
              </a:ext>
            </a:extLst>
          </p:cNvPr>
          <p:cNvSpPr txBox="1"/>
          <p:nvPr/>
        </p:nvSpPr>
        <p:spPr>
          <a:xfrm>
            <a:off x="8588735" y="235040"/>
            <a:ext cx="16721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Style.css</a:t>
            </a:r>
            <a:endParaRPr lang="en-US" altLang="ko-KR" sz="1800" b="1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28D8D-47D4-ADDA-FDF5-17B8E930FC20}"/>
              </a:ext>
            </a:extLst>
          </p:cNvPr>
          <p:cNvSpPr txBox="1"/>
          <p:nvPr/>
        </p:nvSpPr>
        <p:spPr>
          <a:xfrm>
            <a:off x="5557137" y="1113760"/>
            <a:ext cx="5269507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main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20px;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border-right: 3px solid gray;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 20px;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article {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 20px;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20px;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footer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font-family: "</a:t>
            </a:r>
            <a:r>
              <a:rPr lang="en-US" altLang="ko-KR" sz="1600" b="1" dirty="0" err="1">
                <a:effectLst/>
                <a:latin typeface="+mn-ea"/>
              </a:rPr>
              <a:t>Nanum</a:t>
            </a:r>
            <a:r>
              <a:rPr lang="en-US" altLang="ko-KR" sz="1600" b="1" dirty="0">
                <a:effectLst/>
                <a:latin typeface="+mn-ea"/>
              </a:rPr>
              <a:t> Pen Script";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border-top: 3px solid gray;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border-bottom: 3px solid gray;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a {</a:t>
            </a:r>
          </a:p>
          <a:p>
            <a:r>
              <a:rPr lang="en-US" altLang="ko-KR" sz="1600" b="1" dirty="0">
                <a:effectLst/>
                <a:latin typeface="+mn-ea"/>
              </a:rPr>
              <a:t>  display: block;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text-decoration: none;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27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A59FAF-5713-ADA1-00C1-F91F3B2C32DF}"/>
              </a:ext>
            </a:extLst>
          </p:cNvPr>
          <p:cNvSpPr txBox="1"/>
          <p:nvPr/>
        </p:nvSpPr>
        <p:spPr>
          <a:xfrm>
            <a:off x="113443" y="474344"/>
            <a:ext cx="4369087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a:hover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orange;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table {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border: 3px dotted blue;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border-collapse: collapse;</a:t>
            </a:r>
          </a:p>
          <a:p>
            <a:r>
              <a:rPr lang="en-US" altLang="ko-KR" sz="1600" b="1" dirty="0">
                <a:effectLst/>
                <a:latin typeface="+mn-ea"/>
              </a:rPr>
              <a:t>  width: 50%;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td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border: 3px dotted blue;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padding: 10px;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input[type="text"] {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border-radius: 2px;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gray;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button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blue;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color:white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CD08D-C6F8-7BFE-D6DB-EA3F34758A8C}"/>
              </a:ext>
            </a:extLst>
          </p:cNvPr>
          <p:cNvSpPr txBox="1"/>
          <p:nvPr/>
        </p:nvSpPr>
        <p:spPr>
          <a:xfrm>
            <a:off x="-1712" y="-72160"/>
            <a:ext cx="4378503" cy="49186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CSS(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Cascading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Sheets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24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93847" y="499062"/>
            <a:ext cx="561153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변수 선언</a:t>
            </a:r>
            <a:r>
              <a:rPr lang="en-US" altLang="ko-KR" b="1" dirty="0">
                <a:solidFill>
                  <a:srgbClr val="292929"/>
                </a:solidFill>
                <a:latin typeface="+mj-lt"/>
              </a:rPr>
              <a:t>(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let)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기존의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var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를 대체 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92929"/>
                </a:solidFill>
                <a:latin typeface="+mj-lt"/>
              </a:rPr>
              <a:t>v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ar</a:t>
            </a: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은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 개발에 혼란을 주고 가독성이 떨어짐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B1A4F-E716-8B34-9E08-A0B2C495892C}"/>
              </a:ext>
            </a:extLst>
          </p:cNvPr>
          <p:cNvSpPr txBox="1"/>
          <p:nvPr/>
        </p:nvSpPr>
        <p:spPr>
          <a:xfrm>
            <a:off x="507732" y="1927584"/>
            <a:ext cx="505567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var a = 10;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var a = 20;         // 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동일한 변수 명으로 재 선언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if (a &gt; 0) 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{                      // 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변수 유효 </a:t>
            </a:r>
            <a:r>
              <a:rPr lang="ko-KR" altLang="en-US" sz="1600" b="1" dirty="0">
                <a:solidFill>
                  <a:srgbClr val="292929"/>
                </a:solidFill>
                <a:latin typeface="+mj-lt"/>
              </a:rPr>
              <a:t>범위가 혼란</a:t>
            </a:r>
            <a:endParaRPr lang="en-US" altLang="ko-KR" sz="1600" b="1" i="0" dirty="0">
              <a:solidFill>
                <a:srgbClr val="292929"/>
              </a:solidFill>
              <a:effectLst/>
              <a:latin typeface="+mj-lt"/>
            </a:endParaRP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  var a = 200;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  console.log(a);  // 200 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출력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}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console.log(a);    // 200 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A1C83-52BF-026D-4285-0057CA87727F}"/>
              </a:ext>
            </a:extLst>
          </p:cNvPr>
          <p:cNvSpPr txBox="1"/>
          <p:nvPr/>
        </p:nvSpPr>
        <p:spPr>
          <a:xfrm>
            <a:off x="421104" y="4190707"/>
            <a:ext cx="602782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let a = 10;</a:t>
            </a:r>
          </a:p>
          <a:p>
            <a:r>
              <a:rPr lang="en-US" altLang="ko-KR" sz="1600" b="1" dirty="0">
                <a:solidFill>
                  <a:srgbClr val="292929"/>
                </a:solidFill>
                <a:latin typeface="+mj-lt"/>
              </a:rPr>
              <a:t>// let a = 20;           // </a:t>
            </a:r>
            <a:r>
              <a:rPr lang="ko-KR" altLang="en-US" sz="1600" b="1" dirty="0">
                <a:solidFill>
                  <a:srgbClr val="292929"/>
                </a:solidFill>
                <a:latin typeface="+mj-lt"/>
              </a:rPr>
              <a:t>에러</a:t>
            </a:r>
            <a:r>
              <a:rPr lang="en-US" altLang="ko-KR" sz="1600" b="1" dirty="0">
                <a:solidFill>
                  <a:srgbClr val="292929"/>
                </a:solidFill>
                <a:latin typeface="+mj-lt"/>
              </a:rPr>
              <a:t>(</a:t>
            </a:r>
            <a:r>
              <a:rPr lang="ko-KR" altLang="en-US" sz="1600" b="1" dirty="0">
                <a:solidFill>
                  <a:srgbClr val="292929"/>
                </a:solidFill>
                <a:latin typeface="+mj-lt"/>
              </a:rPr>
              <a:t>동일한</a:t>
            </a:r>
            <a:r>
              <a:rPr lang="en-US" altLang="ko-KR" sz="1600" b="1" dirty="0">
                <a:solidFill>
                  <a:srgbClr val="292929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rgbClr val="292929"/>
                </a:solidFill>
                <a:latin typeface="+mj-lt"/>
              </a:rPr>
              <a:t>변수명을 선언할 수 없음</a:t>
            </a:r>
            <a:r>
              <a:rPr lang="en-US" altLang="ko-KR" sz="1600" b="1" dirty="0">
                <a:solidFill>
                  <a:srgbClr val="292929"/>
                </a:solidFill>
                <a:latin typeface="+mj-lt"/>
              </a:rPr>
              <a:t>) </a:t>
            </a:r>
            <a:endParaRPr lang="en-US" altLang="ko-KR" sz="1600" b="1" i="0" dirty="0">
              <a:solidFill>
                <a:srgbClr val="292929"/>
              </a:solidFill>
              <a:effectLst/>
              <a:latin typeface="+mj-lt"/>
            </a:endParaRP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if(a &gt; 0)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{                           // 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변수 유효 범위가 </a:t>
            </a:r>
            <a:r>
              <a:rPr lang="ko-KR" altLang="en-US" sz="1600" b="1" i="0" dirty="0" err="1">
                <a:solidFill>
                  <a:srgbClr val="292929"/>
                </a:solidFill>
                <a:effectLst/>
                <a:latin typeface="+mj-lt"/>
              </a:rPr>
              <a:t>업격함</a:t>
            </a:r>
            <a:endParaRPr lang="en-US" altLang="ko-KR" sz="1600" b="1" i="0" dirty="0">
              <a:solidFill>
                <a:srgbClr val="292929"/>
              </a:solidFill>
              <a:effectLst/>
              <a:latin typeface="+mj-lt"/>
            </a:endParaRP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    let a = 200;      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    console.log(a);   // 200  </a:t>
            </a:r>
            <a:r>
              <a:rPr lang="ko-KR" altLang="en-US" sz="1600" b="1" dirty="0">
                <a:solidFill>
                  <a:srgbClr val="292929"/>
                </a:solidFill>
                <a:latin typeface="+mj-lt"/>
              </a:rPr>
              <a:t>출력</a:t>
            </a:r>
            <a:endParaRPr lang="ko-KR" altLang="en-US" sz="1600" b="1" i="0" dirty="0">
              <a:solidFill>
                <a:srgbClr val="292929"/>
              </a:solidFill>
              <a:effectLst/>
              <a:latin typeface="+mj-lt"/>
            </a:endParaRP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}</a:t>
            </a:r>
          </a:p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j-lt"/>
              </a:rPr>
              <a:t>console.log(a);       // 10 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j-lt"/>
              </a:rPr>
              <a:t>출력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0CBFA-24D2-71DF-C1B2-C1F9D7BD393D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0319F-E5FE-B886-6CE3-182A3DE77026}"/>
              </a:ext>
            </a:extLst>
          </p:cNvPr>
          <p:cNvSpPr txBox="1"/>
          <p:nvPr/>
        </p:nvSpPr>
        <p:spPr>
          <a:xfrm>
            <a:off x="5705376" y="612083"/>
            <a:ext cx="621310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const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변경할 수 없는 변수 선언 키워드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선언 시에 반드시 초기값을 할당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E8C8E-2B56-3471-7DAB-25D6F5690881}"/>
              </a:ext>
            </a:extLst>
          </p:cNvPr>
          <p:cNvSpPr txBox="1"/>
          <p:nvPr/>
        </p:nvSpPr>
        <p:spPr>
          <a:xfrm>
            <a:off x="5982102" y="2037316"/>
            <a:ext cx="515432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rgbClr val="292929"/>
                </a:solidFill>
                <a:effectLst/>
                <a:latin typeface="+mn-ea"/>
              </a:rPr>
              <a:t>const MY_NAME;          // 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n-ea"/>
              </a:rPr>
              <a:t>초기값 할당하지 않음</a:t>
            </a:r>
            <a:br>
              <a:rPr lang="ko-KR" altLang="en-US" sz="1600" b="1" dirty="0">
                <a:latin typeface="+mn-ea"/>
              </a:rPr>
            </a:br>
            <a:r>
              <a:rPr lang="en-US" altLang="ko-KR" sz="1600" b="1" i="0" dirty="0">
                <a:solidFill>
                  <a:srgbClr val="FF0000"/>
                </a:solidFill>
                <a:effectLst/>
                <a:latin typeface="+mn-ea"/>
              </a:rPr>
              <a:t>const MY_NAME = 'Kim';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i="0" dirty="0">
                <a:solidFill>
                  <a:srgbClr val="292929"/>
                </a:solidFill>
                <a:effectLst/>
                <a:latin typeface="+mn-ea"/>
              </a:rPr>
              <a:t>MY_NAME = 'Lee’;          // </a:t>
            </a:r>
            <a:r>
              <a:rPr lang="ko-KR" altLang="en-US" sz="1600" b="1" i="0" dirty="0">
                <a:solidFill>
                  <a:srgbClr val="292929"/>
                </a:solidFill>
                <a:effectLst/>
                <a:latin typeface="+mn-ea"/>
              </a:rPr>
              <a:t>값을 변경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E4D7-F01E-AD63-DBEC-A0648489FB53}"/>
              </a:ext>
            </a:extLst>
          </p:cNvPr>
          <p:cNvSpPr txBox="1"/>
          <p:nvPr/>
        </p:nvSpPr>
        <p:spPr>
          <a:xfrm>
            <a:off x="4982680" y="1784350"/>
            <a:ext cx="83819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_1.js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9290B-7C13-542B-F4AB-5360979A474C}"/>
              </a:ext>
            </a:extLst>
          </p:cNvPr>
          <p:cNvSpPr txBox="1"/>
          <p:nvPr/>
        </p:nvSpPr>
        <p:spPr>
          <a:xfrm>
            <a:off x="5515278" y="3989687"/>
            <a:ext cx="93364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_2.js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7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3F85D-4C76-4600-BC8E-AD002AC6CFCE}"/>
              </a:ext>
            </a:extLst>
          </p:cNvPr>
          <p:cNvSpPr txBox="1"/>
          <p:nvPr/>
        </p:nvSpPr>
        <p:spPr>
          <a:xfrm>
            <a:off x="10386" y="492773"/>
            <a:ext cx="6407347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함수</a:t>
            </a:r>
            <a:r>
              <a:rPr lang="en-US" altLang="ko-KR" b="1" dirty="0">
                <a:latin typeface="+mn-ea"/>
              </a:rPr>
              <a:t>(function)</a:t>
            </a:r>
            <a:endParaRPr lang="ko-KR" altLang="en-US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(</a:t>
            </a:r>
            <a:r>
              <a:rPr lang="ko-KR" altLang="en-US" b="1" i="0" dirty="0">
                <a:effectLst/>
                <a:latin typeface="+mn-ea"/>
              </a:rPr>
              <a:t>하나의</a:t>
            </a:r>
            <a:r>
              <a:rPr lang="en-US" altLang="ko-KR" b="1" i="0" dirty="0">
                <a:effectLst/>
                <a:latin typeface="+mn-ea"/>
              </a:rPr>
              <a:t>)</a:t>
            </a:r>
            <a:r>
              <a:rPr lang="ko-KR" altLang="en-US" b="1" i="0" dirty="0">
                <a:effectLst/>
                <a:latin typeface="+mn-ea"/>
              </a:rPr>
              <a:t> 기능을 가진 </a:t>
            </a:r>
            <a:r>
              <a:rPr lang="en-US" altLang="ko-KR" b="1" i="0" dirty="0">
                <a:effectLst/>
                <a:latin typeface="+mn-ea"/>
              </a:rPr>
              <a:t>Module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함수 정의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함수이름</a:t>
            </a:r>
            <a:r>
              <a:rPr lang="ko-KR" altLang="en-US" b="1" dirty="0">
                <a:latin typeface="+mn-ea"/>
              </a:rPr>
              <a:t>  </a:t>
            </a:r>
            <a:endParaRPr lang="en-US" altLang="ko-KR" b="1" dirty="0">
              <a:latin typeface="+mn-ea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함수 구분하는 식별자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arameter</a:t>
            </a:r>
            <a:r>
              <a:rPr lang="ko-KR" altLang="en-US" b="1" dirty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괄호 안에 쉼표(,)로 구분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함수 내에서 사용할 수 있는 변수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실행문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함수 가능을 수행</a:t>
            </a:r>
            <a:r>
              <a:rPr lang="en-US" altLang="ko-KR" b="1" dirty="0">
                <a:latin typeface="+mn-ea"/>
              </a:rPr>
              <a:t>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함수도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데이터 타입</a:t>
            </a:r>
            <a:r>
              <a:rPr lang="en-US" altLang="ko-KR" b="1" dirty="0">
                <a:latin typeface="+mn-ea"/>
              </a:rPr>
              <a:t>(function)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함수를 변수에 대입 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F1029-FC0A-48B6-8F2D-010252577105}"/>
              </a:ext>
            </a:extLst>
          </p:cNvPr>
          <p:cNvSpPr txBox="1"/>
          <p:nvPr/>
        </p:nvSpPr>
        <p:spPr>
          <a:xfrm>
            <a:off x="6182627" y="2832522"/>
            <a:ext cx="4716378" cy="11929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function</a:t>
            </a:r>
            <a:r>
              <a:rPr lang="ko-KR" altLang="en-US" sz="1600" b="1" dirty="0">
                <a:solidFill>
                  <a:schemeClr val="bg1"/>
                </a:solidFill>
              </a:rPr>
              <a:t> 함수이름(</a:t>
            </a:r>
            <a:r>
              <a:rPr lang="en-US" altLang="ko-KR" sz="1600" b="1" dirty="0">
                <a:solidFill>
                  <a:schemeClr val="bg1"/>
                </a:solidFill>
              </a:rPr>
              <a:t>Para</a:t>
            </a:r>
            <a:r>
              <a:rPr lang="ko-KR" altLang="en-US" sz="1600" b="1" dirty="0">
                <a:solidFill>
                  <a:schemeClr val="bg1"/>
                </a:solidFill>
              </a:rPr>
              <a:t>1, </a:t>
            </a:r>
            <a:r>
              <a:rPr lang="en-US" altLang="ko-KR" sz="1600" b="1" dirty="0">
                <a:solidFill>
                  <a:schemeClr val="bg1"/>
                </a:solidFill>
              </a:rPr>
              <a:t>Para</a:t>
            </a:r>
            <a:r>
              <a:rPr lang="ko-KR" altLang="en-US" sz="1600" b="1" dirty="0">
                <a:solidFill>
                  <a:schemeClr val="bg1"/>
                </a:solidFill>
              </a:rPr>
              <a:t>2,...) {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    </a:t>
            </a:r>
            <a:r>
              <a:rPr lang="ko-KR" altLang="en-US" sz="1600" b="1" dirty="0" err="1">
                <a:solidFill>
                  <a:schemeClr val="bg1"/>
                </a:solidFill>
              </a:rPr>
              <a:t>실행문</a:t>
            </a:r>
            <a:r>
              <a:rPr lang="ko-KR" altLang="en-US" sz="1600" b="1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321E2-9F10-B7B8-F2F3-21D277FA5E8B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163768-055C-9285-3BF9-9E0FD54DB715}"/>
              </a:ext>
            </a:extLst>
          </p:cNvPr>
          <p:cNvSpPr txBox="1"/>
          <p:nvPr/>
        </p:nvSpPr>
        <p:spPr>
          <a:xfrm>
            <a:off x="6182627" y="5341127"/>
            <a:ext cx="5561084" cy="115268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const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var = </a:t>
            </a:r>
            <a:r>
              <a:rPr lang="ko-KR" altLang="en-US" sz="1600" b="1" dirty="0" err="1">
                <a:solidFill>
                  <a:schemeClr val="bg1"/>
                </a:solidFill>
              </a:rPr>
              <a:t>function</a:t>
            </a:r>
            <a:r>
              <a:rPr lang="ko-KR" altLang="en-US" sz="1600" b="1" dirty="0">
                <a:solidFill>
                  <a:schemeClr val="bg1"/>
                </a:solidFill>
              </a:rPr>
              <a:t> 함수이름(</a:t>
            </a:r>
            <a:r>
              <a:rPr lang="en-US" altLang="ko-KR" sz="1600" b="1" dirty="0">
                <a:solidFill>
                  <a:schemeClr val="bg1"/>
                </a:solidFill>
              </a:rPr>
              <a:t>Para</a:t>
            </a:r>
            <a:r>
              <a:rPr lang="ko-KR" altLang="en-US" sz="1600" b="1" dirty="0">
                <a:solidFill>
                  <a:schemeClr val="bg1"/>
                </a:solidFill>
              </a:rPr>
              <a:t>1, </a:t>
            </a:r>
            <a:r>
              <a:rPr lang="en-US" altLang="ko-KR" sz="1600" b="1" dirty="0">
                <a:solidFill>
                  <a:schemeClr val="bg1"/>
                </a:solidFill>
              </a:rPr>
              <a:t>Para</a:t>
            </a:r>
            <a:r>
              <a:rPr lang="ko-KR" altLang="en-US" sz="1600" b="1" dirty="0">
                <a:solidFill>
                  <a:schemeClr val="bg1"/>
                </a:solidFill>
              </a:rPr>
              <a:t>2,...) {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    </a:t>
            </a:r>
            <a:r>
              <a:rPr lang="ko-KR" altLang="en-US" sz="1600" b="1" dirty="0" err="1">
                <a:solidFill>
                  <a:schemeClr val="bg1"/>
                </a:solidFill>
              </a:rPr>
              <a:t>실행문</a:t>
            </a:r>
            <a:r>
              <a:rPr lang="ko-KR" altLang="en-US" sz="1600" b="1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F28AC25-8C3A-AF14-3508-01F4636D4457}"/>
              </a:ext>
            </a:extLst>
          </p:cNvPr>
          <p:cNvSpPr/>
          <p:nvPr/>
        </p:nvSpPr>
        <p:spPr>
          <a:xfrm>
            <a:off x="5486400" y="3301465"/>
            <a:ext cx="609600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BB3521C-98C9-0463-02E3-7612CC7560E2}"/>
              </a:ext>
            </a:extLst>
          </p:cNvPr>
          <p:cNvSpPr/>
          <p:nvPr/>
        </p:nvSpPr>
        <p:spPr>
          <a:xfrm>
            <a:off x="5486400" y="5670408"/>
            <a:ext cx="609600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1A2C71-C7A7-2951-CBE6-6629643BD29C}"/>
              </a:ext>
            </a:extLst>
          </p:cNvPr>
          <p:cNvSpPr/>
          <p:nvPr/>
        </p:nvSpPr>
        <p:spPr>
          <a:xfrm>
            <a:off x="452387" y="1684422"/>
            <a:ext cx="4947386" cy="354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DB5CF-2276-4067-6345-CA0F892224FB}"/>
              </a:ext>
            </a:extLst>
          </p:cNvPr>
          <p:cNvSpPr/>
          <p:nvPr/>
        </p:nvSpPr>
        <p:spPr>
          <a:xfrm>
            <a:off x="452387" y="5496025"/>
            <a:ext cx="4947386" cy="84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7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52CB8F-630E-4AB1-8AA9-D90014326F24}"/>
              </a:ext>
            </a:extLst>
          </p:cNvPr>
          <p:cNvSpPr txBox="1"/>
          <p:nvPr/>
        </p:nvSpPr>
        <p:spPr>
          <a:xfrm>
            <a:off x="237128" y="620289"/>
            <a:ext cx="8954998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&lt;h3&gt;</a:t>
            </a:r>
            <a:r>
              <a:rPr lang="ko-KR" altLang="en-US" sz="1600" b="1" dirty="0" err="1">
                <a:effectLst/>
                <a:latin typeface="+mn-ea"/>
              </a:rPr>
              <a:t>값으로서의</a:t>
            </a:r>
            <a:r>
              <a:rPr lang="ko-KR" altLang="en-US" sz="1600" b="1" dirty="0">
                <a:effectLst/>
                <a:latin typeface="+mn-ea"/>
              </a:rPr>
              <a:t> 함수</a:t>
            </a:r>
            <a:r>
              <a:rPr lang="en-US" altLang="ko-KR" sz="1600" b="1" dirty="0">
                <a:effectLst/>
                <a:latin typeface="+mn-ea"/>
              </a:rPr>
              <a:t>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function </a:t>
            </a:r>
            <a:r>
              <a:rPr lang="en-US" altLang="ko-KR" sz="1600" b="1" dirty="0" err="1">
                <a:effectLst/>
                <a:latin typeface="+mn-ea"/>
              </a:rPr>
              <a:t>sqr</a:t>
            </a:r>
            <a:r>
              <a:rPr lang="en-US" altLang="ko-KR" sz="1600" b="1" dirty="0">
                <a:effectLst/>
                <a:latin typeface="+mn-ea"/>
              </a:rPr>
              <a:t>(x) {                                          // </a:t>
            </a:r>
            <a:r>
              <a:rPr lang="ko-KR" altLang="en-US" sz="1600" b="1" dirty="0">
                <a:effectLst/>
                <a:latin typeface="+mn-ea"/>
              </a:rPr>
              <a:t>함수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정의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ko-KR" altLang="en-US" sz="1600" b="1" dirty="0">
                <a:effectLst/>
                <a:latin typeface="+mn-ea"/>
              </a:rPr>
              <a:t>기본형</a:t>
            </a:r>
            <a:r>
              <a:rPr lang="en-US" altLang="ko-KR" sz="1600" b="1" dirty="0">
                <a:effectLst/>
                <a:latin typeface="+mn-ea"/>
              </a:rPr>
              <a:t>)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  return x * 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 const </a:t>
            </a:r>
            <a:r>
              <a:rPr lang="en-US" altLang="ko-KR" sz="1600" b="1" dirty="0" err="1">
                <a:effectLst/>
                <a:latin typeface="+mn-ea"/>
              </a:rPr>
              <a:t>sqr</a:t>
            </a:r>
            <a:r>
              <a:rPr lang="en-US" altLang="ko-KR" sz="1600" b="1" dirty="0">
                <a:effectLst/>
                <a:latin typeface="+mn-ea"/>
              </a:rPr>
              <a:t> = function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sqr</a:t>
            </a:r>
            <a:r>
              <a:rPr lang="en-US" altLang="ko-KR" sz="1600" b="1" dirty="0">
                <a:effectLst/>
                <a:latin typeface="+mn-ea"/>
              </a:rPr>
              <a:t>(x) {                          // </a:t>
            </a:r>
            <a:r>
              <a:rPr lang="ko-KR" altLang="en-US" sz="1600" b="1" dirty="0">
                <a:effectLst/>
                <a:latin typeface="+mn-ea"/>
              </a:rPr>
              <a:t>함수를 변수에 저장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 </a:t>
            </a:r>
            <a:r>
              <a:rPr lang="en-US" altLang="ko-KR" sz="1600" b="1" dirty="0">
                <a:effectLst/>
                <a:latin typeface="+mn-ea"/>
              </a:rPr>
              <a:t>  return x * 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const </a:t>
            </a:r>
            <a:r>
              <a:rPr lang="en-US" altLang="ko-KR" sz="1600" b="1" dirty="0" err="1">
                <a:effectLst/>
                <a:latin typeface="+mn-ea"/>
              </a:rPr>
              <a:t>sqrNum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sqr</a:t>
            </a:r>
            <a:r>
              <a:rPr lang="en-US" altLang="ko-KR" sz="1600" b="1" dirty="0">
                <a:effectLst/>
                <a:latin typeface="+mn-ea"/>
              </a:rPr>
              <a:t>;                                   // </a:t>
            </a:r>
            <a:r>
              <a:rPr lang="ko-KR" altLang="en-US" sz="1600" b="1" dirty="0">
                <a:effectLst/>
                <a:latin typeface="+mn-ea"/>
              </a:rPr>
              <a:t>함수 복사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ko-KR" altLang="en-US" sz="1600" b="1" dirty="0">
                <a:effectLst/>
                <a:latin typeface="+mn-ea"/>
              </a:rPr>
              <a:t>동일한 함수</a:t>
            </a:r>
            <a:r>
              <a:rPr lang="en-US" altLang="ko-KR" sz="1600" b="1" dirty="0">
                <a:effectLst/>
                <a:latin typeface="+mn-ea"/>
              </a:rPr>
              <a:t>)          </a:t>
            </a:r>
          </a:p>
          <a:p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sqr</a:t>
            </a:r>
            <a:r>
              <a:rPr lang="en-US" altLang="ko-KR" sz="1600" b="1" dirty="0">
                <a:effectLst/>
                <a:latin typeface="+mn-ea"/>
              </a:rPr>
              <a:t>(4) + ＂&lt;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&gt;＂);              // </a:t>
            </a:r>
            <a:r>
              <a:rPr lang="ko-KR" altLang="en-US" sz="1600" b="1" dirty="0">
                <a:effectLst/>
                <a:latin typeface="+mn-ea"/>
              </a:rPr>
              <a:t>함수 </a:t>
            </a:r>
            <a:r>
              <a:rPr lang="ko-KR" altLang="en-US" sz="1600" b="1" dirty="0">
                <a:latin typeface="+mn-ea"/>
              </a:rPr>
              <a:t>실행 결과 출력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sqrNum</a:t>
            </a:r>
            <a:r>
              <a:rPr lang="en-US" altLang="ko-KR" sz="1600" b="1" dirty="0">
                <a:effectLst/>
                <a:latin typeface="+mn-ea"/>
              </a:rPr>
              <a:t>(4) + "&lt;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&gt;");          </a:t>
            </a:r>
          </a:p>
          <a:p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sqr</a:t>
            </a:r>
            <a:r>
              <a:rPr lang="en-US" altLang="ko-KR" sz="1600" b="1" dirty="0">
                <a:effectLst/>
                <a:latin typeface="+mn-ea"/>
              </a:rPr>
              <a:t> + "&lt;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&gt;");</a:t>
            </a:r>
            <a:r>
              <a:rPr lang="ko-KR" altLang="en-US" sz="1600" b="1" dirty="0">
                <a:latin typeface="+mn-ea"/>
              </a:rPr>
              <a:t>                    </a:t>
            </a:r>
            <a:r>
              <a:rPr lang="en-US" altLang="ko-KR" sz="1600" b="1" dirty="0">
                <a:latin typeface="+mn-ea"/>
              </a:rPr>
              <a:t>//</a:t>
            </a:r>
            <a:r>
              <a:rPr lang="ko-KR" altLang="en-US" sz="1600" b="1" dirty="0">
                <a:latin typeface="+mn-ea"/>
              </a:rPr>
              <a:t> 함수 원본 출력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sqrNum</a:t>
            </a:r>
            <a:r>
              <a:rPr lang="en-US" altLang="ko-KR" sz="1600" b="1" dirty="0">
                <a:effectLst/>
                <a:latin typeface="+mn-ea"/>
              </a:rPr>
              <a:t> + ＂&lt;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&gt;＂);          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typeof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sqr</a:t>
            </a:r>
            <a:r>
              <a:rPr lang="en-US" altLang="ko-KR" sz="1600" b="1" dirty="0">
                <a:effectLst/>
                <a:latin typeface="+mn-ea"/>
              </a:rPr>
              <a:t> + ＂&lt;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&gt;＂);       // </a:t>
            </a:r>
            <a:r>
              <a:rPr lang="ko-KR" altLang="en-US" sz="1600" b="1" dirty="0">
                <a:effectLst/>
                <a:latin typeface="+mn-ea"/>
              </a:rPr>
              <a:t>함수 </a:t>
            </a:r>
            <a:r>
              <a:rPr lang="en-US" altLang="ko-KR" sz="1600" b="1" dirty="0">
                <a:effectLst/>
                <a:latin typeface="+mn-ea"/>
              </a:rPr>
              <a:t>Data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Type </a:t>
            </a:r>
            <a:r>
              <a:rPr lang="ko-KR" altLang="en-US" sz="1600" b="1" dirty="0">
                <a:effectLst/>
                <a:latin typeface="+mn-ea"/>
              </a:rPr>
              <a:t>출력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typeof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sqrNum</a:t>
            </a:r>
            <a:r>
              <a:rPr lang="en-US" altLang="ko-KR" sz="1600" b="1" dirty="0">
                <a:effectLst/>
                <a:latin typeface="+mn-ea"/>
              </a:rPr>
              <a:t> + "&lt;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&gt;");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09355-DA86-07A5-7775-9B74E5BF5743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B6081-3DC4-BD6A-8C9C-C70F385CE935}"/>
              </a:ext>
            </a:extLst>
          </p:cNvPr>
          <p:cNvSpPr txBox="1"/>
          <p:nvPr/>
        </p:nvSpPr>
        <p:spPr>
          <a:xfrm>
            <a:off x="5569822" y="387254"/>
            <a:ext cx="119673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_3.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html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99BB1B-F795-1C9B-3C22-F39C58C4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131" y="4015819"/>
            <a:ext cx="4369869" cy="2359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63AD15-0E98-B823-72DA-08F7862FAB0D}"/>
              </a:ext>
            </a:extLst>
          </p:cNvPr>
          <p:cNvSpPr txBox="1"/>
          <p:nvPr/>
        </p:nvSpPr>
        <p:spPr>
          <a:xfrm>
            <a:off x="2547489" y="2042800"/>
            <a:ext cx="119673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없어도 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C15D3-F809-8AE7-B617-E5F1094377F9}"/>
              </a:ext>
            </a:extLst>
          </p:cNvPr>
          <p:cNvSpPr txBox="1"/>
          <p:nvPr/>
        </p:nvSpPr>
        <p:spPr>
          <a:xfrm>
            <a:off x="3254440" y="1084287"/>
            <a:ext cx="119673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함수명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매개변수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실행문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4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41972" y="538313"/>
            <a:ext cx="8453387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화살표 함수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(Arrow function)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화살표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(=&gt;)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로 함수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구문 </a:t>
            </a:r>
            <a:r>
              <a:rPr lang="ko-KR" altLang="en-US" b="1" dirty="0">
                <a:solidFill>
                  <a:srgbClr val="292929"/>
                </a:solidFill>
                <a:latin typeface="+mj-lt"/>
              </a:rPr>
              <a:t>간략화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115A9-AE08-233C-CA33-5885895AE839}"/>
              </a:ext>
            </a:extLst>
          </p:cNvPr>
          <p:cNvSpPr txBox="1"/>
          <p:nvPr/>
        </p:nvSpPr>
        <p:spPr>
          <a:xfrm>
            <a:off x="603986" y="1613118"/>
            <a:ext cx="354450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// </a:t>
            </a:r>
            <a:r>
              <a:rPr lang="ko-KR" altLang="en-US" sz="1600" b="1" dirty="0" err="1"/>
              <a:t>함수명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매개변수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함수정의</a:t>
            </a:r>
          </a:p>
          <a:p>
            <a:r>
              <a:rPr lang="en-US" altLang="ko-KR" sz="1600" b="1" dirty="0"/>
              <a:t>let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add</a:t>
            </a:r>
            <a:r>
              <a:rPr lang="ko-KR" altLang="en-US" sz="1600" b="1" dirty="0"/>
              <a:t> = </a:t>
            </a:r>
            <a:r>
              <a:rPr lang="ko-KR" altLang="en-US" sz="1600" b="1" dirty="0" err="1">
                <a:solidFill>
                  <a:srgbClr val="FF0000"/>
                </a:solidFill>
              </a:rPr>
              <a:t>function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a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b</a:t>
            </a:r>
            <a:r>
              <a:rPr lang="ko-KR" altLang="en-US" sz="1600" b="1" dirty="0"/>
              <a:t>) {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</a:t>
            </a:r>
            <a:r>
              <a:rPr lang="ko-KR" altLang="en-US" sz="1600" b="1" dirty="0"/>
              <a:t> + </a:t>
            </a:r>
            <a:r>
              <a:rPr lang="ko-KR" altLang="en-US" sz="1600" b="1" dirty="0" err="1"/>
              <a:t>b</a:t>
            </a:r>
            <a:r>
              <a:rPr lang="ko-KR" altLang="en-US" sz="1600" b="1" dirty="0"/>
              <a:t> ;</a:t>
            </a:r>
          </a:p>
          <a:p>
            <a:r>
              <a:rPr lang="ko-KR" altLang="en-US" sz="1600" b="1" dirty="0"/>
              <a:t>};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console.log(add(10, 20)) ;</a:t>
            </a:r>
            <a:endParaRPr lang="ko-KR" alt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57ECF-3947-EB2B-BC62-568B5D391081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5C2A9-07EB-629C-F751-45A9412C0C73}"/>
              </a:ext>
            </a:extLst>
          </p:cNvPr>
          <p:cNvSpPr txBox="1"/>
          <p:nvPr/>
        </p:nvSpPr>
        <p:spPr>
          <a:xfrm>
            <a:off x="603986" y="3429000"/>
            <a:ext cx="354450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/>
              <a:t>// </a:t>
            </a:r>
            <a:r>
              <a:rPr lang="ko-KR" altLang="en-US" sz="1600" b="1" dirty="0" err="1"/>
              <a:t>함수명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매개변수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함수정의</a:t>
            </a:r>
          </a:p>
          <a:p>
            <a:r>
              <a:rPr lang="ko-KR" altLang="en-US" sz="1600" b="1" dirty="0" err="1"/>
              <a:t>let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add</a:t>
            </a:r>
            <a:r>
              <a:rPr lang="ko-KR" altLang="en-US" sz="1600" b="1" dirty="0"/>
              <a:t> = (</a:t>
            </a:r>
            <a:r>
              <a:rPr lang="ko-KR" altLang="en-US" sz="1600" b="1" dirty="0" err="1"/>
              <a:t>a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b</a:t>
            </a:r>
            <a:r>
              <a:rPr lang="ko-KR" altLang="en-US" sz="1600" b="1" dirty="0"/>
              <a:t>) =&gt; {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</a:t>
            </a:r>
            <a:r>
              <a:rPr lang="ko-KR" altLang="en-US" sz="1600" b="1" dirty="0"/>
              <a:t> + </a:t>
            </a:r>
            <a:r>
              <a:rPr lang="ko-KR" altLang="en-US" sz="1600" b="1" dirty="0" err="1"/>
              <a:t>b</a:t>
            </a:r>
            <a:r>
              <a:rPr lang="ko-KR" altLang="en-US" sz="1600" b="1" dirty="0"/>
              <a:t> ;</a:t>
            </a:r>
          </a:p>
          <a:p>
            <a:r>
              <a:rPr lang="ko-KR" altLang="en-US" sz="1600" b="1" dirty="0"/>
              <a:t>}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console.log(add(10, 20)) ;</a:t>
            </a:r>
            <a:endParaRPr lang="ko-KR" altLang="en-US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73D118-D635-A68C-B217-D102561B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41"/>
          <a:stretch/>
        </p:blipFill>
        <p:spPr>
          <a:xfrm>
            <a:off x="4495576" y="1571086"/>
            <a:ext cx="3200847" cy="165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A10755-BEB9-D13B-BCEE-76C6E0080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78"/>
          <a:stretch/>
        </p:blipFill>
        <p:spPr>
          <a:xfrm>
            <a:off x="4495576" y="3429000"/>
            <a:ext cx="3219899" cy="1569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472A8A-5433-8359-1F1E-7EDB0FB4F201}"/>
              </a:ext>
            </a:extLst>
          </p:cNvPr>
          <p:cNvSpPr txBox="1"/>
          <p:nvPr/>
        </p:nvSpPr>
        <p:spPr>
          <a:xfrm>
            <a:off x="603986" y="5218175"/>
            <a:ext cx="711148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</a:rPr>
              <a:t>// </a:t>
            </a:r>
            <a:r>
              <a:rPr lang="ko-KR" altLang="en-US" sz="1600" b="1" dirty="0">
                <a:latin typeface="+mn-ea"/>
              </a:rPr>
              <a:t>매개변수 지정 방법</a:t>
            </a:r>
          </a:p>
          <a:p>
            <a:r>
              <a:rPr lang="en-US" altLang="ko-KR" sz="1600" b="1" dirty="0">
                <a:latin typeface="+mn-ea"/>
              </a:rPr>
              <a:t>() =&gt; { ... }          // </a:t>
            </a:r>
            <a:r>
              <a:rPr lang="ko-KR" altLang="en-US" sz="1600" b="1" dirty="0">
                <a:latin typeface="+mn-ea"/>
              </a:rPr>
              <a:t>매개변수가 없을 경우</a:t>
            </a:r>
          </a:p>
          <a:p>
            <a:r>
              <a:rPr lang="en-US" altLang="ko-KR" sz="1600" b="1" dirty="0">
                <a:latin typeface="+mn-ea"/>
              </a:rPr>
              <a:t>x =&gt; { ... }           // </a:t>
            </a:r>
            <a:r>
              <a:rPr lang="ko-KR" altLang="en-US" sz="1600" b="1" dirty="0">
                <a:latin typeface="+mn-ea"/>
              </a:rPr>
              <a:t>매개변수가 한 개인 경우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소괄호를 생략 가능</a:t>
            </a:r>
          </a:p>
          <a:p>
            <a:r>
              <a:rPr lang="en-US" altLang="ko-KR" sz="1600" b="1" dirty="0">
                <a:latin typeface="+mn-ea"/>
              </a:rPr>
              <a:t>(x, y) =&gt; { ... }      // </a:t>
            </a:r>
            <a:r>
              <a:rPr lang="ko-KR" altLang="en-US" sz="1600" b="1" dirty="0">
                <a:latin typeface="+mn-ea"/>
              </a:rPr>
              <a:t>매개변수가 여러 개인 경우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소괄호를 생략 불가</a:t>
            </a:r>
          </a:p>
        </p:txBody>
      </p:sp>
    </p:spTree>
    <p:extLst>
      <p:ext uri="{BB962C8B-B14F-4D97-AF65-F5344CB8AC3E}">
        <p14:creationId xmlns:p14="http://schemas.microsoft.com/office/powerpoint/2010/main" val="3106364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03471" y="492773"/>
            <a:ext cx="845338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배열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(Array)</a:t>
            </a:r>
            <a:endParaRPr lang="ko-KR" alt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B3105-64D8-4551-0E60-F518403D94F3}"/>
              </a:ext>
            </a:extLst>
          </p:cNvPr>
          <p:cNvSpPr txBox="1"/>
          <p:nvPr/>
        </p:nvSpPr>
        <p:spPr>
          <a:xfrm>
            <a:off x="276727" y="1116342"/>
            <a:ext cx="5382929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let a = [1, 2, 3];       // </a:t>
            </a:r>
            <a:r>
              <a:rPr lang="ko-KR" altLang="en-US" sz="1600" b="1" dirty="0"/>
              <a:t>배열 선언</a:t>
            </a:r>
          </a:p>
          <a:p>
            <a:r>
              <a:rPr lang="en-US" altLang="ko-KR" sz="1600" b="1" dirty="0"/>
              <a:t>let b = a;               // </a:t>
            </a:r>
            <a:r>
              <a:rPr lang="ko-KR" altLang="en-US" sz="1600" b="1" dirty="0"/>
              <a:t>배열 복사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참조 값 복사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 err="1"/>
              <a:t>b.push</a:t>
            </a:r>
            <a:r>
              <a:rPr lang="en-US" altLang="ko-KR" sz="1600" b="1" dirty="0"/>
              <a:t>(4);              // </a:t>
            </a:r>
            <a:r>
              <a:rPr lang="ko-KR" altLang="en-US" sz="1600" b="1" dirty="0"/>
              <a:t>배열 </a:t>
            </a:r>
            <a:r>
              <a:rPr lang="en-US" altLang="ko-KR" sz="1600" b="1" dirty="0"/>
              <a:t>Element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4 </a:t>
            </a:r>
            <a:r>
              <a:rPr lang="ko-KR" altLang="en-US" sz="1600" b="1" dirty="0"/>
              <a:t>추가</a:t>
            </a:r>
          </a:p>
          <a:p>
            <a:r>
              <a:rPr lang="en-US" altLang="ko-KR" sz="1600" b="1" dirty="0"/>
              <a:t>console.log(a);        </a:t>
            </a:r>
          </a:p>
          <a:p>
            <a:r>
              <a:rPr lang="en-US" altLang="ko-KR" sz="1600" b="1" dirty="0"/>
              <a:t>console.log(b);       </a:t>
            </a:r>
            <a:endParaRPr lang="ko-KR" alt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A4A47-1ED2-F992-68AC-BAD89C671A1A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8411F7-CF44-4035-8284-7BDCAE99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7" y="2614758"/>
            <a:ext cx="2381582" cy="21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59380D-905D-4956-A6CE-962C6ECCFEC3}"/>
              </a:ext>
            </a:extLst>
          </p:cNvPr>
          <p:cNvSpPr txBox="1"/>
          <p:nvPr/>
        </p:nvSpPr>
        <p:spPr>
          <a:xfrm>
            <a:off x="4475750" y="947065"/>
            <a:ext cx="93364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_3.js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327CD-ED99-9E08-04AF-AD999785B81A}"/>
              </a:ext>
            </a:extLst>
          </p:cNvPr>
          <p:cNvSpPr txBox="1"/>
          <p:nvPr/>
        </p:nvSpPr>
        <p:spPr>
          <a:xfrm>
            <a:off x="3261762" y="2258235"/>
            <a:ext cx="25065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배열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a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b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가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모두 교체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1DEAC8-E317-840F-0BA7-00F5E6611CB1}"/>
              </a:ext>
            </a:extLst>
          </p:cNvPr>
          <p:cNvGrpSpPr/>
          <p:nvPr/>
        </p:nvGrpSpPr>
        <p:grpSpPr>
          <a:xfrm>
            <a:off x="6532346" y="875801"/>
            <a:ext cx="3888607" cy="2935803"/>
            <a:chOff x="6564429" y="2207730"/>
            <a:chExt cx="3888607" cy="347791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5E3E62-15B0-1DE3-1910-6FC2C08EBFA6}"/>
                </a:ext>
              </a:extLst>
            </p:cNvPr>
            <p:cNvSpPr/>
            <p:nvPr/>
          </p:nvSpPr>
          <p:spPr>
            <a:xfrm>
              <a:off x="8029275" y="2207730"/>
              <a:ext cx="1260910" cy="43575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1FD31C-6C05-333D-B693-9875D01C8235}"/>
                </a:ext>
              </a:extLst>
            </p:cNvPr>
            <p:cNvSpPr/>
            <p:nvPr/>
          </p:nvSpPr>
          <p:spPr>
            <a:xfrm>
              <a:off x="8029275" y="2643480"/>
              <a:ext cx="1260910" cy="43575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0B6B0B-A3AE-801B-46B2-C06A386B277B}"/>
                </a:ext>
              </a:extLst>
            </p:cNvPr>
            <p:cNvSpPr/>
            <p:nvPr/>
          </p:nvSpPr>
          <p:spPr>
            <a:xfrm>
              <a:off x="8029275" y="3079230"/>
              <a:ext cx="1260910" cy="43575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550CBB-E199-E16D-8378-2E4C2FA2086E}"/>
                </a:ext>
              </a:extLst>
            </p:cNvPr>
            <p:cNvSpPr/>
            <p:nvPr/>
          </p:nvSpPr>
          <p:spPr>
            <a:xfrm>
              <a:off x="8029275" y="3514980"/>
              <a:ext cx="1260910" cy="43575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A7CB0FE-04C1-11B0-AF40-45D8391532AE}"/>
                </a:ext>
              </a:extLst>
            </p:cNvPr>
            <p:cNvSpPr/>
            <p:nvPr/>
          </p:nvSpPr>
          <p:spPr>
            <a:xfrm>
              <a:off x="8029275" y="3942643"/>
              <a:ext cx="1260910" cy="435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997680-BE43-7FEA-E985-0D31EEADAB2E}"/>
                </a:ext>
              </a:extLst>
            </p:cNvPr>
            <p:cNvSpPr/>
            <p:nvPr/>
          </p:nvSpPr>
          <p:spPr>
            <a:xfrm>
              <a:off x="8029275" y="4378393"/>
              <a:ext cx="1260910" cy="43575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792C4B-C575-78E9-D428-187418304EDB}"/>
                </a:ext>
              </a:extLst>
            </p:cNvPr>
            <p:cNvSpPr/>
            <p:nvPr/>
          </p:nvSpPr>
          <p:spPr>
            <a:xfrm>
              <a:off x="8029275" y="4814143"/>
              <a:ext cx="1260910" cy="43575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1000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4B8931-6485-D319-F7F8-AE5517D7452C}"/>
                </a:ext>
              </a:extLst>
            </p:cNvPr>
            <p:cNvSpPr/>
            <p:nvPr/>
          </p:nvSpPr>
          <p:spPr>
            <a:xfrm>
              <a:off x="8029275" y="5249893"/>
              <a:ext cx="1260910" cy="43575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E4AEB-2C8F-7DC4-7A80-EA362DDB895B}"/>
                </a:ext>
              </a:extLst>
            </p:cNvPr>
            <p:cNvSpPr txBox="1"/>
            <p:nvPr/>
          </p:nvSpPr>
          <p:spPr>
            <a:xfrm>
              <a:off x="7544703" y="2643480"/>
              <a:ext cx="372980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a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C6297-8D0F-85E9-E86D-BA9F5210C50B}"/>
                </a:ext>
              </a:extLst>
            </p:cNvPr>
            <p:cNvSpPr txBox="1"/>
            <p:nvPr/>
          </p:nvSpPr>
          <p:spPr>
            <a:xfrm>
              <a:off x="6564429" y="2619896"/>
              <a:ext cx="86868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1000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283C9CEC-C0A4-517E-A042-1524E787E2EF}"/>
                </a:ext>
              </a:extLst>
            </p:cNvPr>
            <p:cNvCxnSpPr>
              <a:stCxn id="22" idx="2"/>
              <a:endCxn id="19" idx="1"/>
            </p:cNvCxnSpPr>
            <p:nvPr/>
          </p:nvCxnSpPr>
          <p:spPr>
            <a:xfrm rot="16200000" flipH="1">
              <a:off x="6477238" y="3479981"/>
              <a:ext cx="2073568" cy="103050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35F5CF-1228-524F-12E5-C2A944918D7E}"/>
                </a:ext>
              </a:extLst>
            </p:cNvPr>
            <p:cNvSpPr txBox="1"/>
            <p:nvPr/>
          </p:nvSpPr>
          <p:spPr>
            <a:xfrm>
              <a:off x="7433111" y="4508055"/>
              <a:ext cx="372980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b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E94D18-9488-5DBD-8AA7-8B6915ACED97}"/>
                </a:ext>
              </a:extLst>
            </p:cNvPr>
            <p:cNvSpPr txBox="1"/>
            <p:nvPr/>
          </p:nvSpPr>
          <p:spPr>
            <a:xfrm>
              <a:off x="9711890" y="4009061"/>
              <a:ext cx="741146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추가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42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D7F34-284E-9790-B841-D327953D851E}"/>
              </a:ext>
            </a:extLst>
          </p:cNvPr>
          <p:cNvSpPr txBox="1"/>
          <p:nvPr/>
        </p:nvSpPr>
        <p:spPr>
          <a:xfrm>
            <a:off x="103471" y="492773"/>
            <a:ext cx="845338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펼침 연산자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(Spread Operator)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92929"/>
                </a:solidFill>
                <a:effectLst/>
                <a:latin typeface="+mj-lt"/>
              </a:rPr>
              <a:t>...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 연산자</a:t>
            </a:r>
            <a:endParaRPr lang="en-US" altLang="ko-KR" b="1" i="0" dirty="0">
              <a:solidFill>
                <a:srgbClr val="292929"/>
              </a:solidFill>
              <a:effectLst/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+mj-lt"/>
              </a:rPr>
              <a:t>배열 또는 객체의 모든 값을 복사</a:t>
            </a:r>
            <a:endParaRPr lang="ko-KR" altLang="en-US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B4586-0BA3-AA62-1350-CE13FA3599F7}"/>
              </a:ext>
            </a:extLst>
          </p:cNvPr>
          <p:cNvSpPr txBox="1"/>
          <p:nvPr/>
        </p:nvSpPr>
        <p:spPr>
          <a:xfrm>
            <a:off x="715878" y="1955813"/>
            <a:ext cx="347111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배열 데이터가 교체되는 일을 방지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데이터 불변성과 관련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A4A38-5A34-9BA5-EEE7-57C2DADE0150}"/>
              </a:ext>
            </a:extLst>
          </p:cNvPr>
          <p:cNvSpPr txBox="1"/>
          <p:nvPr/>
        </p:nvSpPr>
        <p:spPr>
          <a:xfrm>
            <a:off x="842211" y="2874150"/>
            <a:ext cx="334477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let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</a:t>
            </a:r>
            <a:r>
              <a:rPr lang="ko-KR" altLang="en-US" sz="1600" b="1" dirty="0"/>
              <a:t> = [1, 2, 3];</a:t>
            </a:r>
          </a:p>
          <a:p>
            <a:r>
              <a:rPr lang="ko-KR" altLang="en-US" sz="1600" b="1" dirty="0" err="1"/>
              <a:t>let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b</a:t>
            </a:r>
            <a:r>
              <a:rPr lang="ko-KR" altLang="en-US" sz="1600" b="1" dirty="0"/>
              <a:t> = [...</a:t>
            </a:r>
            <a:r>
              <a:rPr lang="ko-KR" altLang="en-US" sz="1600" b="1" dirty="0" err="1"/>
              <a:t>a</a:t>
            </a:r>
            <a:r>
              <a:rPr lang="ko-KR" altLang="en-US" sz="1600" b="1" dirty="0"/>
              <a:t>, 4];</a:t>
            </a:r>
          </a:p>
          <a:p>
            <a:r>
              <a:rPr lang="ko-KR" altLang="en-US" sz="1600" b="1" dirty="0" err="1"/>
              <a:t>console.log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a</a:t>
            </a:r>
            <a:r>
              <a:rPr lang="ko-KR" altLang="en-US" sz="1600" b="1" dirty="0"/>
              <a:t>); </a:t>
            </a:r>
          </a:p>
          <a:p>
            <a:r>
              <a:rPr lang="ko-KR" altLang="en-US" sz="1600" b="1" dirty="0" err="1"/>
              <a:t>console.log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b</a:t>
            </a:r>
            <a:r>
              <a:rPr lang="ko-KR" altLang="en-US" sz="1600" b="1" dirty="0"/>
              <a:t>);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A4A47-1ED2-F992-68AC-BAD89C671A1A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83F4BF-62AE-CDCE-1F42-342E0A3F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4273421"/>
            <a:ext cx="2581635" cy="18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993AFC-0FA0-FC43-4349-E102067E5D0E}"/>
              </a:ext>
            </a:extLst>
          </p:cNvPr>
          <p:cNvSpPr/>
          <p:nvPr/>
        </p:nvSpPr>
        <p:spPr>
          <a:xfrm>
            <a:off x="7997192" y="875801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75EF7C-1D12-52E6-13FD-EE7BB78F6DED}"/>
              </a:ext>
            </a:extLst>
          </p:cNvPr>
          <p:cNvSpPr/>
          <p:nvPr/>
        </p:nvSpPr>
        <p:spPr>
          <a:xfrm>
            <a:off x="7997192" y="1243630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B5F761-D48B-343B-74C3-E13C7A553441}"/>
              </a:ext>
            </a:extLst>
          </p:cNvPr>
          <p:cNvSpPr/>
          <p:nvPr/>
        </p:nvSpPr>
        <p:spPr>
          <a:xfrm>
            <a:off x="7997192" y="1611458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9F0A49-D513-3733-1129-32A46078B704}"/>
              </a:ext>
            </a:extLst>
          </p:cNvPr>
          <p:cNvSpPr/>
          <p:nvPr/>
        </p:nvSpPr>
        <p:spPr>
          <a:xfrm>
            <a:off x="7997192" y="1979287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9FAD86-F912-E1F3-D982-14A7B3E4E39E}"/>
              </a:ext>
            </a:extLst>
          </p:cNvPr>
          <p:cNvSpPr/>
          <p:nvPr/>
        </p:nvSpPr>
        <p:spPr>
          <a:xfrm>
            <a:off x="7997192" y="2340289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……….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E64E78-A917-0A5A-5D1B-A9CD2A69EEC6}"/>
              </a:ext>
            </a:extLst>
          </p:cNvPr>
          <p:cNvSpPr/>
          <p:nvPr/>
        </p:nvSpPr>
        <p:spPr>
          <a:xfrm>
            <a:off x="7997192" y="2708118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13544-2E66-8BC1-3D6F-BAF745F38E24}"/>
              </a:ext>
            </a:extLst>
          </p:cNvPr>
          <p:cNvSpPr/>
          <p:nvPr/>
        </p:nvSpPr>
        <p:spPr>
          <a:xfrm>
            <a:off x="7997192" y="3075947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F6B978-C1C4-B67C-34B4-233C2CDFC7A0}"/>
              </a:ext>
            </a:extLst>
          </p:cNvPr>
          <p:cNvSpPr/>
          <p:nvPr/>
        </p:nvSpPr>
        <p:spPr>
          <a:xfrm>
            <a:off x="7997192" y="3443775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F7563-56EF-D336-5819-52F8AAC3CDFE}"/>
              </a:ext>
            </a:extLst>
          </p:cNvPr>
          <p:cNvSpPr txBox="1"/>
          <p:nvPr/>
        </p:nvSpPr>
        <p:spPr>
          <a:xfrm>
            <a:off x="7504499" y="1243630"/>
            <a:ext cx="38110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21A68-88B7-6823-C95D-1AC4F74CE23B}"/>
              </a:ext>
            </a:extLst>
          </p:cNvPr>
          <p:cNvSpPr txBox="1"/>
          <p:nvPr/>
        </p:nvSpPr>
        <p:spPr>
          <a:xfrm>
            <a:off x="6532346" y="1223722"/>
            <a:ext cx="8686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B6893-A472-B6EB-A7BB-153FDD357EE5}"/>
              </a:ext>
            </a:extLst>
          </p:cNvPr>
          <p:cNvSpPr txBox="1"/>
          <p:nvPr/>
        </p:nvSpPr>
        <p:spPr>
          <a:xfrm>
            <a:off x="7401028" y="2817569"/>
            <a:ext cx="37298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461D9-4C29-D575-DE5B-D0AE62AEC2CE}"/>
              </a:ext>
            </a:extLst>
          </p:cNvPr>
          <p:cNvSpPr txBox="1"/>
          <p:nvPr/>
        </p:nvSpPr>
        <p:spPr>
          <a:xfrm>
            <a:off x="6420754" y="2790164"/>
            <a:ext cx="8686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2000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C25413-7709-4397-44E1-206527018E59}"/>
              </a:ext>
            </a:extLst>
          </p:cNvPr>
          <p:cNvSpPr/>
          <p:nvPr/>
        </p:nvSpPr>
        <p:spPr>
          <a:xfrm>
            <a:off x="8005213" y="3813421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C55464-63F3-F546-0A79-85E34C555EF5}"/>
              </a:ext>
            </a:extLst>
          </p:cNvPr>
          <p:cNvSpPr/>
          <p:nvPr/>
        </p:nvSpPr>
        <p:spPr>
          <a:xfrm>
            <a:off x="8005213" y="4181250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2D597E-12CF-DFC5-6864-369F065828D5}"/>
              </a:ext>
            </a:extLst>
          </p:cNvPr>
          <p:cNvSpPr/>
          <p:nvPr/>
        </p:nvSpPr>
        <p:spPr>
          <a:xfrm>
            <a:off x="8005213" y="4549078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C2D6DD-4514-A677-087A-E8B9ACE00832}"/>
              </a:ext>
            </a:extLst>
          </p:cNvPr>
          <p:cNvSpPr/>
          <p:nvPr/>
        </p:nvSpPr>
        <p:spPr>
          <a:xfrm>
            <a:off x="7885600" y="2708118"/>
            <a:ext cx="1499032" cy="1103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10CDD-4451-F6F8-8ED4-B2225492CCD1}"/>
              </a:ext>
            </a:extLst>
          </p:cNvPr>
          <p:cNvSpPr txBox="1"/>
          <p:nvPr/>
        </p:nvSpPr>
        <p:spPr>
          <a:xfrm>
            <a:off x="9599696" y="2830834"/>
            <a:ext cx="5260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…a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50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F6C0AD-AE8F-5E40-8EC3-F05E81FCC64F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D14D5-6D92-2079-C7DB-C5A36AA236A2}"/>
              </a:ext>
            </a:extLst>
          </p:cNvPr>
          <p:cNvSpPr txBox="1"/>
          <p:nvPr/>
        </p:nvSpPr>
        <p:spPr>
          <a:xfrm>
            <a:off x="187877" y="409880"/>
            <a:ext cx="5083570" cy="5442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Class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연관 있는 변수와 함수를 포장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notokr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멤버 변수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: Class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 내부 변수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notokr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멤버 함수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: Class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 내부 함수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notok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Object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Class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는</a:t>
            </a:r>
            <a:r>
              <a:rPr lang="ko-KR" altLang="en-US" b="1" dirty="0"/>
              <a:t> 붕어빵 틀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Object</a:t>
            </a:r>
            <a:r>
              <a:rPr lang="ko-KR" altLang="en-US" b="1" dirty="0"/>
              <a:t>는 붕어빵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Class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kr"/>
              </a:rPr>
              <a:t>로 </a:t>
            </a:r>
            <a:r>
              <a:rPr lang="en-US" altLang="ko-KR" b="1" dirty="0"/>
              <a:t>Object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Object</a:t>
            </a:r>
            <a:r>
              <a:rPr lang="ko-KR" altLang="en-US" b="1" dirty="0"/>
              <a:t> 생성방법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let</a:t>
            </a:r>
            <a:r>
              <a:rPr lang="ko-KR" altLang="en-US" b="1" dirty="0"/>
              <a:t> 객체</a:t>
            </a:r>
            <a:r>
              <a:rPr lang="en-US" altLang="ko-KR" b="1" dirty="0"/>
              <a:t> </a:t>
            </a:r>
            <a:r>
              <a:rPr lang="ko-KR" altLang="en-US" b="1" dirty="0"/>
              <a:t>= </a:t>
            </a:r>
            <a:r>
              <a:rPr lang="ko-KR" altLang="en-US" b="1" dirty="0" err="1"/>
              <a:t>new</a:t>
            </a:r>
            <a:r>
              <a:rPr lang="ko-KR" altLang="en-US" b="1" dirty="0"/>
              <a:t> 클래스();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let</a:t>
            </a:r>
            <a:r>
              <a:rPr lang="ko-KR" altLang="en-US" b="1" dirty="0"/>
              <a:t> </a:t>
            </a:r>
            <a:r>
              <a:rPr lang="ko-KR" altLang="en-US" b="1" dirty="0" err="1"/>
              <a:t>kcb</a:t>
            </a:r>
            <a:r>
              <a:rPr lang="ko-KR" altLang="en-US" b="1" dirty="0"/>
              <a:t> = </a:t>
            </a:r>
            <a:r>
              <a:rPr lang="ko-KR" altLang="en-US" b="1" dirty="0" err="1"/>
              <a:t>new</a:t>
            </a:r>
            <a:r>
              <a:rPr lang="ko-KR" altLang="en-US" b="1" dirty="0"/>
              <a:t> </a:t>
            </a:r>
            <a:r>
              <a:rPr lang="ko-KR" altLang="en-US" b="1" dirty="0" err="1"/>
              <a:t>Student</a:t>
            </a:r>
            <a:r>
              <a:rPr lang="ko-KR" altLang="en-US" b="1" dirty="0"/>
              <a:t>();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notokr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A134B9-4C53-0E04-F45A-3F73DC8D36C2}"/>
              </a:ext>
            </a:extLst>
          </p:cNvPr>
          <p:cNvGrpSpPr/>
          <p:nvPr/>
        </p:nvGrpSpPr>
        <p:grpSpPr>
          <a:xfrm>
            <a:off x="4642586" y="1417585"/>
            <a:ext cx="5763138" cy="3426656"/>
            <a:chOff x="5200852" y="2177894"/>
            <a:chExt cx="5763138" cy="342665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D1E887-9AD2-F4A9-7C50-B001839D5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68"/>
            <a:stretch/>
          </p:blipFill>
          <p:spPr>
            <a:xfrm>
              <a:off x="5200852" y="2177894"/>
              <a:ext cx="5653793" cy="3268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4216C6-0F36-521D-4CB1-5A01AACAF786}"/>
                </a:ext>
              </a:extLst>
            </p:cNvPr>
            <p:cNvSpPr txBox="1"/>
            <p:nvPr/>
          </p:nvSpPr>
          <p:spPr>
            <a:xfrm>
              <a:off x="8010675" y="2199170"/>
              <a:ext cx="767618" cy="330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Class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FF23FA-1237-A1B4-9DD3-2EF8E11CB13E}"/>
                </a:ext>
              </a:extLst>
            </p:cNvPr>
            <p:cNvSpPr txBox="1"/>
            <p:nvPr/>
          </p:nvSpPr>
          <p:spPr>
            <a:xfrm>
              <a:off x="5294867" y="5244371"/>
              <a:ext cx="885356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Object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3059E3-2B34-2AC5-7164-A8EC273D2737}"/>
                </a:ext>
              </a:extLst>
            </p:cNvPr>
            <p:cNvSpPr txBox="1"/>
            <p:nvPr/>
          </p:nvSpPr>
          <p:spPr>
            <a:xfrm>
              <a:off x="6249375" y="5248348"/>
              <a:ext cx="885356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Object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1EBC59-5581-7010-0660-D9366A8A644C}"/>
                </a:ext>
              </a:extLst>
            </p:cNvPr>
            <p:cNvSpPr txBox="1"/>
            <p:nvPr/>
          </p:nvSpPr>
          <p:spPr>
            <a:xfrm>
              <a:off x="7208692" y="5242767"/>
              <a:ext cx="885356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Object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A6480-985E-4873-7B06-341663E77231}"/>
                </a:ext>
              </a:extLst>
            </p:cNvPr>
            <p:cNvSpPr txBox="1"/>
            <p:nvPr/>
          </p:nvSpPr>
          <p:spPr>
            <a:xfrm>
              <a:off x="8163200" y="5246744"/>
              <a:ext cx="885356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Object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9749FA-3631-6F1F-844A-15C1652A9828}"/>
                </a:ext>
              </a:extLst>
            </p:cNvPr>
            <p:cNvSpPr txBox="1"/>
            <p:nvPr/>
          </p:nvSpPr>
          <p:spPr>
            <a:xfrm>
              <a:off x="9124126" y="5262019"/>
              <a:ext cx="885356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Object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992ECC-FD1C-5759-107A-54D14EB243AF}"/>
                </a:ext>
              </a:extLst>
            </p:cNvPr>
            <p:cNvSpPr txBox="1"/>
            <p:nvPr/>
          </p:nvSpPr>
          <p:spPr>
            <a:xfrm>
              <a:off x="10078634" y="5265996"/>
              <a:ext cx="885356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Object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701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BF8CF8-9B2B-AD4B-7725-26A3703657D1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CDB7C-0F1D-22C1-56AA-7C700402354B}"/>
              </a:ext>
            </a:extLst>
          </p:cNvPr>
          <p:cNvSpPr txBox="1"/>
          <p:nvPr/>
        </p:nvSpPr>
        <p:spPr>
          <a:xfrm>
            <a:off x="106477" y="533244"/>
            <a:ext cx="6737085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&lt;h3&gt;</a:t>
            </a:r>
            <a:r>
              <a:rPr lang="ko-KR" altLang="en-US" sz="1600" b="1" dirty="0">
                <a:effectLst/>
                <a:latin typeface="+mn-ea"/>
              </a:rPr>
              <a:t>클래스 사용</a:t>
            </a:r>
            <a:r>
              <a:rPr lang="en-US" altLang="ko-KR" sz="1600" b="1" dirty="0">
                <a:effectLst/>
                <a:latin typeface="+mn-ea"/>
              </a:rPr>
              <a:t>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class Student {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constructor(name, number, </a:t>
            </a:r>
            <a:r>
              <a:rPr lang="en-US" altLang="ko-KR" sz="1600" b="1" dirty="0" err="1">
                <a:effectLst/>
                <a:latin typeface="+mn-ea"/>
              </a:rPr>
              <a:t>majer</a:t>
            </a:r>
            <a:r>
              <a:rPr lang="en-US" altLang="ko-KR" sz="1600" b="1" dirty="0">
                <a:effectLst/>
                <a:latin typeface="+mn-ea"/>
              </a:rPr>
              <a:t>, grade) {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this.name = name;         // </a:t>
            </a:r>
            <a:r>
              <a:rPr lang="ko-KR" altLang="en-US" sz="1600" b="1" dirty="0">
                <a:effectLst/>
                <a:latin typeface="+mn-ea"/>
              </a:rPr>
              <a:t>멤버 변수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this.number</a:t>
            </a:r>
            <a:r>
              <a:rPr lang="en-US" altLang="ko-KR" sz="1600" b="1" dirty="0">
                <a:effectLst/>
                <a:latin typeface="+mn-ea"/>
              </a:rPr>
              <a:t> = number;   // </a:t>
            </a:r>
            <a:r>
              <a:rPr lang="ko-KR" altLang="en-US" sz="1600" b="1" dirty="0">
                <a:effectLst/>
                <a:latin typeface="+mn-ea"/>
              </a:rPr>
              <a:t>멤버 변수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this.majer</a:t>
            </a:r>
            <a:r>
              <a:rPr lang="en-US" altLang="ko-KR" sz="1600" b="1" dirty="0">
                <a:effectLst/>
                <a:latin typeface="+mn-ea"/>
              </a:rPr>
              <a:t> = major;         // </a:t>
            </a:r>
            <a:r>
              <a:rPr lang="ko-KR" altLang="en-US" sz="1600" b="1" dirty="0">
                <a:effectLst/>
                <a:latin typeface="+mn-ea"/>
              </a:rPr>
              <a:t>멤버 변수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this.grade</a:t>
            </a:r>
            <a:r>
              <a:rPr lang="en-US" altLang="ko-KR" sz="1600" b="1" dirty="0">
                <a:effectLst/>
                <a:latin typeface="+mn-ea"/>
              </a:rPr>
              <a:t> = grade;         // </a:t>
            </a:r>
            <a:r>
              <a:rPr lang="ko-KR" altLang="en-US" sz="1600" b="1" dirty="0">
                <a:effectLst/>
                <a:latin typeface="+mn-ea"/>
              </a:rPr>
              <a:t>멤버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변수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study() {                        //  </a:t>
            </a:r>
            <a:r>
              <a:rPr lang="ko-KR" altLang="en-US" sz="1600" b="1" dirty="0">
                <a:effectLst/>
                <a:latin typeface="+mn-ea"/>
              </a:rPr>
              <a:t>멤버 함수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console.log("</a:t>
            </a:r>
            <a:r>
              <a:rPr lang="ko-KR" altLang="en-US" sz="1600" b="1" dirty="0" err="1">
                <a:effectLst/>
                <a:latin typeface="+mn-ea"/>
              </a:rPr>
              <a:t>열공중입니다</a:t>
            </a:r>
            <a:r>
              <a:rPr lang="en-US" altLang="ko-KR" sz="1600" b="1" dirty="0">
                <a:effectLst/>
                <a:latin typeface="+mn-ea"/>
              </a:rPr>
              <a:t>....");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 err="1">
                <a:effectLst/>
                <a:latin typeface="+mn-ea"/>
              </a:rPr>
              <a:t>열공중입니다</a:t>
            </a:r>
            <a:r>
              <a:rPr lang="en-US" altLang="ko-KR" sz="1600" b="1" dirty="0">
                <a:effectLst/>
                <a:latin typeface="+mn-ea"/>
              </a:rPr>
              <a:t>....&lt;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play()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console.log("</a:t>
            </a:r>
            <a:r>
              <a:rPr lang="ko-KR" altLang="en-US" sz="1600" b="1" dirty="0" err="1">
                <a:effectLst/>
                <a:latin typeface="+mn-ea"/>
              </a:rPr>
              <a:t>운동중입니다</a:t>
            </a:r>
            <a:r>
              <a:rPr lang="en-US" altLang="ko-KR" sz="1600" b="1" dirty="0">
                <a:effectLst/>
                <a:latin typeface="+mn-ea"/>
              </a:rPr>
              <a:t>....");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 err="1">
                <a:effectLst/>
                <a:latin typeface="+mn-ea"/>
              </a:rPr>
              <a:t>운동중입니다</a:t>
            </a:r>
            <a:r>
              <a:rPr lang="en-US" altLang="ko-KR" sz="1600" b="1" dirty="0">
                <a:effectLst/>
                <a:latin typeface="+mn-ea"/>
              </a:rPr>
              <a:t>....&lt;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</a:t>
            </a:r>
          </a:p>
          <a:p>
            <a:r>
              <a:rPr lang="en-US" altLang="ko-KR" sz="1600" b="1" dirty="0">
                <a:latin typeface="+mn-ea"/>
              </a:rPr>
              <a:t>   </a:t>
            </a:r>
            <a:r>
              <a:rPr lang="en-US" altLang="ko-KR" sz="1600" b="1" dirty="0">
                <a:effectLst/>
                <a:latin typeface="+mn-ea"/>
              </a:rPr>
              <a:t> var </a:t>
            </a:r>
            <a:r>
              <a:rPr lang="en-US" altLang="ko-KR" sz="1600" b="1" dirty="0" err="1">
                <a:effectLst/>
                <a:latin typeface="+mn-ea"/>
              </a:rPr>
              <a:t>kcb</a:t>
            </a:r>
            <a:r>
              <a:rPr lang="en-US" altLang="ko-KR" sz="1600" b="1" dirty="0">
                <a:effectLst/>
                <a:latin typeface="+mn-ea"/>
              </a:rPr>
              <a:t> = new Student("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", 202320, "</a:t>
            </a:r>
            <a:r>
              <a:rPr lang="ko-KR" altLang="en-US" sz="1600" b="1" dirty="0">
                <a:effectLst/>
                <a:latin typeface="+mn-ea"/>
              </a:rPr>
              <a:t>컴퓨터</a:t>
            </a:r>
            <a:r>
              <a:rPr lang="en-US" altLang="ko-KR" sz="1600" b="1" dirty="0">
                <a:effectLst/>
                <a:latin typeface="+mn-ea"/>
              </a:rPr>
              <a:t>", 4.0);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kcb.study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kcb.play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&lt;/body&gt;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045BF-8640-04F2-1CE2-4F461D4DBFA0}"/>
              </a:ext>
            </a:extLst>
          </p:cNvPr>
          <p:cNvSpPr txBox="1"/>
          <p:nvPr/>
        </p:nvSpPr>
        <p:spPr>
          <a:xfrm>
            <a:off x="3986844" y="363967"/>
            <a:ext cx="117478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_4.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html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B94CE4-0734-2D36-B9BB-59639D3DE2EA}"/>
              </a:ext>
            </a:extLst>
          </p:cNvPr>
          <p:cNvSpPr/>
          <p:nvPr/>
        </p:nvSpPr>
        <p:spPr>
          <a:xfrm>
            <a:off x="310639" y="1332627"/>
            <a:ext cx="4646372" cy="3851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067B2-9D07-6CFA-32B1-87570EE43C4A}"/>
              </a:ext>
            </a:extLst>
          </p:cNvPr>
          <p:cNvSpPr txBox="1"/>
          <p:nvPr/>
        </p:nvSpPr>
        <p:spPr>
          <a:xfrm>
            <a:off x="3611458" y="1121842"/>
            <a:ext cx="117478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생성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99518-B672-E71C-339F-58D37FC295E7}"/>
              </a:ext>
            </a:extLst>
          </p:cNvPr>
          <p:cNvSpPr/>
          <p:nvPr/>
        </p:nvSpPr>
        <p:spPr>
          <a:xfrm>
            <a:off x="414409" y="5394461"/>
            <a:ext cx="6121219" cy="341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8D048-47A5-96C6-7303-44F3C2AB272E}"/>
              </a:ext>
            </a:extLst>
          </p:cNvPr>
          <p:cNvSpPr txBox="1"/>
          <p:nvPr/>
        </p:nvSpPr>
        <p:spPr>
          <a:xfrm>
            <a:off x="5161173" y="5014399"/>
            <a:ext cx="144180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Object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생성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72D116-6EF0-9584-BEFF-0C42DF59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36" y="4468247"/>
            <a:ext cx="3004497" cy="2194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0D3B99-51BE-4CFC-58F6-E79E34947C1F}"/>
              </a:ext>
            </a:extLst>
          </p:cNvPr>
          <p:cNvSpPr/>
          <p:nvPr/>
        </p:nvSpPr>
        <p:spPr>
          <a:xfrm>
            <a:off x="7997192" y="875801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86D2DE-2D3E-BBCE-9C1B-A27B2C263601}"/>
              </a:ext>
            </a:extLst>
          </p:cNvPr>
          <p:cNvSpPr/>
          <p:nvPr/>
        </p:nvSpPr>
        <p:spPr>
          <a:xfrm>
            <a:off x="7997192" y="1243630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김창복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49C95-19E6-3CD2-08BE-5ED5C353430E}"/>
              </a:ext>
            </a:extLst>
          </p:cNvPr>
          <p:cNvSpPr/>
          <p:nvPr/>
        </p:nvSpPr>
        <p:spPr>
          <a:xfrm>
            <a:off x="7997192" y="1611458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202320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7EB83B-9694-7D84-5D2F-8C31A48E2A39}"/>
              </a:ext>
            </a:extLst>
          </p:cNvPr>
          <p:cNvSpPr/>
          <p:nvPr/>
        </p:nvSpPr>
        <p:spPr>
          <a:xfrm>
            <a:off x="7997192" y="1979287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23C790-EF90-32EF-111B-38CD01BB6242}"/>
              </a:ext>
            </a:extLst>
          </p:cNvPr>
          <p:cNvSpPr/>
          <p:nvPr/>
        </p:nvSpPr>
        <p:spPr>
          <a:xfrm>
            <a:off x="7997192" y="2340289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4.0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9B4F21-30FB-D31B-AD75-0AD500F7916F}"/>
              </a:ext>
            </a:extLst>
          </p:cNvPr>
          <p:cNvSpPr/>
          <p:nvPr/>
        </p:nvSpPr>
        <p:spPr>
          <a:xfrm>
            <a:off x="7997192" y="2708118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study()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F02F5-E837-3C31-2376-FABD45278458}"/>
              </a:ext>
            </a:extLst>
          </p:cNvPr>
          <p:cNvSpPr/>
          <p:nvPr/>
        </p:nvSpPr>
        <p:spPr>
          <a:xfrm>
            <a:off x="7997192" y="3075947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play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1E76D8-E3DF-711B-198C-08F408EFC66A}"/>
              </a:ext>
            </a:extLst>
          </p:cNvPr>
          <p:cNvSpPr/>
          <p:nvPr/>
        </p:nvSpPr>
        <p:spPr>
          <a:xfrm>
            <a:off x="7997192" y="3443775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F46D2-181F-E356-BA57-1F80A2B6F972}"/>
              </a:ext>
            </a:extLst>
          </p:cNvPr>
          <p:cNvSpPr txBox="1"/>
          <p:nvPr/>
        </p:nvSpPr>
        <p:spPr>
          <a:xfrm>
            <a:off x="7075836" y="1266920"/>
            <a:ext cx="6890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kcb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72DDB0-346D-A06D-58E2-D207F58D5BAF}"/>
              </a:ext>
            </a:extLst>
          </p:cNvPr>
          <p:cNvSpPr/>
          <p:nvPr/>
        </p:nvSpPr>
        <p:spPr>
          <a:xfrm>
            <a:off x="8005213" y="3813421"/>
            <a:ext cx="1260910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B864F-FE03-D24E-2357-24CB0F2318A5}"/>
              </a:ext>
            </a:extLst>
          </p:cNvPr>
          <p:cNvSpPr txBox="1"/>
          <p:nvPr/>
        </p:nvSpPr>
        <p:spPr>
          <a:xfrm>
            <a:off x="6239865" y="1253255"/>
            <a:ext cx="6890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F360B-BF39-487A-8061-9F10693C6E96}"/>
              </a:ext>
            </a:extLst>
          </p:cNvPr>
          <p:cNvSpPr txBox="1"/>
          <p:nvPr/>
        </p:nvSpPr>
        <p:spPr>
          <a:xfrm>
            <a:off x="132850" y="436072"/>
            <a:ext cx="6442611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Tag </a:t>
            </a:r>
            <a:r>
              <a:rPr lang="ko-KR" altLang="en-US" b="1" dirty="0"/>
              <a:t>와 </a:t>
            </a:r>
            <a:r>
              <a:rPr lang="en-US" altLang="ko-KR" b="1" dirty="0"/>
              <a:t>Attribute </a:t>
            </a:r>
            <a:r>
              <a:rPr lang="ko-KR" altLang="en-US" b="1" dirty="0"/>
              <a:t>으로 구성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Tag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i="0" dirty="0">
                <a:effectLst/>
                <a:latin typeface="Spoqa Han Sans Neo"/>
              </a:rPr>
              <a:t>의 시작과 끝을 나타내는</a:t>
            </a:r>
            <a:r>
              <a:rPr lang="en-US" altLang="ko-KR" b="1" i="0" dirty="0">
                <a:effectLst/>
                <a:latin typeface="Spoqa Han Sans Neo"/>
              </a:rPr>
              <a:t> </a:t>
            </a:r>
            <a:r>
              <a:rPr lang="en-US" altLang="ko-KR" b="1" dirty="0">
                <a:latin typeface="Spoqa Han Sans Neo"/>
              </a:rPr>
              <a:t>M</a:t>
            </a:r>
            <a:r>
              <a:rPr lang="en-US" altLang="ko-KR" b="1" dirty="0"/>
              <a:t>ark Up </a:t>
            </a:r>
            <a:r>
              <a:rPr lang="ko-KR" altLang="en-US" b="1" dirty="0"/>
              <a:t>기호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Attribute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Contents</a:t>
            </a:r>
            <a:r>
              <a:rPr lang="ko-KR" altLang="en-US" b="1" dirty="0"/>
              <a:t> </a:t>
            </a:r>
            <a:r>
              <a:rPr lang="en-US" altLang="ko-KR" b="1" dirty="0"/>
              <a:t>Design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HTML</a:t>
            </a:r>
            <a:r>
              <a:rPr lang="ko-KR" altLang="en-US" b="1" dirty="0"/>
              <a:t> 문서도 속성으로</a:t>
            </a:r>
            <a:r>
              <a:rPr lang="en-US" altLang="ko-KR" b="1" dirty="0"/>
              <a:t> Design </a:t>
            </a:r>
            <a:r>
              <a:rPr lang="ko-KR" altLang="en-US" b="1" dirty="0"/>
              <a:t>가능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Contents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Web Browser</a:t>
            </a:r>
            <a:r>
              <a:rPr lang="ko-KR" altLang="en-US" b="1" dirty="0"/>
              <a:t>에 출력되는 정보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4F0707-89E4-B193-980B-417C8571BA15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58218C-BA7A-8E98-9F6A-561B04B690E5}"/>
              </a:ext>
            </a:extLst>
          </p:cNvPr>
          <p:cNvGrpSpPr/>
          <p:nvPr/>
        </p:nvGrpSpPr>
        <p:grpSpPr>
          <a:xfrm>
            <a:off x="547976" y="4365266"/>
            <a:ext cx="7188643" cy="2350860"/>
            <a:chOff x="571830" y="3176491"/>
            <a:chExt cx="7331402" cy="27628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971D925-D9B7-8B5C-9F1C-0F56A0587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830" y="3176491"/>
              <a:ext cx="7331402" cy="22583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B2C180-942C-61D2-BEE2-D181138ADE11}"/>
                </a:ext>
              </a:extLst>
            </p:cNvPr>
            <p:cNvSpPr txBox="1"/>
            <p:nvPr/>
          </p:nvSpPr>
          <p:spPr>
            <a:xfrm>
              <a:off x="738055" y="5369934"/>
              <a:ext cx="730717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b="1" i="0" dirty="0">
                  <a:solidFill>
                    <a:schemeClr val="bg1"/>
                  </a:solidFill>
                  <a:effectLst/>
                  <a:latin typeface="notokr"/>
                </a:rPr>
                <a:t>속성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8BA42EF-CA49-9907-631C-CF85F640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413" y="4702241"/>
              <a:ext cx="490281" cy="6676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E5F886-2665-73C1-F152-8AE96B02A664}"/>
                </a:ext>
              </a:extLst>
            </p:cNvPr>
            <p:cNvSpPr txBox="1"/>
            <p:nvPr/>
          </p:nvSpPr>
          <p:spPr>
            <a:xfrm>
              <a:off x="3340694" y="5569989"/>
              <a:ext cx="1050805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b="1" i="0" dirty="0">
                  <a:solidFill>
                    <a:schemeClr val="bg1"/>
                  </a:solidFill>
                  <a:effectLst/>
                  <a:latin typeface="notokr"/>
                </a:rPr>
                <a:t>속성 값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8C2A32B-28ED-2D3F-7CAB-AB7B46C1200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3590115" y="4702241"/>
              <a:ext cx="275982" cy="86774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1833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BF8CF8-9B2B-AD4B-7725-26A3703657D1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3B3E3-83EA-C6DC-2079-58392C37B756}"/>
              </a:ext>
            </a:extLst>
          </p:cNvPr>
          <p:cNvSpPr txBox="1"/>
          <p:nvPr/>
        </p:nvSpPr>
        <p:spPr>
          <a:xfrm>
            <a:off x="402872" y="1464788"/>
            <a:ext cx="7380843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&lt;h3&gt;</a:t>
            </a:r>
            <a:r>
              <a:rPr lang="ko-KR" altLang="en-US" sz="1600" b="1" dirty="0">
                <a:effectLst/>
                <a:latin typeface="+mn-ea"/>
              </a:rPr>
              <a:t>클래스 사용</a:t>
            </a:r>
            <a:r>
              <a:rPr lang="en-US" altLang="ko-KR" sz="1600" b="1" dirty="0">
                <a:effectLst/>
                <a:latin typeface="+mn-ea"/>
              </a:rPr>
              <a:t>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class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Student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    …………………….</a:t>
            </a:r>
          </a:p>
          <a:p>
            <a:r>
              <a:rPr lang="en-US" altLang="ko-KR" sz="1600" b="1" dirty="0">
                <a:effectLst/>
                <a:latin typeface="+mn-ea"/>
              </a:rPr>
              <a:t>   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class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introduceStudent</a:t>
            </a:r>
            <a:r>
              <a:rPr lang="en-US" altLang="ko-KR" sz="1600" b="1" dirty="0">
                <a:effectLst/>
                <a:latin typeface="+mn-ea"/>
              </a:rPr>
              <a:t> extends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Student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constructor(name, number, </a:t>
            </a:r>
            <a:r>
              <a:rPr lang="en-US" altLang="ko-KR" sz="1600" b="1" dirty="0" err="1">
                <a:effectLst/>
                <a:latin typeface="+mn-ea"/>
              </a:rPr>
              <a:t>majer</a:t>
            </a:r>
            <a:r>
              <a:rPr lang="en-US" altLang="ko-KR" sz="1600" b="1" dirty="0">
                <a:effectLst/>
                <a:latin typeface="+mn-ea"/>
              </a:rPr>
              <a:t>, grade, </a:t>
            </a:r>
            <a:r>
              <a:rPr lang="en-US" altLang="ko-KR" sz="1600" b="1" dirty="0" err="1">
                <a:effectLst/>
                <a:latin typeface="+mn-ea"/>
              </a:rPr>
              <a:t>futureHope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super(name, number, </a:t>
            </a:r>
            <a:r>
              <a:rPr lang="en-US" altLang="ko-KR" sz="1600" b="1" dirty="0" err="1">
                <a:effectLst/>
                <a:latin typeface="+mn-ea"/>
              </a:rPr>
              <a:t>majer</a:t>
            </a:r>
            <a:r>
              <a:rPr lang="en-US" altLang="ko-KR" sz="1600" b="1" dirty="0">
                <a:effectLst/>
                <a:latin typeface="+mn-ea"/>
              </a:rPr>
              <a:t>, grade);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this.futureHope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futureHope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introduce()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latin typeface="+mn-ea"/>
              </a:rPr>
              <a:t>          </a:t>
            </a:r>
            <a:r>
              <a:rPr lang="en-US" altLang="ko-KR" sz="1600" b="1" dirty="0">
                <a:effectLst/>
                <a:latin typeface="+mn-ea"/>
              </a:rPr>
              <a:t>`</a:t>
            </a:r>
            <a:r>
              <a:rPr lang="ko-KR" altLang="en-US" sz="1600" b="1" dirty="0">
                <a:effectLst/>
                <a:latin typeface="+mn-ea"/>
              </a:rPr>
              <a:t>저는 </a:t>
            </a:r>
            <a:r>
              <a:rPr lang="en-US" altLang="ko-KR" sz="1600" b="1" dirty="0">
                <a:effectLst/>
                <a:latin typeface="+mn-ea"/>
              </a:rPr>
              <a:t>${</a:t>
            </a:r>
            <a:r>
              <a:rPr lang="en-US" altLang="ko-KR" sz="1600" b="1" dirty="0" err="1">
                <a:effectLst/>
                <a:latin typeface="+mn-ea"/>
              </a:rPr>
              <a:t>this.number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번 </a:t>
            </a:r>
            <a:r>
              <a:rPr lang="en-US" altLang="ko-KR" sz="1600" b="1" dirty="0">
                <a:effectLst/>
                <a:latin typeface="+mn-ea"/>
              </a:rPr>
              <a:t>${this.name}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&gt;`);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document.write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`</a:t>
            </a:r>
            <a:r>
              <a:rPr lang="ko-KR" altLang="en-US" sz="1600" b="1" dirty="0">
                <a:effectLst/>
                <a:latin typeface="+mn-ea"/>
              </a:rPr>
              <a:t>전공은 </a:t>
            </a:r>
            <a:r>
              <a:rPr lang="en-US" altLang="ko-KR" sz="1600" b="1" dirty="0">
                <a:effectLst/>
                <a:latin typeface="+mn-ea"/>
              </a:rPr>
              <a:t>${</a:t>
            </a:r>
            <a:r>
              <a:rPr lang="en-US" altLang="ko-KR" sz="1600" b="1" dirty="0" err="1">
                <a:effectLst/>
                <a:latin typeface="+mn-ea"/>
              </a:rPr>
              <a:t>this.majer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이며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장래희망은 </a:t>
            </a:r>
            <a:r>
              <a:rPr lang="en-US" altLang="ko-KR" sz="1600" b="1" dirty="0">
                <a:effectLst/>
                <a:latin typeface="+mn-ea"/>
              </a:rPr>
              <a:t>${</a:t>
            </a:r>
            <a:r>
              <a:rPr lang="en-US" altLang="ko-KR" sz="1600" b="1" dirty="0" err="1">
                <a:effectLst/>
                <a:latin typeface="+mn-ea"/>
              </a:rPr>
              <a:t>this.futureHope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ko-KR" altLang="en-US" sz="1600" b="1" dirty="0">
                <a:effectLst/>
                <a:latin typeface="+mn-ea"/>
              </a:rPr>
              <a:t>입니다</a:t>
            </a:r>
            <a:r>
              <a:rPr lang="en-US" altLang="ko-KR" sz="1600" b="1" dirty="0">
                <a:effectLst/>
                <a:latin typeface="+mn-ea"/>
              </a:rPr>
              <a:t>.`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b="1" dirty="0"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6F88C-38A9-0394-DA4A-9071D2AC72D2}"/>
              </a:ext>
            </a:extLst>
          </p:cNvPr>
          <p:cNvSpPr txBox="1"/>
          <p:nvPr/>
        </p:nvSpPr>
        <p:spPr>
          <a:xfrm>
            <a:off x="5327663" y="-104719"/>
            <a:ext cx="6600633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var kcb1 = new Student("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", 202320, "</a:t>
            </a:r>
            <a:r>
              <a:rPr lang="ko-KR" altLang="en-US" sz="1600" b="1" dirty="0">
                <a:effectLst/>
                <a:latin typeface="+mn-ea"/>
              </a:rPr>
              <a:t>컴퓨터공학과</a:t>
            </a:r>
            <a:r>
              <a:rPr lang="en-US" altLang="ko-KR" sz="1600" b="1" dirty="0">
                <a:effectLst/>
                <a:latin typeface="+mn-ea"/>
              </a:rPr>
              <a:t>", 4.0);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kcb1.study();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kcb1.play();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let kcb2 = new </a:t>
            </a:r>
            <a:r>
              <a:rPr lang="en-US" altLang="ko-KR" sz="1600" b="1" dirty="0" err="1">
                <a:effectLst/>
                <a:latin typeface="+mn-ea"/>
              </a:rPr>
              <a:t>introduceStudent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"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", 202320, "</a:t>
            </a:r>
            <a:r>
              <a:rPr lang="ko-KR" altLang="en-US" sz="1600" b="1" dirty="0">
                <a:effectLst/>
                <a:latin typeface="+mn-ea"/>
              </a:rPr>
              <a:t>컴퓨터공학과</a:t>
            </a:r>
            <a:r>
              <a:rPr lang="en-US" altLang="ko-KR" sz="1600" b="1" dirty="0">
                <a:effectLst/>
                <a:latin typeface="+mn-ea"/>
              </a:rPr>
              <a:t>", 4.0, "</a:t>
            </a:r>
            <a:r>
              <a:rPr lang="ko-KR" altLang="en-US" sz="1600" b="1" dirty="0">
                <a:effectLst/>
                <a:latin typeface="+mn-ea"/>
              </a:rPr>
              <a:t>개발자</a:t>
            </a:r>
            <a:r>
              <a:rPr lang="en-US" altLang="ko-KR" sz="1600" b="1" dirty="0">
                <a:effectLst/>
                <a:latin typeface="+mn-ea"/>
              </a:rPr>
              <a:t>“ );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kcb2.study();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kcb2.play();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kcb2.introduce();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8F7EC-585D-0468-3FCC-8836EE5625C5}"/>
              </a:ext>
            </a:extLst>
          </p:cNvPr>
          <p:cNvSpPr txBox="1"/>
          <p:nvPr/>
        </p:nvSpPr>
        <p:spPr>
          <a:xfrm>
            <a:off x="3960685" y="178382"/>
            <a:ext cx="104445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_5.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html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ADB5A-C90F-0CF4-09CD-D5B6A1BD5A52}"/>
              </a:ext>
            </a:extLst>
          </p:cNvPr>
          <p:cNvSpPr txBox="1"/>
          <p:nvPr/>
        </p:nvSpPr>
        <p:spPr>
          <a:xfrm>
            <a:off x="91629" y="521648"/>
            <a:ext cx="5226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Class</a:t>
            </a:r>
            <a:r>
              <a:rPr lang="ko-KR" altLang="en-US" b="1" dirty="0"/>
              <a:t> 상속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Class </a:t>
            </a:r>
            <a:r>
              <a:rPr lang="en-US" altLang="ko-KR" b="1" dirty="0">
                <a:solidFill>
                  <a:srgbClr val="FF0000"/>
                </a:solidFill>
              </a:rPr>
              <a:t>Child</a:t>
            </a:r>
            <a:r>
              <a:rPr lang="ko-KR" altLang="en-US" b="1" dirty="0"/>
              <a:t> </a:t>
            </a:r>
            <a:r>
              <a:rPr lang="en-US" altLang="ko-KR" b="1" dirty="0" err="1"/>
              <a:t>entends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Parent</a:t>
            </a:r>
            <a:r>
              <a:rPr lang="en-US" altLang="ko-KR" b="1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28DF7E-F546-EB01-28FB-9CC91A7DAC0D}"/>
              </a:ext>
            </a:extLst>
          </p:cNvPr>
          <p:cNvSpPr/>
          <p:nvPr/>
        </p:nvSpPr>
        <p:spPr>
          <a:xfrm>
            <a:off x="599394" y="3195587"/>
            <a:ext cx="6744679" cy="3455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8C3AB-78AD-063E-4F2A-A30D7F37D58C}"/>
              </a:ext>
            </a:extLst>
          </p:cNvPr>
          <p:cNvSpPr txBox="1"/>
          <p:nvPr/>
        </p:nvSpPr>
        <p:spPr>
          <a:xfrm>
            <a:off x="4796086" y="3772449"/>
            <a:ext cx="186459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부모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생성자 실행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6A210-9D43-6FF5-1655-A9384A2B2350}"/>
              </a:ext>
            </a:extLst>
          </p:cNvPr>
          <p:cNvSpPr txBox="1"/>
          <p:nvPr/>
        </p:nvSpPr>
        <p:spPr>
          <a:xfrm>
            <a:off x="4796085" y="4180625"/>
            <a:ext cx="186459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j-lt"/>
              </a:rPr>
              <a:t>추가 멤버 변수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D5350A-5A09-09CF-B5BC-1634D01C5513}"/>
              </a:ext>
            </a:extLst>
          </p:cNvPr>
          <p:cNvSpPr txBox="1"/>
          <p:nvPr/>
        </p:nvSpPr>
        <p:spPr>
          <a:xfrm>
            <a:off x="6764925" y="3195587"/>
            <a:ext cx="5024203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부모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클래스의 멤버를 복사해서 동일한 기능을 가짐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생성자는 복사 안됨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4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BF8CF8-9B2B-AD4B-7725-26A3703657D1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8F7EC-585D-0468-3FCC-8836EE5625C5}"/>
              </a:ext>
            </a:extLst>
          </p:cNvPr>
          <p:cNvSpPr txBox="1"/>
          <p:nvPr/>
        </p:nvSpPr>
        <p:spPr>
          <a:xfrm>
            <a:off x="3960685" y="178382"/>
            <a:ext cx="104445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_5.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html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A388CB-CDF7-0CF1-D1FC-10861EE4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472" y="2651956"/>
            <a:ext cx="4137052" cy="3564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ADB5A-C90F-0CF4-09CD-D5B6A1BD5A52}"/>
              </a:ext>
            </a:extLst>
          </p:cNvPr>
          <p:cNvSpPr txBox="1"/>
          <p:nvPr/>
        </p:nvSpPr>
        <p:spPr>
          <a:xfrm>
            <a:off x="91629" y="521648"/>
            <a:ext cx="522672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Class</a:t>
            </a:r>
            <a:r>
              <a:rPr lang="ko-KR" altLang="en-US" b="1" dirty="0"/>
              <a:t> 상속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Class </a:t>
            </a:r>
            <a:r>
              <a:rPr lang="en-US" altLang="ko-KR" b="1" dirty="0">
                <a:solidFill>
                  <a:srgbClr val="FF0000"/>
                </a:solidFill>
              </a:rPr>
              <a:t>Child</a:t>
            </a:r>
            <a:r>
              <a:rPr lang="ko-KR" altLang="en-US" b="1" dirty="0"/>
              <a:t> </a:t>
            </a:r>
            <a:r>
              <a:rPr lang="en-US" altLang="ko-KR" b="1" dirty="0" err="1"/>
              <a:t>entends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Parent</a:t>
            </a:r>
            <a:r>
              <a:rPr lang="en-US" altLang="ko-KR" b="1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8D2091-DA25-B06C-5626-773C506B67FD}"/>
              </a:ext>
            </a:extLst>
          </p:cNvPr>
          <p:cNvSpPr/>
          <p:nvPr/>
        </p:nvSpPr>
        <p:spPr>
          <a:xfrm>
            <a:off x="1971777" y="2204088"/>
            <a:ext cx="1445393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0AC92F-61F5-0420-CF6E-43DD90A61C06}"/>
              </a:ext>
            </a:extLst>
          </p:cNvPr>
          <p:cNvSpPr/>
          <p:nvPr/>
        </p:nvSpPr>
        <p:spPr>
          <a:xfrm>
            <a:off x="1971777" y="2571917"/>
            <a:ext cx="1445393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김창복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F1DDB-9D22-1D42-EBA5-F4BDD00746F6}"/>
              </a:ext>
            </a:extLst>
          </p:cNvPr>
          <p:cNvSpPr/>
          <p:nvPr/>
        </p:nvSpPr>
        <p:spPr>
          <a:xfrm>
            <a:off x="1971777" y="2939745"/>
            <a:ext cx="1445393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202320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963613-2D64-DDB4-069A-6D7BEEDD8626}"/>
              </a:ext>
            </a:extLst>
          </p:cNvPr>
          <p:cNvSpPr/>
          <p:nvPr/>
        </p:nvSpPr>
        <p:spPr>
          <a:xfrm>
            <a:off x="1971777" y="3307574"/>
            <a:ext cx="1445393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36E0C4-8288-5447-A26C-BF3AFE464047}"/>
              </a:ext>
            </a:extLst>
          </p:cNvPr>
          <p:cNvSpPr/>
          <p:nvPr/>
        </p:nvSpPr>
        <p:spPr>
          <a:xfrm>
            <a:off x="1971777" y="3668576"/>
            <a:ext cx="1445393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4.0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E321F9-B469-90B0-A1D2-AAA486AAFE8D}"/>
              </a:ext>
            </a:extLst>
          </p:cNvPr>
          <p:cNvSpPr/>
          <p:nvPr/>
        </p:nvSpPr>
        <p:spPr>
          <a:xfrm>
            <a:off x="1971777" y="4036405"/>
            <a:ext cx="1445393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study()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3A99B0-33F2-2C24-B6C0-935D6C010A97}"/>
              </a:ext>
            </a:extLst>
          </p:cNvPr>
          <p:cNvSpPr/>
          <p:nvPr/>
        </p:nvSpPr>
        <p:spPr>
          <a:xfrm>
            <a:off x="1971777" y="4404234"/>
            <a:ext cx="1445393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play()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23BE5E-60FF-FAC7-5B97-C6A39008892F}"/>
              </a:ext>
            </a:extLst>
          </p:cNvPr>
          <p:cNvSpPr/>
          <p:nvPr/>
        </p:nvSpPr>
        <p:spPr>
          <a:xfrm>
            <a:off x="1971777" y="4772062"/>
            <a:ext cx="1445393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1600" b="1" dirty="0">
                <a:solidFill>
                  <a:schemeClr val="tx1"/>
                </a:solidFill>
                <a:effectLst/>
                <a:latin typeface="+mn-ea"/>
              </a:rPr>
              <a:t>onstructor()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47B0C-BA70-7FA4-A7C4-3F4C43E3E450}"/>
              </a:ext>
            </a:extLst>
          </p:cNvPr>
          <p:cNvSpPr txBox="1"/>
          <p:nvPr/>
        </p:nvSpPr>
        <p:spPr>
          <a:xfrm>
            <a:off x="1050422" y="2595207"/>
            <a:ext cx="6890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kcb1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BD9D56-816D-9773-B676-4BEC1C08C82A}"/>
              </a:ext>
            </a:extLst>
          </p:cNvPr>
          <p:cNvSpPr/>
          <p:nvPr/>
        </p:nvSpPr>
        <p:spPr>
          <a:xfrm>
            <a:off x="1979798" y="5141708"/>
            <a:ext cx="1445393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531676-D7B4-0E21-8B30-8CFCFB9775BC}"/>
              </a:ext>
            </a:extLst>
          </p:cNvPr>
          <p:cNvSpPr txBox="1"/>
          <p:nvPr/>
        </p:nvSpPr>
        <p:spPr>
          <a:xfrm>
            <a:off x="214451" y="2581542"/>
            <a:ext cx="6890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1000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75D3C7-0B3D-5644-D88C-1959BF9267EA}"/>
              </a:ext>
            </a:extLst>
          </p:cNvPr>
          <p:cNvSpPr/>
          <p:nvPr/>
        </p:nvSpPr>
        <p:spPr>
          <a:xfrm>
            <a:off x="5465545" y="2204088"/>
            <a:ext cx="1445394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12DC31-3E00-A5A2-67AA-E1B20576C689}"/>
              </a:ext>
            </a:extLst>
          </p:cNvPr>
          <p:cNvSpPr/>
          <p:nvPr/>
        </p:nvSpPr>
        <p:spPr>
          <a:xfrm>
            <a:off x="5465545" y="2571917"/>
            <a:ext cx="1445394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김창복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55DBEC-1900-99CE-8CB5-947206660FEE}"/>
              </a:ext>
            </a:extLst>
          </p:cNvPr>
          <p:cNvSpPr/>
          <p:nvPr/>
        </p:nvSpPr>
        <p:spPr>
          <a:xfrm>
            <a:off x="5465545" y="2939745"/>
            <a:ext cx="1445394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202320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73B57F-D6F9-17EC-385B-CEC01571A01A}"/>
              </a:ext>
            </a:extLst>
          </p:cNvPr>
          <p:cNvSpPr/>
          <p:nvPr/>
        </p:nvSpPr>
        <p:spPr>
          <a:xfrm>
            <a:off x="5465545" y="3307574"/>
            <a:ext cx="1445394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A79772-E392-A3A9-B10B-74462A0D5C1F}"/>
              </a:ext>
            </a:extLst>
          </p:cNvPr>
          <p:cNvSpPr/>
          <p:nvPr/>
        </p:nvSpPr>
        <p:spPr>
          <a:xfrm>
            <a:off x="5465545" y="3668576"/>
            <a:ext cx="1445394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4.0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D9FFF2-16A6-9DC2-8525-842131500FA0}"/>
              </a:ext>
            </a:extLst>
          </p:cNvPr>
          <p:cNvSpPr/>
          <p:nvPr/>
        </p:nvSpPr>
        <p:spPr>
          <a:xfrm>
            <a:off x="5465545" y="4036405"/>
            <a:ext cx="1445394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개발자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B81B1E-8750-E738-5D76-821E653C3EFD}"/>
              </a:ext>
            </a:extLst>
          </p:cNvPr>
          <p:cNvSpPr/>
          <p:nvPr/>
        </p:nvSpPr>
        <p:spPr>
          <a:xfrm>
            <a:off x="5465545" y="4404234"/>
            <a:ext cx="1445394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study()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0DA90F-307A-B6FA-CAD7-94BFC1713CD3}"/>
              </a:ext>
            </a:extLst>
          </p:cNvPr>
          <p:cNvSpPr/>
          <p:nvPr/>
        </p:nvSpPr>
        <p:spPr>
          <a:xfrm>
            <a:off x="5465545" y="4772062"/>
            <a:ext cx="1445394" cy="3678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play()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407F04-157A-5E54-3357-486C54F5196F}"/>
              </a:ext>
            </a:extLst>
          </p:cNvPr>
          <p:cNvSpPr txBox="1"/>
          <p:nvPr/>
        </p:nvSpPr>
        <p:spPr>
          <a:xfrm>
            <a:off x="4544189" y="2595207"/>
            <a:ext cx="6890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kcb2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8C73A0-13FA-99C7-2F13-5BB519FA5AE0}"/>
              </a:ext>
            </a:extLst>
          </p:cNvPr>
          <p:cNvSpPr/>
          <p:nvPr/>
        </p:nvSpPr>
        <p:spPr>
          <a:xfrm>
            <a:off x="5473566" y="5141708"/>
            <a:ext cx="1445394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effectLst/>
                <a:latin typeface="+mn-ea"/>
              </a:rPr>
              <a:t>futureHope</a:t>
            </a:r>
            <a:r>
              <a:rPr lang="en-US" altLang="ko-KR" sz="1600" b="1">
                <a:solidFill>
                  <a:schemeClr val="tx1"/>
                </a:solidFill>
              </a:rPr>
              <a:t>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1B31C-0742-FC7E-8455-75E8D3FE7FB9}"/>
              </a:ext>
            </a:extLst>
          </p:cNvPr>
          <p:cNvSpPr txBox="1"/>
          <p:nvPr/>
        </p:nvSpPr>
        <p:spPr>
          <a:xfrm>
            <a:off x="3708218" y="2581542"/>
            <a:ext cx="68908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1000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308CCE7-591C-F71F-F1C6-B4AB95F34D19}"/>
              </a:ext>
            </a:extLst>
          </p:cNvPr>
          <p:cNvSpPr/>
          <p:nvPr/>
        </p:nvSpPr>
        <p:spPr>
          <a:xfrm>
            <a:off x="5473566" y="5509536"/>
            <a:ext cx="1445394" cy="36782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1600" b="1" dirty="0">
                <a:solidFill>
                  <a:schemeClr val="tx1"/>
                </a:solidFill>
                <a:effectLst/>
                <a:latin typeface="+mn-ea"/>
              </a:rPr>
              <a:t>onstructor()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2AFB8E-8E75-7D34-203D-5967AEDB08CC}"/>
              </a:ext>
            </a:extLst>
          </p:cNvPr>
          <p:cNvSpPr txBox="1"/>
          <p:nvPr/>
        </p:nvSpPr>
        <p:spPr>
          <a:xfrm>
            <a:off x="1971777" y="1506518"/>
            <a:ext cx="1441268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Parent Object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58722-4E8F-69F4-F453-5A81400ADF64}"/>
              </a:ext>
            </a:extLst>
          </p:cNvPr>
          <p:cNvSpPr txBox="1"/>
          <p:nvPr/>
        </p:nvSpPr>
        <p:spPr>
          <a:xfrm>
            <a:off x="5477692" y="1509931"/>
            <a:ext cx="1441268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Child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 Object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650B96-DBFC-4886-894E-3E4B9976AF82}"/>
              </a:ext>
            </a:extLst>
          </p:cNvPr>
          <p:cNvSpPr txBox="1"/>
          <p:nvPr/>
        </p:nvSpPr>
        <p:spPr>
          <a:xfrm>
            <a:off x="119975" y="492773"/>
            <a:ext cx="8126859" cy="5350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Progra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endParaRPr lang="en-US" altLang="ko-KR" b="1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작성한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hwp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ppt, </a:t>
            </a:r>
            <a:r>
              <a:rPr lang="en-US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exell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visual studio, ……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실행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중인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특정기능을 수행하는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실행 중인 함수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Therad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Multi Thread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A00DA-ED3D-D225-F058-6CBA2A926A29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F8A8-89F0-2998-5FD0-F4DFCBCD7325}"/>
              </a:ext>
            </a:extLst>
          </p:cNvPr>
          <p:cNvSpPr txBox="1"/>
          <p:nvPr/>
        </p:nvSpPr>
        <p:spPr>
          <a:xfrm>
            <a:off x="9104421" y="2387065"/>
            <a:ext cx="128642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하드디스크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B0284C1F-896F-6648-93D1-893D0433CE64}"/>
              </a:ext>
            </a:extLst>
          </p:cNvPr>
          <p:cNvSpPr/>
          <p:nvPr/>
        </p:nvSpPr>
        <p:spPr>
          <a:xfrm>
            <a:off x="7628399" y="2608446"/>
            <a:ext cx="1366788" cy="972152"/>
          </a:xfrm>
          <a:prstGeom prst="can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(function)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933A7A9-E7E8-8AF9-497B-FBE5CF2AFAE2}"/>
              </a:ext>
            </a:extLst>
          </p:cNvPr>
          <p:cNvSpPr/>
          <p:nvPr/>
        </p:nvSpPr>
        <p:spPr>
          <a:xfrm>
            <a:off x="8008596" y="3792353"/>
            <a:ext cx="606392" cy="471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AD329A-5ED9-9CE9-283B-BEAFFEDD45CB}"/>
              </a:ext>
            </a:extLst>
          </p:cNvPr>
          <p:cNvSpPr/>
          <p:nvPr/>
        </p:nvSpPr>
        <p:spPr>
          <a:xfrm>
            <a:off x="7445518" y="4417995"/>
            <a:ext cx="1780674" cy="7940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(Thread)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94D65-1FDF-783E-6EBE-0BA302CCA2FC}"/>
              </a:ext>
            </a:extLst>
          </p:cNvPr>
          <p:cNvSpPr txBox="1"/>
          <p:nvPr/>
        </p:nvSpPr>
        <p:spPr>
          <a:xfrm>
            <a:off x="9316177" y="4248718"/>
            <a:ext cx="107467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Main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Memory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03FC2-A4EA-3DDF-60BD-7AAD43C96B4D}"/>
              </a:ext>
            </a:extLst>
          </p:cNvPr>
          <p:cNvSpPr txBox="1"/>
          <p:nvPr/>
        </p:nvSpPr>
        <p:spPr>
          <a:xfrm>
            <a:off x="6973880" y="3830018"/>
            <a:ext cx="883522" cy="3473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실행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36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87F7D-41F8-E0F1-B89F-76059A3D902A}"/>
              </a:ext>
            </a:extLst>
          </p:cNvPr>
          <p:cNvSpPr txBox="1"/>
          <p:nvPr/>
        </p:nvSpPr>
        <p:spPr>
          <a:xfrm>
            <a:off x="90104" y="492773"/>
            <a:ext cx="6801584" cy="314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ulti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Program </a:t>
            </a:r>
            <a:r>
              <a:rPr lang="ko-KR" altLang="en-US" b="1" kern="0" dirty="0">
                <a:solidFill>
                  <a:srgbClr val="000000"/>
                </a:solidFill>
                <a:latin typeface="한컴바탕"/>
              </a:rPr>
              <a:t>언어는 </a:t>
            </a:r>
            <a:r>
              <a:rPr lang="en-US" altLang="ko-KR" b="1" kern="0" dirty="0">
                <a:solidFill>
                  <a:srgbClr val="000000"/>
                </a:solidFill>
                <a:latin typeface="한컴바탕"/>
              </a:rPr>
              <a:t>Multi Thread </a:t>
            </a:r>
            <a:r>
              <a:rPr lang="ko-KR" altLang="en-US" b="1" kern="0" dirty="0">
                <a:solidFill>
                  <a:srgbClr val="000000"/>
                </a:solidFill>
                <a:latin typeface="한컴바탕"/>
              </a:rPr>
              <a:t>제공</a:t>
            </a:r>
            <a:endParaRPr lang="en-US" altLang="ko-KR" b="1" kern="0" dirty="0">
              <a:solidFill>
                <a:srgbClr val="000000"/>
              </a:solidFill>
              <a:latin typeface="한컴바탕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FF0000"/>
                </a:solidFill>
                <a:effectLst/>
                <a:latin typeface="한컴바탕"/>
              </a:rPr>
              <a:t>동시에 실행되는 함수가 여러 개</a:t>
            </a:r>
            <a:endParaRPr lang="en-US" altLang="ko-KR" b="1" kern="0" spc="0" dirty="0">
              <a:solidFill>
                <a:srgbClr val="FF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게임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App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: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게임을 하면서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,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채팅을 하면서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,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음악을 듣는다</a:t>
            </a:r>
            <a:endParaRPr lang="en-US" altLang="ko-KR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Chatting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lang="en-US" altLang="ko-KR" b="1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한컴바탕"/>
              </a:rPr>
              <a:t>Single Thread : </a:t>
            </a:r>
            <a:r>
              <a:rPr lang="ko-KR" altLang="en-US" b="1" kern="0" dirty="0">
                <a:solidFill>
                  <a:srgbClr val="000000"/>
                </a:solidFill>
                <a:latin typeface="한컴바탕"/>
              </a:rPr>
              <a:t>한사람 씩 대화</a:t>
            </a:r>
            <a:r>
              <a:rPr lang="en-US" altLang="ko-KR" b="1" kern="0" dirty="0">
                <a:solidFill>
                  <a:srgbClr val="000000"/>
                </a:solidFill>
                <a:latin typeface="한컴바탕"/>
              </a:rPr>
              <a:t> </a:t>
            </a: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한컴바탕"/>
              </a:rPr>
              <a:t>Multi Thread :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한컴바탕"/>
              </a:rPr>
              <a:t>전화처럼 동시에 대화 </a:t>
            </a:r>
            <a:r>
              <a:rPr lang="ko-KR" altLang="en-US" b="1" kern="0" dirty="0">
                <a:solidFill>
                  <a:srgbClr val="000000"/>
                </a:solidFill>
                <a:latin typeface="한컴바탕"/>
              </a:rPr>
              <a:t> 가능 </a:t>
            </a:r>
            <a:endParaRPr lang="en-US" altLang="ko-KR" b="1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4CB127-7DB3-2D19-60E8-70CDB3D59497}"/>
              </a:ext>
            </a:extLst>
          </p:cNvPr>
          <p:cNvGrpSpPr/>
          <p:nvPr/>
        </p:nvGrpSpPr>
        <p:grpSpPr>
          <a:xfrm>
            <a:off x="6763470" y="617589"/>
            <a:ext cx="4581595" cy="2972812"/>
            <a:chOff x="7175652" y="492773"/>
            <a:chExt cx="4581595" cy="29728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9930D3A-9166-E49B-7B13-4AE4E4E8216E}"/>
                </a:ext>
              </a:extLst>
            </p:cNvPr>
            <p:cNvSpPr/>
            <p:nvPr/>
          </p:nvSpPr>
          <p:spPr>
            <a:xfrm>
              <a:off x="8835991" y="492773"/>
              <a:ext cx="1135781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게임 어플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6E9300C-6F27-13DD-8AC6-5A6888D0A239}"/>
                </a:ext>
              </a:extLst>
            </p:cNvPr>
            <p:cNvSpPr/>
            <p:nvPr/>
          </p:nvSpPr>
          <p:spPr>
            <a:xfrm>
              <a:off x="7401826" y="1609306"/>
              <a:ext cx="1135781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게임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8CB96E-0193-16C4-BAA6-CABFAF7057DB}"/>
                </a:ext>
              </a:extLst>
            </p:cNvPr>
            <p:cNvSpPr/>
            <p:nvPr/>
          </p:nvSpPr>
          <p:spPr>
            <a:xfrm>
              <a:off x="8835991" y="1609306"/>
              <a:ext cx="1135781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채팅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011A59-0627-5E58-78D6-8A611926ABDA}"/>
                </a:ext>
              </a:extLst>
            </p:cNvPr>
            <p:cNvSpPr/>
            <p:nvPr/>
          </p:nvSpPr>
          <p:spPr>
            <a:xfrm>
              <a:off x="10366406" y="1609305"/>
              <a:ext cx="1135781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음악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A990FBB2-B271-51F9-4495-BA80B12C6F9D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rot="5400000">
              <a:off x="8353785" y="559209"/>
              <a:ext cx="666030" cy="1434165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F025ACF3-CE06-8B94-4BE4-7147A46EEBFD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rot="5400000">
              <a:off x="9070867" y="1276291"/>
              <a:ext cx="66603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05898202-C897-55C0-3DE7-846D4D212932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rot="16200000" flipH="1">
              <a:off x="9836075" y="511082"/>
              <a:ext cx="666029" cy="15304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8236818-EFEF-817C-1489-191C58EDCB4C}"/>
                </a:ext>
              </a:extLst>
            </p:cNvPr>
            <p:cNvGrpSpPr/>
            <p:nvPr/>
          </p:nvGrpSpPr>
          <p:grpSpPr>
            <a:xfrm>
              <a:off x="7175652" y="2564569"/>
              <a:ext cx="1487091" cy="901016"/>
              <a:chOff x="7021629" y="2548598"/>
              <a:chExt cx="1713300" cy="90101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933CD3D-A248-1C09-DFC8-12C05B119252}"/>
                  </a:ext>
                </a:extLst>
              </p:cNvPr>
              <p:cNvSpPr/>
              <p:nvPr/>
            </p:nvSpPr>
            <p:spPr>
              <a:xfrm>
                <a:off x="7026445" y="2548599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8AF9C5F-C7B8-C621-945C-CCA43F23D49C}"/>
                  </a:ext>
                </a:extLst>
              </p:cNvPr>
              <p:cNvSpPr/>
              <p:nvPr/>
            </p:nvSpPr>
            <p:spPr>
              <a:xfrm>
                <a:off x="7878279" y="2548598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5937957-59D5-0099-8819-8B9B3060A514}"/>
                  </a:ext>
                </a:extLst>
              </p:cNvPr>
              <p:cNvSpPr/>
              <p:nvPr/>
            </p:nvSpPr>
            <p:spPr>
              <a:xfrm>
                <a:off x="7021629" y="2999111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F05B800-CB74-39FB-4789-194D568F536B}"/>
                  </a:ext>
                </a:extLst>
              </p:cNvPr>
              <p:cNvSpPr/>
              <p:nvPr/>
            </p:nvSpPr>
            <p:spPr>
              <a:xfrm>
                <a:off x="7873463" y="2999110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E3C279F5-F706-5252-9DD7-7C0E2732AAEF}"/>
                </a:ext>
              </a:extLst>
            </p:cNvPr>
            <p:cNvSpPr/>
            <p:nvPr/>
          </p:nvSpPr>
          <p:spPr>
            <a:xfrm>
              <a:off x="7724277" y="2098095"/>
              <a:ext cx="399450" cy="4505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C0ABFB04-7373-6A04-6A41-AAC22152D676}"/>
                </a:ext>
              </a:extLst>
            </p:cNvPr>
            <p:cNvSpPr/>
            <p:nvPr/>
          </p:nvSpPr>
          <p:spPr>
            <a:xfrm>
              <a:off x="9259503" y="2114066"/>
              <a:ext cx="399450" cy="4505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2B8677BB-5331-BD28-6789-79B987B9E402}"/>
                </a:ext>
              </a:extLst>
            </p:cNvPr>
            <p:cNvSpPr/>
            <p:nvPr/>
          </p:nvSpPr>
          <p:spPr>
            <a:xfrm>
              <a:off x="10804352" y="2114066"/>
              <a:ext cx="399450" cy="4505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9E9A275-EF8B-C2D0-52A9-7D802BFF6DA4}"/>
                </a:ext>
              </a:extLst>
            </p:cNvPr>
            <p:cNvGrpSpPr/>
            <p:nvPr/>
          </p:nvGrpSpPr>
          <p:grpSpPr>
            <a:xfrm>
              <a:off x="8715682" y="2548598"/>
              <a:ext cx="1487091" cy="901016"/>
              <a:chOff x="7021629" y="2548598"/>
              <a:chExt cx="1713300" cy="901016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2DCCDF3-EC45-664D-F334-1A45AD7A3982}"/>
                  </a:ext>
                </a:extLst>
              </p:cNvPr>
              <p:cNvSpPr/>
              <p:nvPr/>
            </p:nvSpPr>
            <p:spPr>
              <a:xfrm>
                <a:off x="7026445" y="2548599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48B08AB-A900-A033-7182-38965BEC99AF}"/>
                  </a:ext>
                </a:extLst>
              </p:cNvPr>
              <p:cNvSpPr/>
              <p:nvPr/>
            </p:nvSpPr>
            <p:spPr>
              <a:xfrm>
                <a:off x="7878279" y="2548598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1D29148-F212-30AE-3B41-C9C554F6C182}"/>
                  </a:ext>
                </a:extLst>
              </p:cNvPr>
              <p:cNvSpPr/>
              <p:nvPr/>
            </p:nvSpPr>
            <p:spPr>
              <a:xfrm>
                <a:off x="7021629" y="2999111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15D6004-3D9A-64AB-BD23-ED0D6F166FA0}"/>
                  </a:ext>
                </a:extLst>
              </p:cNvPr>
              <p:cNvSpPr/>
              <p:nvPr/>
            </p:nvSpPr>
            <p:spPr>
              <a:xfrm>
                <a:off x="7873463" y="2999110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D584062-03C8-164D-3A1A-E340B27B9C5B}"/>
                </a:ext>
              </a:extLst>
            </p:cNvPr>
            <p:cNvGrpSpPr/>
            <p:nvPr/>
          </p:nvGrpSpPr>
          <p:grpSpPr>
            <a:xfrm>
              <a:off x="10270156" y="2564564"/>
              <a:ext cx="1487091" cy="901016"/>
              <a:chOff x="7021629" y="2548598"/>
              <a:chExt cx="1713300" cy="90101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1EF794-4CB9-AF00-8013-4D68049739F3}"/>
                  </a:ext>
                </a:extLst>
              </p:cNvPr>
              <p:cNvSpPr/>
              <p:nvPr/>
            </p:nvSpPr>
            <p:spPr>
              <a:xfrm>
                <a:off x="7026445" y="2548599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42D6AA1-AE71-C472-96D9-0C2881E92BB4}"/>
                  </a:ext>
                </a:extLst>
              </p:cNvPr>
              <p:cNvSpPr/>
              <p:nvPr/>
            </p:nvSpPr>
            <p:spPr>
              <a:xfrm>
                <a:off x="7878279" y="2548598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026D96F-09FB-BCEE-F586-875E6148962B}"/>
                  </a:ext>
                </a:extLst>
              </p:cNvPr>
              <p:cNvSpPr/>
              <p:nvPr/>
            </p:nvSpPr>
            <p:spPr>
              <a:xfrm>
                <a:off x="7021629" y="2999111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588F2FA-CE52-6634-03EF-807E4C81623C}"/>
                  </a:ext>
                </a:extLst>
              </p:cNvPr>
              <p:cNvSpPr/>
              <p:nvPr/>
            </p:nvSpPr>
            <p:spPr>
              <a:xfrm>
                <a:off x="7873463" y="2999110"/>
                <a:ext cx="856650" cy="4505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>
                    <a:solidFill>
                      <a:schemeClr val="tx1"/>
                    </a:solidFill>
                  </a:rPr>
                  <a:t>스레드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2C4AA3-E81F-5147-3244-98DCE0E32018}"/>
              </a:ext>
            </a:extLst>
          </p:cNvPr>
          <p:cNvGrpSpPr/>
          <p:nvPr/>
        </p:nvGrpSpPr>
        <p:grpSpPr>
          <a:xfrm>
            <a:off x="1079357" y="3866478"/>
            <a:ext cx="2785988" cy="2067683"/>
            <a:chOff x="2945850" y="4550681"/>
            <a:chExt cx="2785988" cy="206768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40E06B-1BC8-D0BA-22A2-F3C51308F82E}"/>
                </a:ext>
              </a:extLst>
            </p:cNvPr>
            <p:cNvSpPr/>
            <p:nvPr/>
          </p:nvSpPr>
          <p:spPr>
            <a:xfrm>
              <a:off x="2960709" y="5654998"/>
              <a:ext cx="743546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송신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스레드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08358E-1221-2E43-9143-8E10B188DD37}"/>
                </a:ext>
              </a:extLst>
            </p:cNvPr>
            <p:cNvSpPr/>
            <p:nvPr/>
          </p:nvSpPr>
          <p:spPr>
            <a:xfrm>
              <a:off x="2960709" y="6167861"/>
              <a:ext cx="743546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수신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스레드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2E7F82-FA34-16DD-1A22-2F4B4FEFADA3}"/>
                </a:ext>
              </a:extLst>
            </p:cNvPr>
            <p:cNvSpPr/>
            <p:nvPr/>
          </p:nvSpPr>
          <p:spPr>
            <a:xfrm>
              <a:off x="4988292" y="5654998"/>
              <a:ext cx="743546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수신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스레드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276CB8B-2F80-62DF-5B18-106DF4C33A7A}"/>
                </a:ext>
              </a:extLst>
            </p:cNvPr>
            <p:cNvSpPr/>
            <p:nvPr/>
          </p:nvSpPr>
          <p:spPr>
            <a:xfrm>
              <a:off x="4988292" y="6167861"/>
              <a:ext cx="743546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송신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스레드</a:t>
              </a:r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5E0D4833-C5B3-A001-86B2-F9C048C759B7}"/>
                </a:ext>
              </a:extLst>
            </p:cNvPr>
            <p:cNvSpPr/>
            <p:nvPr/>
          </p:nvSpPr>
          <p:spPr>
            <a:xfrm>
              <a:off x="4025136" y="5940475"/>
              <a:ext cx="627417" cy="31017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E11E7E-B96F-625B-0654-1CFC18D5705E}"/>
                </a:ext>
              </a:extLst>
            </p:cNvPr>
            <p:cNvSpPr/>
            <p:nvPr/>
          </p:nvSpPr>
          <p:spPr>
            <a:xfrm>
              <a:off x="2945850" y="5096727"/>
              <a:ext cx="743546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521E31D-CEAF-DC69-8964-5DA92BEC133B}"/>
                </a:ext>
              </a:extLst>
            </p:cNvPr>
            <p:cNvSpPr/>
            <p:nvPr/>
          </p:nvSpPr>
          <p:spPr>
            <a:xfrm>
              <a:off x="4988292" y="5103708"/>
              <a:ext cx="743546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240BA4-234C-9AA0-0E55-BE4CAE37DB13}"/>
                </a:ext>
              </a:extLst>
            </p:cNvPr>
            <p:cNvSpPr/>
            <p:nvPr/>
          </p:nvSpPr>
          <p:spPr>
            <a:xfrm>
              <a:off x="3775891" y="4550681"/>
              <a:ext cx="1135781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채팅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B006107-616D-E758-C2A1-245130FB3829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1322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87F7D-41F8-E0F1-B89F-76059A3D902A}"/>
              </a:ext>
            </a:extLst>
          </p:cNvPr>
          <p:cNvSpPr txBox="1"/>
          <p:nvPr/>
        </p:nvSpPr>
        <p:spPr>
          <a:xfrm>
            <a:off x="90103" y="492773"/>
            <a:ext cx="7802613" cy="402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JavaScript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는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Single Thread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실행되는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함수가 단 하나</a:t>
            </a:r>
            <a:endParaRPr lang="en-US" altLang="ko-KR" b="1" kern="0" dirty="0">
              <a:solidFill>
                <a:srgbClr val="FF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문제점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병목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현상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B</a:t>
            </a:r>
            <a:r>
              <a:rPr lang="en-US" altLang="ko-KR" b="1" i="0" dirty="0" err="1">
                <a:solidFill>
                  <a:srgbClr val="4D5156"/>
                </a:solidFill>
                <a:effectLst/>
                <a:latin typeface="+mn-ea"/>
              </a:rPr>
              <a:t>ottleNeck</a:t>
            </a:r>
            <a:r>
              <a:rPr lang="en-US" altLang="ko-KR" b="1" i="0" dirty="0">
                <a:solidFill>
                  <a:srgbClr val="4D5156"/>
                </a:solidFill>
                <a:effectLst/>
                <a:latin typeface="+mn-ea"/>
              </a:rPr>
              <a:t>)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선행 함수 실행이 느리면 다른 함수 실행에 지장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1657350" lvl="3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예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복잡한 이미지 처리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114550" lvl="4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오랜 시간 동안 응답을 멈출 수 있다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114550" lvl="4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웹 페이지를 종료할지 여부를 묻는  메시지를 표시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66221-AE9E-AD0B-F813-414198D3F975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479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C5014A-5913-428E-8890-C90523C6E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85317"/>
              </p:ext>
            </p:extLst>
          </p:nvPr>
        </p:nvGraphicFramePr>
        <p:xfrm>
          <a:off x="249733" y="1428736"/>
          <a:ext cx="6396398" cy="1986534"/>
        </p:xfrm>
        <a:graphic>
          <a:graphicData uri="http://schemas.openxmlformats.org/drawingml/2006/table">
            <a:tbl>
              <a:tblPr/>
              <a:tblGrid>
                <a:gridCol w="6396398">
                  <a:extLst>
                    <a:ext uri="{9D8B030D-6E8A-4147-A177-3AD203B41FA5}">
                      <a16:colId xmlns:a16="http://schemas.microsoft.com/office/drawing/2014/main" val="1562701757"/>
                    </a:ext>
                  </a:extLst>
                </a:gridCol>
              </a:tblGrid>
              <a:tr h="1577729">
                <a:tc>
                  <a:txBody>
                    <a:bodyPr/>
                    <a:lstStyle/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multiply(x, y) {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return x * y;               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printSquare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 {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var s = multiply(x, x);  // 2.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호출 및 실행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스텝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console.log(s);            // 3.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호출 및 실행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스텝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6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printSquare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(5); // 1.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호출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[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스텝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1] / [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스텝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4] -&gt; [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스텝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5]</a:t>
                      </a:r>
                      <a:endParaRPr lang="ko-KR" altLang="en-US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7825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7B1AE35-E675-6721-F1AA-C0F2B25B02B9}"/>
              </a:ext>
            </a:extLst>
          </p:cNvPr>
          <p:cNvGrpSpPr/>
          <p:nvPr/>
        </p:nvGrpSpPr>
        <p:grpSpPr>
          <a:xfrm>
            <a:off x="427187" y="3429000"/>
            <a:ext cx="10337795" cy="3274781"/>
            <a:chOff x="307171" y="3522616"/>
            <a:chExt cx="10337795" cy="3274781"/>
          </a:xfrm>
        </p:grpSpPr>
        <p:pic>
          <p:nvPicPr>
            <p:cNvPr id="23553" name="_x421266952">
              <a:extLst>
                <a:ext uri="{FF2B5EF4-FFF2-40B4-BE49-F238E27FC236}">
                  <a16:creationId xmlns:a16="http://schemas.microsoft.com/office/drawing/2014/main" id="{C2330893-8B42-44A8-A54B-9819E9093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71" y="3691893"/>
              <a:ext cx="9283930" cy="2673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406C90-1977-4099-B8AC-57442C7DA0F9}"/>
                </a:ext>
              </a:extLst>
            </p:cNvPr>
            <p:cNvSpPr txBox="1"/>
            <p:nvPr/>
          </p:nvSpPr>
          <p:spPr>
            <a:xfrm>
              <a:off x="6789290" y="3522616"/>
              <a:ext cx="385567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호출 스택</a:t>
              </a:r>
              <a:r>
                <a:rPr lang="en-US" altLang="ko-KR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(Call Stack) : push</a:t>
              </a:r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pop</a:t>
              </a:r>
              <a:endParaRPr lang="ko-KR" alt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9C715A-A24C-4C24-BBD4-66E6CDCAB620}"/>
                </a:ext>
              </a:extLst>
            </p:cNvPr>
            <p:cNvSpPr txBox="1"/>
            <p:nvPr/>
          </p:nvSpPr>
          <p:spPr>
            <a:xfrm>
              <a:off x="394098" y="6458843"/>
              <a:ext cx="93562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just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스텝 </a:t>
              </a:r>
              <a:r>
                <a:rPr lang="en-US" altLang="ko-KR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1]                     [</a:t>
              </a:r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스텝 </a:t>
              </a:r>
              <a:r>
                <a:rPr lang="en-US" altLang="ko-KR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2]              [</a:t>
              </a:r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스텝 </a:t>
              </a:r>
              <a:r>
                <a:rPr lang="en-US" altLang="ko-KR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3]                 [</a:t>
              </a:r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스텝 </a:t>
              </a:r>
              <a:r>
                <a:rPr lang="en-US" altLang="ko-KR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4]                [</a:t>
              </a:r>
              <a:r>
                <a:rPr lang="ko-KR" altLang="en-US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스텝 </a:t>
              </a:r>
              <a:r>
                <a:rPr lang="en-US" altLang="ko-KR" sz="1600" b="1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5]</a:t>
              </a:r>
              <a:endParaRPr lang="ko-KR" altLang="en-US" sz="1600" kern="0" spc="0" dirty="0">
                <a:solidFill>
                  <a:srgbClr val="000000"/>
                </a:solidFill>
                <a:effectLst/>
                <a:latin typeface="한컴바탕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309B1E-539C-02E7-0ABB-99749714EE44}"/>
              </a:ext>
            </a:extLst>
          </p:cNvPr>
          <p:cNvSpPr txBox="1"/>
          <p:nvPr/>
        </p:nvSpPr>
        <p:spPr>
          <a:xfrm>
            <a:off x="2351410" y="4776594"/>
            <a:ext cx="16146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호출 및 </a:t>
            </a:r>
            <a:r>
              <a:rPr lang="ko-KR" altLang="en-US" sz="14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실행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45028-0E18-0CD7-6EEB-6544FF11D112}"/>
              </a:ext>
            </a:extLst>
          </p:cNvPr>
          <p:cNvSpPr txBox="1"/>
          <p:nvPr/>
        </p:nvSpPr>
        <p:spPr>
          <a:xfrm>
            <a:off x="818048" y="5305983"/>
            <a:ext cx="982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호출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5E54F-A578-3DB5-2FE0-1EB803EDFE07}"/>
              </a:ext>
            </a:extLst>
          </p:cNvPr>
          <p:cNvSpPr txBox="1"/>
          <p:nvPr/>
        </p:nvSpPr>
        <p:spPr>
          <a:xfrm>
            <a:off x="4341479" y="4776594"/>
            <a:ext cx="16146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호출 및 </a:t>
            </a:r>
            <a:r>
              <a:rPr lang="ko-KR" altLang="en-US" sz="14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실행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3F5D6-C042-F0D4-639C-ACB2E973C8F1}"/>
              </a:ext>
            </a:extLst>
          </p:cNvPr>
          <p:cNvSpPr txBox="1"/>
          <p:nvPr/>
        </p:nvSpPr>
        <p:spPr>
          <a:xfrm>
            <a:off x="6433324" y="5305982"/>
            <a:ext cx="982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</a:t>
            </a:r>
            <a:r>
              <a:rPr lang="ko-KR" altLang="en-US" sz="14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실행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DC3EF-3F60-9F60-CCF4-C966FE8CE5E7}"/>
              </a:ext>
            </a:extLst>
          </p:cNvPr>
          <p:cNvSpPr txBox="1"/>
          <p:nvPr/>
        </p:nvSpPr>
        <p:spPr>
          <a:xfrm>
            <a:off x="87537" y="386648"/>
            <a:ext cx="5008165" cy="91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단일 스레드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(Single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Thread) </a:t>
            </a: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함수 만이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F511C-B3DB-0F11-15FD-53842476E0B5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BDB6D-3871-E440-364E-8080B14C2A2B}"/>
              </a:ext>
            </a:extLst>
          </p:cNvPr>
          <p:cNvSpPr txBox="1"/>
          <p:nvPr/>
        </p:nvSpPr>
        <p:spPr>
          <a:xfrm>
            <a:off x="3920918" y="117725"/>
            <a:ext cx="117478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_5.js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91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736164-327C-477A-87AF-A012FAFA6DBB}"/>
              </a:ext>
            </a:extLst>
          </p:cNvPr>
          <p:cNvSpPr txBox="1"/>
          <p:nvPr/>
        </p:nvSpPr>
        <p:spPr>
          <a:xfrm>
            <a:off x="0" y="512023"/>
            <a:ext cx="9848850" cy="225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Synchronous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방식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실행을 종료하고 다음 함수를 실행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순서적으로 실행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하나의 함수만을 실행하는</a:t>
            </a: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Single Thread</a:t>
            </a:r>
            <a:endParaRPr lang="ko-KR" altLang="en-US" kern="0" spc="0" dirty="0">
              <a:solidFill>
                <a:srgbClr val="FF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빨래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(30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설거지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공부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==&gt; 3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51201" name="_x421251832">
            <a:extLst>
              <a:ext uri="{FF2B5EF4-FFF2-40B4-BE49-F238E27FC236}">
                <a16:creationId xmlns:a16="http://schemas.microsoft.com/office/drawing/2014/main" id="{391C1A3D-7376-442A-A210-D15CD0D3F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t="5351" b="56642"/>
          <a:stretch/>
        </p:blipFill>
        <p:spPr bwMode="auto">
          <a:xfrm>
            <a:off x="573860" y="3102607"/>
            <a:ext cx="9584537" cy="2958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37AAD-1B2F-77A0-3847-D1A175C3C9E7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9102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EADB68-2C28-424B-819C-C44FB5C74083}"/>
              </a:ext>
            </a:extLst>
          </p:cNvPr>
          <p:cNvSpPr txBox="1"/>
          <p:nvPr/>
        </p:nvSpPr>
        <p:spPr>
          <a:xfrm>
            <a:off x="0" y="412510"/>
            <a:ext cx="10992051" cy="269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Asynchronous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실행만 하고 곧바로 다음 로직을 실행</a:t>
            </a:r>
            <a:endParaRPr lang="en-US" altLang="ko-KR" b="1" kern="0" spc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 종료는 알아서 함</a:t>
            </a:r>
            <a:endParaRPr lang="en-US" altLang="ko-KR" b="1" kern="0" spc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</a:t>
            </a:r>
            <a:r>
              <a:rPr lang="ko-KR" altLang="en-US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개념과 동일</a:t>
            </a:r>
            <a:endParaRPr lang="en-US" altLang="ko-KR" b="1" kern="0" spc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병렬 실행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빨래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(30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설거지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공부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==&gt; 2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50177" name="_x421251760">
            <a:extLst>
              <a:ext uri="{FF2B5EF4-FFF2-40B4-BE49-F238E27FC236}">
                <a16:creationId xmlns:a16="http://schemas.microsoft.com/office/drawing/2014/main" id="{C752376C-0061-496C-A405-26A26EBB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48558" b="6970"/>
          <a:stretch>
            <a:fillRect/>
          </a:stretch>
        </p:blipFill>
        <p:spPr bwMode="auto">
          <a:xfrm>
            <a:off x="419947" y="3344775"/>
            <a:ext cx="9277847" cy="34000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D29B9-5114-CED5-59F4-CFBD5B8515C4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327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3B455-8AA9-4B69-850C-BAA13C831B4C}"/>
              </a:ext>
            </a:extLst>
          </p:cNvPr>
          <p:cNvSpPr txBox="1"/>
          <p:nvPr/>
        </p:nvSpPr>
        <p:spPr>
          <a:xfrm>
            <a:off x="18350" y="467254"/>
            <a:ext cx="6096000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(Synchronous )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순서적으로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B1FEF98-0367-4BD3-8560-BDB95ECD4B26}"/>
              </a:ext>
            </a:extLst>
          </p:cNvPr>
          <p:cNvGraphicFramePr>
            <a:graphicFrameLocks noGrp="1"/>
          </p:cNvGraphicFramePr>
          <p:nvPr/>
        </p:nvGraphicFramePr>
        <p:xfrm>
          <a:off x="176663" y="1014371"/>
          <a:ext cx="10812781" cy="770192"/>
        </p:xfrm>
        <a:graphic>
          <a:graphicData uri="http://schemas.openxmlformats.org/drawingml/2006/table">
            <a:tbl>
              <a:tblPr/>
              <a:tblGrid>
                <a:gridCol w="10812781">
                  <a:extLst>
                    <a:ext uri="{9D8B030D-6E8A-4147-A177-3AD203B41FA5}">
                      <a16:colId xmlns:a16="http://schemas.microsoft.com/office/drawing/2014/main" val="324502882"/>
                    </a:ext>
                  </a:extLst>
                </a:gridCol>
              </a:tblGrid>
              <a:tr h="3472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npm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is the world's largest software registry. Open source developers from every continent use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npm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share and borrow packages, and many organizations use </a:t>
                      </a:r>
                      <a:r>
                        <a:rPr 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npm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manage private development as well.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525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77C8B8-3601-4CE8-8F5F-5F4148776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45583"/>
              </p:ext>
            </p:extLst>
          </p:nvPr>
        </p:nvGraphicFramePr>
        <p:xfrm>
          <a:off x="276249" y="1969229"/>
          <a:ext cx="10713195" cy="2779014"/>
        </p:xfrm>
        <a:graphic>
          <a:graphicData uri="http://schemas.openxmlformats.org/drawingml/2006/table">
            <a:tbl>
              <a:tblPr/>
              <a:tblGrid>
                <a:gridCol w="10713195">
                  <a:extLst>
                    <a:ext uri="{9D8B030D-6E8A-4147-A177-3AD203B41FA5}">
                      <a16:colId xmlns:a16="http://schemas.microsoft.com/office/drawing/2014/main" val="63006893"/>
                    </a:ext>
                  </a:extLst>
                </a:gridCol>
              </a:tblGrid>
              <a:tr h="1195610">
                <a:tc>
                  <a:txBody>
                    <a:bodyPr/>
                    <a:lstStyle/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fs = require("fs"); //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시스템 모듈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install fs</a:t>
                      </a:r>
                    </a:p>
                    <a:p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data1 =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fs.readFileSync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("./test.txt", { encoding: "utf8" }); //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동기 방식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console.log(data1);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console.log("data1--------------------------------------");</a:t>
                      </a:r>
                    </a:p>
                    <a:p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data2 = </a:t>
                      </a:r>
                      <a:r>
                        <a:rPr lang="en-US" altLang="ko-KR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fs.readFileSync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("./test.txt", { encoding: "utf8" }); //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동기 방식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console.log(data2);</a:t>
                      </a:r>
                    </a:p>
                    <a:p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console.log("data2--------------------------------------");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195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060072-B3C4-4C70-ADE9-6C14C68D57FD}"/>
              </a:ext>
            </a:extLst>
          </p:cNvPr>
          <p:cNvSpPr txBox="1"/>
          <p:nvPr/>
        </p:nvSpPr>
        <p:spPr>
          <a:xfrm>
            <a:off x="226455" y="4891942"/>
            <a:ext cx="1081278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npm</a:t>
            </a:r>
            <a:r>
              <a:rPr lang="en-US" altLang="ko-KR" sz="1600" b="1" dirty="0"/>
              <a:t> is the world's largest software registry. Open source developers from every continent use </a:t>
            </a:r>
            <a:r>
              <a:rPr lang="en-US" altLang="ko-KR" sz="1600" b="1" dirty="0" err="1"/>
              <a:t>npm</a:t>
            </a:r>
            <a:r>
              <a:rPr lang="en-US" altLang="ko-KR" sz="1600" b="1" dirty="0"/>
              <a:t> to </a:t>
            </a:r>
          </a:p>
          <a:p>
            <a:r>
              <a:rPr lang="en-US" altLang="ko-KR" sz="1600" b="1" dirty="0"/>
              <a:t>share and borrow packages, and many organizations use </a:t>
            </a:r>
            <a:r>
              <a:rPr lang="en-US" altLang="ko-KR" sz="1600" b="1" dirty="0" err="1"/>
              <a:t>npm</a:t>
            </a:r>
            <a:r>
              <a:rPr lang="en-US" altLang="ko-KR" sz="1600" b="1" dirty="0"/>
              <a:t> to manage private development as well.</a:t>
            </a:r>
          </a:p>
          <a:p>
            <a:r>
              <a:rPr lang="en-US" altLang="ko-KR" sz="1600" b="1" dirty="0"/>
              <a:t>data1--------------------------------------</a:t>
            </a:r>
          </a:p>
          <a:p>
            <a:r>
              <a:rPr lang="en-US" altLang="ko-KR" sz="1600" b="1" dirty="0" err="1"/>
              <a:t>npm</a:t>
            </a:r>
            <a:r>
              <a:rPr lang="en-US" altLang="ko-KR" sz="1600" b="1" dirty="0"/>
              <a:t> is the world's largest software registry. Open source developers from every continent use </a:t>
            </a:r>
            <a:r>
              <a:rPr lang="en-US" altLang="ko-KR" sz="1600" b="1" dirty="0" err="1"/>
              <a:t>npm</a:t>
            </a:r>
            <a:r>
              <a:rPr lang="en-US" altLang="ko-KR" sz="1600" b="1" dirty="0"/>
              <a:t> to</a:t>
            </a:r>
          </a:p>
          <a:p>
            <a:r>
              <a:rPr lang="en-US" altLang="ko-KR" sz="1600" b="1" dirty="0"/>
              <a:t>share and borrow packages, and many organizations use </a:t>
            </a:r>
            <a:r>
              <a:rPr lang="en-US" altLang="ko-KR" sz="1600" b="1" dirty="0" err="1"/>
              <a:t>npm</a:t>
            </a:r>
            <a:r>
              <a:rPr lang="en-US" altLang="ko-KR" sz="1600" b="1" dirty="0"/>
              <a:t> to manage private development as well.</a:t>
            </a:r>
          </a:p>
          <a:p>
            <a:r>
              <a:rPr lang="en-US" altLang="ko-KR" sz="1600" b="1" dirty="0"/>
              <a:t>data2--------------------------------------</a:t>
            </a:r>
            <a:endParaRPr lang="ko-KR" alt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7B3A9-F320-4AB7-DF00-7F0D234E255E}"/>
              </a:ext>
            </a:extLst>
          </p:cNvPr>
          <p:cNvSpPr txBox="1"/>
          <p:nvPr/>
        </p:nvSpPr>
        <p:spPr>
          <a:xfrm>
            <a:off x="8140424" y="829705"/>
            <a:ext cx="1215332" cy="33855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test.txt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0E6717A-7141-340F-6D51-07D0AA77D0FA}"/>
              </a:ext>
            </a:extLst>
          </p:cNvPr>
          <p:cNvSpPr/>
          <p:nvPr/>
        </p:nvSpPr>
        <p:spPr>
          <a:xfrm>
            <a:off x="8333124" y="2395285"/>
            <a:ext cx="349857" cy="1916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84B8F0-ECCA-BA59-D6C1-965038CF969F}"/>
              </a:ext>
            </a:extLst>
          </p:cNvPr>
          <p:cNvSpPr/>
          <p:nvPr/>
        </p:nvSpPr>
        <p:spPr>
          <a:xfrm>
            <a:off x="7850107" y="1894911"/>
            <a:ext cx="1505649" cy="4505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순서대로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ADAEE-0CCA-2BAF-575C-98A70C46ED33}"/>
              </a:ext>
            </a:extLst>
          </p:cNvPr>
          <p:cNvSpPr txBox="1"/>
          <p:nvPr/>
        </p:nvSpPr>
        <p:spPr>
          <a:xfrm>
            <a:off x="3920503" y="128700"/>
            <a:ext cx="117478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_6.js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78EFE6-107C-9B97-5586-FC7CF19FDD84}"/>
              </a:ext>
            </a:extLst>
          </p:cNvPr>
          <p:cNvSpPr/>
          <p:nvPr/>
        </p:nvSpPr>
        <p:spPr>
          <a:xfrm>
            <a:off x="8860376" y="2453054"/>
            <a:ext cx="1250565" cy="5069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함수 실행시작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9AFB0E-1461-1819-2430-A9B9A6465C3C}"/>
              </a:ext>
            </a:extLst>
          </p:cNvPr>
          <p:cNvSpPr/>
          <p:nvPr/>
        </p:nvSpPr>
        <p:spPr>
          <a:xfrm>
            <a:off x="8857910" y="3265475"/>
            <a:ext cx="1250565" cy="5069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함수 종료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697C0BE-7E6A-7242-E0BB-44F37E059AE7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9371999" y="3151816"/>
            <a:ext cx="224854" cy="24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42119-4AF7-3AEA-7FA4-BCAEDF7937F3}"/>
              </a:ext>
            </a:extLst>
          </p:cNvPr>
          <p:cNvSpPr/>
          <p:nvPr/>
        </p:nvSpPr>
        <p:spPr>
          <a:xfrm>
            <a:off x="10791690" y="2455762"/>
            <a:ext cx="1250565" cy="5069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함수 실행 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8480A0-8FF8-B8E3-0BAE-118F2B4ED47C}"/>
              </a:ext>
            </a:extLst>
          </p:cNvPr>
          <p:cNvSpPr/>
          <p:nvPr/>
        </p:nvSpPr>
        <p:spPr>
          <a:xfrm>
            <a:off x="10789224" y="3268182"/>
            <a:ext cx="1250565" cy="5069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함수 종료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50C97E4-4D51-59C9-7827-426FDFA52749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1303313" y="3154524"/>
            <a:ext cx="224852" cy="24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7603D9C-16C5-2B42-1B8E-53D1CEF16CE9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rot="5400000" flipH="1" flipV="1">
            <a:off x="9605845" y="2586588"/>
            <a:ext cx="1063191" cy="1308497"/>
          </a:xfrm>
          <a:prstGeom prst="bentConnector4">
            <a:avLst>
              <a:gd name="adj1" fmla="val -21501"/>
              <a:gd name="adj2" fmla="val 738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78B898-FF66-17CA-BF21-C5E84A7E2639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5092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D2B07-6C19-4D6F-A02F-1A210F688F3B}"/>
              </a:ext>
            </a:extLst>
          </p:cNvPr>
          <p:cNvSpPr txBox="1"/>
          <p:nvPr/>
        </p:nvSpPr>
        <p:spPr>
          <a:xfrm>
            <a:off x="176163" y="515452"/>
            <a:ext cx="5781876" cy="175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(Asynchronous)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함수 실행 시작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기다리지 않고 이후 코드 실행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함수는 알아서 실행하고 </a:t>
            </a:r>
            <a:r>
              <a:rPr lang="en-US" altLang="ko-KR" b="1" dirty="0"/>
              <a:t>(5</a:t>
            </a:r>
            <a:r>
              <a:rPr lang="ko-KR" altLang="en-US" b="1" dirty="0"/>
              <a:t>초 후에</a:t>
            </a:r>
            <a:r>
              <a:rPr lang="en-US" altLang="ko-KR" b="1" dirty="0"/>
              <a:t>)</a:t>
            </a:r>
            <a:r>
              <a:rPr lang="ko-KR" altLang="en-US" b="1" dirty="0"/>
              <a:t>실행 종료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30586-7C9C-4429-9436-4C034DE031EF}"/>
              </a:ext>
            </a:extLst>
          </p:cNvPr>
          <p:cNvSpPr txBox="1"/>
          <p:nvPr/>
        </p:nvSpPr>
        <p:spPr>
          <a:xfrm>
            <a:off x="678658" y="2551959"/>
            <a:ext cx="476924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console.log</a:t>
            </a:r>
            <a:r>
              <a:rPr lang="ko-KR" altLang="en-US" sz="1600" b="1" dirty="0"/>
              <a:t>('</a:t>
            </a:r>
            <a:r>
              <a:rPr lang="ko-KR" altLang="en-US" sz="1600" b="1" dirty="0" err="1"/>
              <a:t>Hello</a:t>
            </a:r>
            <a:r>
              <a:rPr lang="ko-KR" altLang="en-US" sz="1600" b="1" dirty="0"/>
              <a:t>');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// </a:t>
            </a:r>
            <a:r>
              <a:rPr lang="ko-KR" altLang="en-US" sz="1600" b="1" dirty="0"/>
              <a:t>실행 시작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하고 다음 코드 실행</a:t>
            </a: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setTimeout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function</a:t>
            </a:r>
            <a:r>
              <a:rPr lang="ko-KR" altLang="en-US" sz="1600" b="1" dirty="0"/>
              <a:t>() {    </a:t>
            </a:r>
            <a:r>
              <a:rPr lang="en-US" altLang="ko-KR" sz="1600" b="1" dirty="0"/>
              <a:t>// 5</a:t>
            </a:r>
            <a:r>
              <a:rPr lang="ko-KR" altLang="en-US" sz="1600" b="1" dirty="0"/>
              <a:t>초 후에 실행 종료 </a:t>
            </a:r>
          </a:p>
          <a:p>
            <a:r>
              <a:rPr lang="ko-KR" altLang="en-US" sz="1600" b="1" dirty="0"/>
              <a:t>   </a:t>
            </a:r>
            <a:r>
              <a:rPr lang="ko-KR" altLang="en-US" sz="1600" b="1" dirty="0" err="1"/>
              <a:t>console.log</a:t>
            </a:r>
            <a:r>
              <a:rPr lang="ko-KR" altLang="en-US" sz="1600" b="1" dirty="0"/>
              <a:t>('</a:t>
            </a:r>
            <a:r>
              <a:rPr lang="ko-KR" altLang="en-US" sz="1600" b="1" dirty="0" err="1"/>
              <a:t>Bye</a:t>
            </a:r>
            <a:r>
              <a:rPr lang="ko-KR" altLang="en-US" sz="1600" b="1" dirty="0"/>
              <a:t>');</a:t>
            </a:r>
          </a:p>
          <a:p>
            <a:r>
              <a:rPr lang="ko-KR" altLang="en-US" sz="1600" b="1" dirty="0"/>
              <a:t>},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000);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ko-KR" altLang="en-US" sz="1600" b="1" dirty="0" err="1"/>
              <a:t>console.log</a:t>
            </a:r>
            <a:r>
              <a:rPr lang="ko-KR" altLang="en-US" sz="1600" b="1" dirty="0"/>
              <a:t>('</a:t>
            </a:r>
            <a:r>
              <a:rPr lang="ko-KR" altLang="en-US" sz="1600" b="1" dirty="0" err="1"/>
              <a:t>Hello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Again</a:t>
            </a:r>
            <a:r>
              <a:rPr lang="ko-KR" altLang="en-US" sz="1600" b="1" dirty="0"/>
              <a:t>');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487E07-40F0-8FF7-3FDE-D923A041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364" y="2908849"/>
            <a:ext cx="3496163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944933-0A3E-B2B7-1540-DA5B3778DBE3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B4ADE-8921-8D5B-DE50-07846E8CC3A0}"/>
              </a:ext>
            </a:extLst>
          </p:cNvPr>
          <p:cNvSpPr txBox="1"/>
          <p:nvPr/>
        </p:nvSpPr>
        <p:spPr>
          <a:xfrm>
            <a:off x="6386439" y="362493"/>
            <a:ext cx="476924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console.log</a:t>
            </a:r>
            <a:r>
              <a:rPr lang="ko-KR" altLang="en-US" sz="1600" b="1" dirty="0"/>
              <a:t>('</a:t>
            </a:r>
            <a:r>
              <a:rPr lang="ko-KR" altLang="en-US" sz="1600" b="1" dirty="0" err="1"/>
              <a:t>Hello</a:t>
            </a:r>
            <a:r>
              <a:rPr lang="ko-KR" altLang="en-US" sz="1600" b="1" dirty="0"/>
              <a:t>');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// </a:t>
            </a:r>
            <a:r>
              <a:rPr lang="ko-KR" altLang="en-US" sz="1600" b="1" dirty="0"/>
              <a:t>실행 시작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하고 다음 코드 실행</a:t>
            </a: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setTimeout</a:t>
            </a:r>
            <a:r>
              <a:rPr lang="ko-KR" altLang="en-US" sz="1600" b="1" dirty="0"/>
              <a:t>(() </a:t>
            </a:r>
            <a:r>
              <a:rPr lang="en-US" altLang="ko-KR" sz="1600" b="1" dirty="0"/>
              <a:t>=&gt; </a:t>
            </a:r>
            <a:r>
              <a:rPr lang="ko-KR" altLang="en-US" sz="1600" b="1" dirty="0"/>
              <a:t>{    </a:t>
            </a:r>
            <a:r>
              <a:rPr lang="en-US" altLang="ko-KR" sz="1600" b="1" dirty="0"/>
              <a:t>// 5</a:t>
            </a:r>
            <a:r>
              <a:rPr lang="ko-KR" altLang="en-US" sz="1600" b="1" dirty="0"/>
              <a:t>초 후에 실행 종료 </a:t>
            </a:r>
          </a:p>
          <a:p>
            <a:r>
              <a:rPr lang="ko-KR" altLang="en-US" sz="1600" b="1" dirty="0"/>
              <a:t>   </a:t>
            </a:r>
            <a:r>
              <a:rPr lang="ko-KR" altLang="en-US" sz="1600" b="1" dirty="0" err="1"/>
              <a:t>console.log</a:t>
            </a:r>
            <a:r>
              <a:rPr lang="ko-KR" altLang="en-US" sz="1600" b="1" dirty="0"/>
              <a:t>('</a:t>
            </a:r>
            <a:r>
              <a:rPr lang="ko-KR" altLang="en-US" sz="1600" b="1" dirty="0" err="1"/>
              <a:t>Bye</a:t>
            </a:r>
            <a:r>
              <a:rPr lang="ko-KR" altLang="en-US" sz="1600" b="1" dirty="0"/>
              <a:t>');</a:t>
            </a:r>
          </a:p>
          <a:p>
            <a:r>
              <a:rPr lang="ko-KR" altLang="en-US" sz="1600" b="1" dirty="0"/>
              <a:t>},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000);</a:t>
            </a:r>
            <a:endParaRPr lang="en-US" altLang="ko-KR" sz="1600" b="1" dirty="0"/>
          </a:p>
          <a:p>
            <a:endParaRPr lang="ko-KR" altLang="en-US" sz="1600" b="1" dirty="0"/>
          </a:p>
          <a:p>
            <a:r>
              <a:rPr lang="ko-KR" altLang="en-US" sz="1600" b="1" dirty="0" err="1"/>
              <a:t>console.log</a:t>
            </a:r>
            <a:r>
              <a:rPr lang="ko-KR" altLang="en-US" sz="1600" b="1" dirty="0"/>
              <a:t>('</a:t>
            </a:r>
            <a:r>
              <a:rPr lang="ko-KR" altLang="en-US" sz="1600" b="1" dirty="0" err="1"/>
              <a:t>Hello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Again</a:t>
            </a:r>
            <a:r>
              <a:rPr lang="ko-KR" altLang="en-US" sz="1600" b="1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11985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F360B-BF39-487A-8061-9F10693C6E96}"/>
              </a:ext>
            </a:extLst>
          </p:cNvPr>
          <p:cNvSpPr txBox="1"/>
          <p:nvPr/>
        </p:nvSpPr>
        <p:spPr>
          <a:xfrm>
            <a:off x="71692" y="429603"/>
            <a:ext cx="7416764" cy="3371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DOM(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Document Object Model)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HTML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과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1" dirty="0">
                <a:solidFill>
                  <a:srgbClr val="212529"/>
                </a:solidFill>
                <a:latin typeface="+mn-ea"/>
              </a:rPr>
              <a:t>Web Browser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-apple-system"/>
              </a:rPr>
              <a:t>화면에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n-ea"/>
              </a:rPr>
              <a:t>대한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Interface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B1B1B"/>
                </a:solidFill>
                <a:latin typeface="Inter"/>
              </a:rPr>
              <a:t>Main</a:t>
            </a:r>
            <a:r>
              <a:rPr lang="ko-KR" altLang="en-US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altLang="ko-KR" b="1" dirty="0">
                <a:solidFill>
                  <a:srgbClr val="1B1B1B"/>
                </a:solidFill>
                <a:latin typeface="Inter"/>
              </a:rPr>
              <a:t>Memory</a:t>
            </a:r>
            <a:r>
              <a:rPr lang="ko-KR" altLang="en-US" b="1" dirty="0">
                <a:solidFill>
                  <a:srgbClr val="1B1B1B"/>
                </a:solidFill>
                <a:latin typeface="Inter"/>
              </a:rPr>
              <a:t>에</a:t>
            </a:r>
            <a:r>
              <a:rPr lang="en-US" altLang="ko-KR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ko-KR" altLang="en-US" b="1" dirty="0">
                <a:solidFill>
                  <a:srgbClr val="1B1B1B"/>
                </a:solidFill>
                <a:latin typeface="Inter"/>
              </a:rPr>
              <a:t>구현 </a:t>
            </a:r>
            <a:r>
              <a:rPr lang="en-US" altLang="ko-KR" b="1" dirty="0">
                <a:solidFill>
                  <a:srgbClr val="1B1B1B"/>
                </a:solidFill>
                <a:latin typeface="Inter"/>
                <a:sym typeface="Wingdings" panose="05000000000000000000" pitchFamily="2" charset="2"/>
              </a:rPr>
              <a:t> </a:t>
            </a:r>
            <a:r>
              <a:rPr lang="en-US" altLang="ko-KR" b="1" i="0" dirty="0">
                <a:solidFill>
                  <a:srgbClr val="1B1B1B"/>
                </a:solidFill>
                <a:effectLst/>
                <a:latin typeface="Inter"/>
              </a:rPr>
              <a:t>Tree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구조로 </a:t>
            </a:r>
            <a:r>
              <a:rPr lang="ko-KR" altLang="en-US" b="1" i="0" dirty="0">
                <a:solidFill>
                  <a:srgbClr val="1B1B1B"/>
                </a:solidFill>
                <a:effectLst/>
                <a:latin typeface="Inter"/>
              </a:rPr>
              <a:t>표현</a:t>
            </a:r>
            <a:endParaRPr lang="en-US" altLang="ko-KR" b="1" i="0" dirty="0">
              <a:solidFill>
                <a:srgbClr val="1B1B1B"/>
              </a:solidFill>
              <a:effectLst/>
              <a:latin typeface="Inter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HTML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문서의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Object</a:t>
            </a:r>
            <a:r>
              <a:rPr lang="ko-KR" altLang="en-US" b="1" dirty="0"/>
              <a:t> 지향 표현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JavaScript</a:t>
            </a:r>
            <a:r>
              <a:rPr lang="ko-KR" altLang="en-US" b="1" dirty="0"/>
              <a:t>로 </a:t>
            </a:r>
            <a:r>
              <a:rPr lang="en-US" altLang="ko-KR" b="1" dirty="0"/>
              <a:t>DOM</a:t>
            </a:r>
            <a:r>
              <a:rPr lang="ko-KR" altLang="en-US" b="1" dirty="0"/>
              <a:t>을 이용해서 화면을</a:t>
            </a:r>
            <a:r>
              <a:rPr lang="en-US" altLang="ko-KR" b="1" dirty="0"/>
              <a:t> </a:t>
            </a:r>
            <a:r>
              <a:rPr lang="ko-KR" altLang="en-US" b="1" dirty="0"/>
              <a:t>제어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effectLst/>
                <a:latin typeface="+mn-ea"/>
              </a:rPr>
              <a:t>document.getElementById</a:t>
            </a:r>
            <a:r>
              <a:rPr lang="en-US" altLang="ko-KR" b="1" dirty="0">
                <a:effectLst/>
                <a:latin typeface="+mn-ea"/>
              </a:rPr>
              <a:t>(“text")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텍스트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내용 변경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스타일 변경</a:t>
            </a:r>
            <a:r>
              <a:rPr lang="en-US" altLang="ko-KR" b="1" dirty="0">
                <a:latin typeface="+mn-ea"/>
              </a:rPr>
              <a:t>, ………</a:t>
            </a:r>
            <a:endParaRPr lang="en-US" altLang="ko-KR" b="1" dirty="0"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HTML</a:t>
            </a:r>
            <a:r>
              <a:rPr lang="ko-KR" altLang="en-US" b="1" dirty="0"/>
              <a:t> 문서와 </a:t>
            </a:r>
            <a:r>
              <a:rPr lang="en-US" altLang="ko-KR" b="1" dirty="0">
                <a:latin typeface="+mn-ea"/>
              </a:rPr>
              <a:t>Web Browser </a:t>
            </a:r>
            <a:r>
              <a:rPr lang="ko-KR" altLang="en-US" b="1" i="0" dirty="0">
                <a:effectLst/>
                <a:latin typeface="-apple-system"/>
              </a:rPr>
              <a:t>화면 사이에는 </a:t>
            </a:r>
            <a:r>
              <a:rPr lang="en-US" altLang="ko-KR" b="1" i="0" dirty="0">
                <a:effectLst/>
                <a:latin typeface="-apple-system"/>
              </a:rPr>
              <a:t>DOM</a:t>
            </a:r>
            <a:r>
              <a:rPr lang="ko-KR" altLang="en-US" b="1" i="0" dirty="0">
                <a:effectLst/>
                <a:latin typeface="-apple-system"/>
              </a:rPr>
              <a:t>이 있음 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4F0707-89E4-B193-980B-417C8571BA15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A04A3-F024-CA31-CEB3-981D4DC469FE}"/>
              </a:ext>
            </a:extLst>
          </p:cNvPr>
          <p:cNvSpPr txBox="1"/>
          <p:nvPr/>
        </p:nvSpPr>
        <p:spPr>
          <a:xfrm>
            <a:off x="7686117" y="64789"/>
            <a:ext cx="439569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600" b="1" dirty="0">
                <a:latin typeface="+mn-ea"/>
              </a:rPr>
              <a:t>&lt;html&gt;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&lt;h3&gt;HTML Element&lt;/h3&gt;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&lt;p id="text"&gt;HTML Element&lt;/p&gt;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&lt;button&gt;Button1 Element&lt;/button&gt;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&lt;button&gt;Button2 Element&lt;/button&gt;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&lt;button&gt;Button3 Element&lt;/button&gt;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A661D-7FA1-0CBB-968D-A24E2829F2EE}"/>
              </a:ext>
            </a:extLst>
          </p:cNvPr>
          <p:cNvSpPr txBox="1"/>
          <p:nvPr/>
        </p:nvSpPr>
        <p:spPr>
          <a:xfrm>
            <a:off x="10975275" y="46983"/>
            <a:ext cx="110653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html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문서 </a:t>
            </a:r>
            <a:endParaRPr lang="en-US" altLang="ko-KR" sz="16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C494ED-6E7B-EB14-6ECC-32EB81D974E4}"/>
              </a:ext>
            </a:extLst>
          </p:cNvPr>
          <p:cNvSpPr/>
          <p:nvPr/>
        </p:nvSpPr>
        <p:spPr>
          <a:xfrm rot="5400000">
            <a:off x="9307991" y="3358501"/>
            <a:ext cx="605445" cy="276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19338B-FA40-F183-67C2-D463679B2179}"/>
              </a:ext>
            </a:extLst>
          </p:cNvPr>
          <p:cNvGrpSpPr/>
          <p:nvPr/>
        </p:nvGrpSpPr>
        <p:grpSpPr>
          <a:xfrm>
            <a:off x="5994556" y="4076451"/>
            <a:ext cx="5836876" cy="2629953"/>
            <a:chOff x="5912538" y="1352514"/>
            <a:chExt cx="6748460" cy="31038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BDE62DB-B077-CE88-9CB8-2E891E90C9F1}"/>
                </a:ext>
              </a:extLst>
            </p:cNvPr>
            <p:cNvSpPr/>
            <p:nvPr/>
          </p:nvSpPr>
          <p:spPr>
            <a:xfrm>
              <a:off x="9172925" y="2118919"/>
              <a:ext cx="1181528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Body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D59A40-FE19-C361-6C65-55BEEB54C451}"/>
                </a:ext>
              </a:extLst>
            </p:cNvPr>
            <p:cNvSpPr/>
            <p:nvPr/>
          </p:nvSpPr>
          <p:spPr>
            <a:xfrm>
              <a:off x="5915955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69EEFF-D749-E3EF-985B-1E89C60CA833}"/>
                </a:ext>
              </a:extLst>
            </p:cNvPr>
            <p:cNvSpPr/>
            <p:nvPr/>
          </p:nvSpPr>
          <p:spPr>
            <a:xfrm>
              <a:off x="8068448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CFF3DA5-DCCE-29D8-E448-655749C5984C}"/>
                </a:ext>
              </a:extLst>
            </p:cNvPr>
            <p:cNvSpPr/>
            <p:nvPr/>
          </p:nvSpPr>
          <p:spPr>
            <a:xfrm>
              <a:off x="9249979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34B8A6-739F-785B-7DFB-62987A8D3DF9}"/>
                </a:ext>
              </a:extLst>
            </p:cNvPr>
            <p:cNvSpPr/>
            <p:nvPr/>
          </p:nvSpPr>
          <p:spPr>
            <a:xfrm>
              <a:off x="10452055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9AF6A5-13FB-1D8D-CCD1-A0B0F56BA922}"/>
                </a:ext>
              </a:extLst>
            </p:cNvPr>
            <p:cNvSpPr/>
            <p:nvPr/>
          </p:nvSpPr>
          <p:spPr>
            <a:xfrm>
              <a:off x="11654131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81B3118-1FE6-B027-83E5-B2FAFE817CDE}"/>
                </a:ext>
              </a:extLst>
            </p:cNvPr>
            <p:cNvSpPr/>
            <p:nvPr/>
          </p:nvSpPr>
          <p:spPr>
            <a:xfrm>
              <a:off x="5912538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A4922E-9270-113E-4419-3AB32F2BDB97}"/>
                </a:ext>
              </a:extLst>
            </p:cNvPr>
            <p:cNvSpPr/>
            <p:nvPr/>
          </p:nvSpPr>
          <p:spPr>
            <a:xfrm>
              <a:off x="8065030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D6352F-9061-DC28-5CFF-470B459C32AA}"/>
                </a:ext>
              </a:extLst>
            </p:cNvPr>
            <p:cNvSpPr/>
            <p:nvPr/>
          </p:nvSpPr>
          <p:spPr>
            <a:xfrm>
              <a:off x="9246561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FB6C27-8719-A1DD-D92F-79EAA84F2D2D}"/>
                </a:ext>
              </a:extLst>
            </p:cNvPr>
            <p:cNvSpPr/>
            <p:nvPr/>
          </p:nvSpPr>
          <p:spPr>
            <a:xfrm>
              <a:off x="10448637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FB19BA-CA36-9EB1-EEB2-0BBEFA178150}"/>
                </a:ext>
              </a:extLst>
            </p:cNvPr>
            <p:cNvSpPr/>
            <p:nvPr/>
          </p:nvSpPr>
          <p:spPr>
            <a:xfrm>
              <a:off x="11650713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4959C0E2-E23D-B4EC-1BCF-0E3CB3A6E19C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>
            <a:xfrm rot="5400000">
              <a:off x="7828129" y="1162241"/>
              <a:ext cx="526820" cy="33443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B9A6A563-6F95-675C-F406-33987A3912FD}"/>
                </a:ext>
              </a:extLst>
            </p:cNvPr>
            <p:cNvCxnSpPr>
              <a:cxnSpLocks/>
              <a:stCxn id="8" idx="2"/>
              <a:endCxn id="18" idx="0"/>
            </p:cNvCxnSpPr>
            <p:nvPr/>
          </p:nvCxnSpPr>
          <p:spPr>
            <a:xfrm rot="5400000">
              <a:off x="8904376" y="2238489"/>
              <a:ext cx="526820" cy="119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51381E9A-BB23-6311-2903-9A6DB30B3A08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 rot="5400000">
              <a:off x="9495141" y="2829254"/>
              <a:ext cx="526820" cy="102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3CECA786-FEBE-B971-DA7D-194F22DAE9A2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>
            <a:xfrm rot="16200000" flipH="1">
              <a:off x="10096179" y="2238492"/>
              <a:ext cx="526820" cy="1191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FB6E4869-613E-19A2-CA86-DFCDFC059A51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 rot="16200000" flipH="1">
              <a:off x="10697217" y="1637454"/>
              <a:ext cx="526820" cy="239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7D7BEE88-A0EC-155A-C65E-068B7223D410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 rot="5400000">
              <a:off x="6190434" y="377539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BECFBB36-0D9C-92AA-E2BE-6D0686B2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30937" y="377368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BB4DE0C4-E186-10D3-2970-C925863EC6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41576" y="377197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2608E8E4-C5FE-56C0-2EAE-01DBA0883F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74478" y="377197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4A6ED9D2-A278-089D-418E-51E2F84846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23466" y="3780542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69862A-504D-A340-8014-59CC530C739C}"/>
                </a:ext>
              </a:extLst>
            </p:cNvPr>
            <p:cNvSpPr/>
            <p:nvPr/>
          </p:nvSpPr>
          <p:spPr>
            <a:xfrm>
              <a:off x="7069289" y="3096093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DB69276-DBE6-1886-6B1B-2A2A62477E23}"/>
                </a:ext>
              </a:extLst>
            </p:cNvPr>
            <p:cNvSpPr/>
            <p:nvPr/>
          </p:nvSpPr>
          <p:spPr>
            <a:xfrm>
              <a:off x="9159229" y="1352514"/>
              <a:ext cx="1181528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Html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D5FE9E3-57DF-4A32-5DD5-5E47598B3199}"/>
              </a:ext>
            </a:extLst>
          </p:cNvPr>
          <p:cNvSpPr txBox="1"/>
          <p:nvPr/>
        </p:nvSpPr>
        <p:spPr>
          <a:xfrm>
            <a:off x="5932428" y="3985414"/>
            <a:ext cx="9780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DOM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87FE2B-E734-A539-E555-AAF6E9636DB0}"/>
              </a:ext>
            </a:extLst>
          </p:cNvPr>
          <p:cNvSpPr txBox="1"/>
          <p:nvPr/>
        </p:nvSpPr>
        <p:spPr>
          <a:xfrm>
            <a:off x="10335574" y="3920878"/>
            <a:ext cx="1669188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루트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부모</a:t>
            </a:r>
            <a:r>
              <a:rPr lang="en-US" altLang="ko-KR" sz="1600" b="1" dirty="0">
                <a:solidFill>
                  <a:schemeClr val="bg1"/>
                </a:solidFill>
              </a:rPr>
              <a:t>.Element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형제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자식</a:t>
            </a:r>
            <a:r>
              <a:rPr lang="en-US" altLang="ko-KR" sz="1600" b="1" dirty="0">
                <a:solidFill>
                  <a:schemeClr val="bg1"/>
                </a:solidFill>
              </a:rPr>
              <a:t>.Element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8CB509-2624-EA8B-3B99-4F1B3402ED6A}"/>
              </a:ext>
            </a:extLst>
          </p:cNvPr>
          <p:cNvCxnSpPr>
            <a:cxnSpLocks/>
            <a:stCxn id="40" idx="2"/>
            <a:endCxn id="8" idx="0"/>
          </p:cNvCxnSpPr>
          <p:nvPr/>
        </p:nvCxnSpPr>
        <p:spPr>
          <a:xfrm rot="16200000" flipH="1">
            <a:off x="9186398" y="4586736"/>
            <a:ext cx="266344" cy="11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FA4E5C-3AFB-0776-E250-B9672775F8FC}"/>
              </a:ext>
            </a:extLst>
          </p:cNvPr>
          <p:cNvSpPr/>
          <p:nvPr/>
        </p:nvSpPr>
        <p:spPr>
          <a:xfrm>
            <a:off x="5800511" y="3838671"/>
            <a:ext cx="6281297" cy="322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8B1D3A-D6C2-8084-8B8E-BC5111A3427D}"/>
              </a:ext>
            </a:extLst>
          </p:cNvPr>
          <p:cNvSpPr txBox="1"/>
          <p:nvPr/>
        </p:nvSpPr>
        <p:spPr>
          <a:xfrm>
            <a:off x="8173881" y="3305754"/>
            <a:ext cx="110653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58008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D8D16-AAD0-4786-9EAC-A70528B80D2C}"/>
              </a:ext>
            </a:extLst>
          </p:cNvPr>
          <p:cNvSpPr txBox="1"/>
          <p:nvPr/>
        </p:nvSpPr>
        <p:spPr>
          <a:xfrm>
            <a:off x="19638" y="433137"/>
            <a:ext cx="6096000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(Asynchronous)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5640E-E0ED-49C5-9CF6-90EDAF0B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33126"/>
              </p:ext>
            </p:extLst>
          </p:nvPr>
        </p:nvGraphicFramePr>
        <p:xfrm>
          <a:off x="356815" y="952390"/>
          <a:ext cx="9008692" cy="3449574"/>
        </p:xfrm>
        <a:graphic>
          <a:graphicData uri="http://schemas.openxmlformats.org/drawingml/2006/table">
            <a:tbl>
              <a:tblPr/>
              <a:tblGrid>
                <a:gridCol w="9008692">
                  <a:extLst>
                    <a:ext uri="{9D8B030D-6E8A-4147-A177-3AD203B41FA5}">
                      <a16:colId xmlns:a16="http://schemas.microsoft.com/office/drawing/2014/main" val="900338521"/>
                    </a:ext>
                  </a:extLst>
                </a:gridCol>
              </a:tblGrid>
              <a:tr h="2098686">
                <a:tc>
                  <a:txBody>
                    <a:bodyPr/>
                    <a:lstStyle/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fs = require("fs");</a:t>
                      </a:r>
                    </a:p>
                    <a:p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실행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함수에 실행을 맡기고 다음 코드 실행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data1 =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fs.readFile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 "./test.txt",   { encoding: "utf8" },  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(err, data1) {</a:t>
                      </a:r>
                    </a:p>
                    <a:p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console.log(data1);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console.log("data1--------------------------------------");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data2 =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fs.readFile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 "./test.txt",  { encoding: "utf8" },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(err, data2) {</a:t>
                      </a:r>
                    </a:p>
                    <a:p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console.log(data2);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console.log("data1--------------------------------------");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console.log("3 ----------------------------------");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681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DD889E-B50F-4F14-B1A4-8903B866A1C6}"/>
              </a:ext>
            </a:extLst>
          </p:cNvPr>
          <p:cNvSpPr txBox="1"/>
          <p:nvPr/>
        </p:nvSpPr>
        <p:spPr>
          <a:xfrm>
            <a:off x="364038" y="4470016"/>
            <a:ext cx="1055823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3 ----------------------------------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is the world's largest software registry. Open source developers from every continent use </a:t>
            </a:r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to </a:t>
            </a:r>
          </a:p>
          <a:p>
            <a:r>
              <a:rPr lang="en-US" altLang="ko-KR" sz="1600" b="1" dirty="0">
                <a:effectLst/>
                <a:latin typeface="+mn-ea"/>
              </a:rPr>
              <a:t>share and borrow packages, and many organizations use </a:t>
            </a:r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to manage private development as well.</a:t>
            </a:r>
          </a:p>
          <a:p>
            <a:r>
              <a:rPr lang="en-US" altLang="ko-KR" sz="1600" b="1" dirty="0">
                <a:effectLst/>
                <a:latin typeface="+mn-ea"/>
              </a:rPr>
              <a:t>data1--------------------------------------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is the world's largest software registry. Open source developers from every continent use </a:t>
            </a:r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to</a:t>
            </a:r>
          </a:p>
          <a:p>
            <a:r>
              <a:rPr lang="en-US" altLang="ko-KR" sz="1600" b="1" dirty="0">
                <a:effectLst/>
                <a:latin typeface="+mn-ea"/>
              </a:rPr>
              <a:t>share and borrow packages, and many organizations use </a:t>
            </a:r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to manage private development as well.</a:t>
            </a:r>
          </a:p>
          <a:p>
            <a:r>
              <a:rPr lang="en-US" altLang="ko-KR" sz="1600" b="1" dirty="0">
                <a:effectLst/>
                <a:latin typeface="+mn-ea"/>
              </a:rPr>
              <a:t>data1--------------------------------------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62F19-0575-9FCA-7BE0-0CBE1042072A}"/>
              </a:ext>
            </a:extLst>
          </p:cNvPr>
          <p:cNvSpPr txBox="1"/>
          <p:nvPr/>
        </p:nvSpPr>
        <p:spPr>
          <a:xfrm>
            <a:off x="3741825" y="535959"/>
            <a:ext cx="416933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콜백함수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매개변수로 함수 사용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ACF8F1-CBE9-5BA2-6F8E-2E679C5A20D6}"/>
              </a:ext>
            </a:extLst>
          </p:cNvPr>
          <p:cNvGrpSpPr/>
          <p:nvPr/>
        </p:nvGrpSpPr>
        <p:grpSpPr>
          <a:xfrm>
            <a:off x="8784404" y="1226003"/>
            <a:ext cx="3184345" cy="2030995"/>
            <a:chOff x="9223029" y="1697127"/>
            <a:chExt cx="2612156" cy="18048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08B17F-F8D8-EF61-BAFF-9E1EE6B224EE}"/>
                </a:ext>
              </a:extLst>
            </p:cNvPr>
            <p:cNvSpPr/>
            <p:nvPr/>
          </p:nvSpPr>
          <p:spPr>
            <a:xfrm>
              <a:off x="9225052" y="1697127"/>
              <a:ext cx="1025853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함수 실행시작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EE0238-4296-6BAD-4B97-81413EFBC81E}"/>
                </a:ext>
              </a:extLst>
            </p:cNvPr>
            <p:cNvSpPr/>
            <p:nvPr/>
          </p:nvSpPr>
          <p:spPr>
            <a:xfrm>
              <a:off x="9223029" y="3049046"/>
              <a:ext cx="1025853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함수 실행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시작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631B9C6-7D41-1C34-94DA-E75A8B3A70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86258" y="2595922"/>
              <a:ext cx="901416" cy="202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9909841-D45C-F98C-689C-8B2DA1FBF25E}"/>
                </a:ext>
              </a:extLst>
            </p:cNvPr>
            <p:cNvSpPr/>
            <p:nvPr/>
          </p:nvSpPr>
          <p:spPr>
            <a:xfrm>
              <a:off x="10809332" y="1699533"/>
              <a:ext cx="1025853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함수 종료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A60B2F-7649-BE54-CCEB-C4F2E1A40357}"/>
                </a:ext>
              </a:extLst>
            </p:cNvPr>
            <p:cNvSpPr/>
            <p:nvPr/>
          </p:nvSpPr>
          <p:spPr>
            <a:xfrm>
              <a:off x="10807309" y="3051452"/>
              <a:ext cx="1025853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함수 종료</a:t>
              </a: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0727A3FA-F2F9-D6A1-D007-A40DFEA548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70538" y="2598328"/>
              <a:ext cx="901416" cy="202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591B76F-638A-F94B-2BFB-D3A641E9F40F}"/>
                </a:ext>
              </a:extLst>
            </p:cNvPr>
            <p:cNvCxnSpPr>
              <a:cxnSpLocks/>
              <a:stCxn id="9" idx="2"/>
              <a:endCxn id="21" idx="1"/>
            </p:cNvCxnSpPr>
            <p:nvPr/>
          </p:nvCxnSpPr>
          <p:spPr>
            <a:xfrm rot="5400000" flipH="1" flipV="1">
              <a:off x="9485261" y="2175480"/>
              <a:ext cx="1574764" cy="1073376"/>
            </a:xfrm>
            <a:prstGeom prst="bentConnector4">
              <a:avLst>
                <a:gd name="adj1" fmla="val -12900"/>
                <a:gd name="adj2" fmla="val 7389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BFF5CB-5293-1E4B-9FD1-2BC3A16F77C1}"/>
              </a:ext>
            </a:extLst>
          </p:cNvPr>
          <p:cNvSpPr txBox="1"/>
          <p:nvPr/>
        </p:nvSpPr>
        <p:spPr>
          <a:xfrm>
            <a:off x="3852809" y="-54071"/>
            <a:ext cx="117478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_7.js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75BBE-53DA-5267-0D11-3EFB4F252075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065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D8D16-AAD0-4786-9EAC-A70528B80D2C}"/>
              </a:ext>
            </a:extLst>
          </p:cNvPr>
          <p:cNvSpPr txBox="1"/>
          <p:nvPr/>
        </p:nvSpPr>
        <p:spPr>
          <a:xfrm>
            <a:off x="19638" y="433137"/>
            <a:ext cx="6096000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(Asynchronous)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5640E-E0ED-49C5-9CF6-90EDAF0B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9327"/>
              </p:ext>
            </p:extLst>
          </p:nvPr>
        </p:nvGraphicFramePr>
        <p:xfrm>
          <a:off x="356815" y="952390"/>
          <a:ext cx="9008692" cy="3449574"/>
        </p:xfrm>
        <a:graphic>
          <a:graphicData uri="http://schemas.openxmlformats.org/drawingml/2006/table">
            <a:tbl>
              <a:tblPr/>
              <a:tblGrid>
                <a:gridCol w="9008692">
                  <a:extLst>
                    <a:ext uri="{9D8B030D-6E8A-4147-A177-3AD203B41FA5}">
                      <a16:colId xmlns:a16="http://schemas.microsoft.com/office/drawing/2014/main" val="900338521"/>
                    </a:ext>
                  </a:extLst>
                </a:gridCol>
              </a:tblGrid>
              <a:tr h="2098686">
                <a:tc>
                  <a:txBody>
                    <a:bodyPr/>
                    <a:lstStyle/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fs = require("fs");</a:t>
                      </a:r>
                    </a:p>
                    <a:p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실행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함수에 실행을 맡기고 다음 코드 실행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data1 =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fs.readFile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 "./test.txt",   { encoding: "utf8" },  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(err, data1) =&gt; {</a:t>
                      </a:r>
                    </a:p>
                    <a:p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console.log(data1);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console.log("data1--------------------------------------");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data2 =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fs.readFile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 "./test.txt",  { encoding: "utf8" },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(err, data2) =&gt; {</a:t>
                      </a:r>
                    </a:p>
                    <a:p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console.log(data2);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console.log("data1--------------------------------------");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}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console.log("3 ----------------------------------");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681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DD889E-B50F-4F14-B1A4-8903B866A1C6}"/>
              </a:ext>
            </a:extLst>
          </p:cNvPr>
          <p:cNvSpPr txBox="1"/>
          <p:nvPr/>
        </p:nvSpPr>
        <p:spPr>
          <a:xfrm>
            <a:off x="364038" y="4470016"/>
            <a:ext cx="1055823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3 ----------------------------------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is the world's largest software registry. Open source developers from every continent use </a:t>
            </a:r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to </a:t>
            </a:r>
          </a:p>
          <a:p>
            <a:r>
              <a:rPr lang="en-US" altLang="ko-KR" sz="1600" b="1" dirty="0">
                <a:effectLst/>
                <a:latin typeface="+mn-ea"/>
              </a:rPr>
              <a:t>share and borrow packages, and many organizations use </a:t>
            </a:r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to manage private development as well.</a:t>
            </a:r>
          </a:p>
          <a:p>
            <a:r>
              <a:rPr lang="en-US" altLang="ko-KR" sz="1600" b="1" dirty="0">
                <a:effectLst/>
                <a:latin typeface="+mn-ea"/>
              </a:rPr>
              <a:t>data1--------------------------------------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is the world's largest software registry. Open source developers from every continent use </a:t>
            </a:r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to</a:t>
            </a:r>
          </a:p>
          <a:p>
            <a:r>
              <a:rPr lang="en-US" altLang="ko-KR" sz="1600" b="1" dirty="0">
                <a:effectLst/>
                <a:latin typeface="+mn-ea"/>
              </a:rPr>
              <a:t>share and borrow packages, and many organizations use </a:t>
            </a:r>
            <a:r>
              <a:rPr lang="en-US" altLang="ko-KR" sz="1600" b="1" dirty="0" err="1">
                <a:effectLst/>
                <a:latin typeface="+mn-ea"/>
              </a:rPr>
              <a:t>npm</a:t>
            </a:r>
            <a:r>
              <a:rPr lang="en-US" altLang="ko-KR" sz="1600" b="1" dirty="0">
                <a:effectLst/>
                <a:latin typeface="+mn-ea"/>
              </a:rPr>
              <a:t> to manage private development as well.</a:t>
            </a:r>
          </a:p>
          <a:p>
            <a:r>
              <a:rPr lang="en-US" altLang="ko-KR" sz="1600" b="1" dirty="0">
                <a:effectLst/>
                <a:latin typeface="+mn-ea"/>
              </a:rPr>
              <a:t>data1--------------------------------------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62F19-0575-9FCA-7BE0-0CBE1042072A}"/>
              </a:ext>
            </a:extLst>
          </p:cNvPr>
          <p:cNvSpPr txBox="1"/>
          <p:nvPr/>
        </p:nvSpPr>
        <p:spPr>
          <a:xfrm>
            <a:off x="3741825" y="535959"/>
            <a:ext cx="416933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콜백함수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함수의 매개변수로 함수 사용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ACF8F1-CBE9-5BA2-6F8E-2E679C5A20D6}"/>
              </a:ext>
            </a:extLst>
          </p:cNvPr>
          <p:cNvGrpSpPr/>
          <p:nvPr/>
        </p:nvGrpSpPr>
        <p:grpSpPr>
          <a:xfrm>
            <a:off x="8784404" y="1226003"/>
            <a:ext cx="3184345" cy="2030995"/>
            <a:chOff x="9223029" y="1697127"/>
            <a:chExt cx="2612156" cy="18048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08B17F-F8D8-EF61-BAFF-9E1EE6B224EE}"/>
                </a:ext>
              </a:extLst>
            </p:cNvPr>
            <p:cNvSpPr/>
            <p:nvPr/>
          </p:nvSpPr>
          <p:spPr>
            <a:xfrm>
              <a:off x="9225052" y="1697127"/>
              <a:ext cx="1025853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함수 실행시작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EE0238-4296-6BAD-4B97-81413EFBC81E}"/>
                </a:ext>
              </a:extLst>
            </p:cNvPr>
            <p:cNvSpPr/>
            <p:nvPr/>
          </p:nvSpPr>
          <p:spPr>
            <a:xfrm>
              <a:off x="9223029" y="3049046"/>
              <a:ext cx="1025853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함수 실행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시작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2631B9C6-7D41-1C34-94DA-E75A8B3A70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86258" y="2595922"/>
              <a:ext cx="901416" cy="202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9909841-D45C-F98C-689C-8B2DA1FBF25E}"/>
                </a:ext>
              </a:extLst>
            </p:cNvPr>
            <p:cNvSpPr/>
            <p:nvPr/>
          </p:nvSpPr>
          <p:spPr>
            <a:xfrm>
              <a:off x="10809332" y="1699533"/>
              <a:ext cx="1025853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함수 종료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A60B2F-7649-BE54-CCEB-C4F2E1A40357}"/>
                </a:ext>
              </a:extLst>
            </p:cNvPr>
            <p:cNvSpPr/>
            <p:nvPr/>
          </p:nvSpPr>
          <p:spPr>
            <a:xfrm>
              <a:off x="10807309" y="3051452"/>
              <a:ext cx="1025853" cy="450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함수 종료</a:t>
              </a: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0727A3FA-F2F9-D6A1-D007-A40DFEA548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70538" y="2598328"/>
              <a:ext cx="901416" cy="202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591B76F-638A-F94B-2BFB-D3A641E9F40F}"/>
                </a:ext>
              </a:extLst>
            </p:cNvPr>
            <p:cNvCxnSpPr>
              <a:cxnSpLocks/>
              <a:stCxn id="9" idx="2"/>
              <a:endCxn id="21" idx="1"/>
            </p:cNvCxnSpPr>
            <p:nvPr/>
          </p:nvCxnSpPr>
          <p:spPr>
            <a:xfrm rot="5400000" flipH="1" flipV="1">
              <a:off x="9485261" y="2175480"/>
              <a:ext cx="1574764" cy="1073376"/>
            </a:xfrm>
            <a:prstGeom prst="bentConnector4">
              <a:avLst>
                <a:gd name="adj1" fmla="val -12900"/>
                <a:gd name="adj2" fmla="val 7389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BFF5CB-5293-1E4B-9FD1-2BC3A16F77C1}"/>
              </a:ext>
            </a:extLst>
          </p:cNvPr>
          <p:cNvSpPr txBox="1"/>
          <p:nvPr/>
        </p:nvSpPr>
        <p:spPr>
          <a:xfrm>
            <a:off x="3852809" y="-54071"/>
            <a:ext cx="117478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js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_7.js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75BBE-53DA-5267-0D11-3EFB4F252075}"/>
              </a:ext>
            </a:extLst>
          </p:cNvPr>
          <p:cNvSpPr txBox="1"/>
          <p:nvPr/>
        </p:nvSpPr>
        <p:spPr>
          <a:xfrm>
            <a:off x="0" y="-82193"/>
            <a:ext cx="3852809" cy="574966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chemeClr val="bg1"/>
                </a:solidFill>
                <a:effectLst/>
                <a:latin typeface="+mn-ea"/>
              </a:rPr>
              <a:t>자바스크립트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lang="en-US" altLang="ko-KR" sz="2400" b="1" i="0" dirty="0" err="1">
                <a:solidFill>
                  <a:schemeClr val="bg1"/>
                </a:solidFill>
                <a:effectLst/>
                <a:latin typeface="+mn-ea"/>
              </a:rPr>
              <a:t>javaScript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+mn-ea"/>
              </a:rPr>
              <a:t>)</a:t>
            </a:r>
            <a:endParaRPr lang="ko-KR" altLang="en-US" sz="24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503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C9CC9EE-189A-646E-2A1E-8FE735A1CD95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A9DADB3-9BEF-848E-0FB3-9F024A02E8A1}"/>
              </a:ext>
            </a:extLst>
          </p:cNvPr>
          <p:cNvGrpSpPr/>
          <p:nvPr/>
        </p:nvGrpSpPr>
        <p:grpSpPr>
          <a:xfrm>
            <a:off x="895116" y="3025466"/>
            <a:ext cx="7211859" cy="3340456"/>
            <a:chOff x="404227" y="3264775"/>
            <a:chExt cx="7211859" cy="334045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CF58DB-7442-98AF-7F28-1E87623B3FA1}"/>
                </a:ext>
              </a:extLst>
            </p:cNvPr>
            <p:cNvGrpSpPr/>
            <p:nvPr/>
          </p:nvGrpSpPr>
          <p:grpSpPr>
            <a:xfrm>
              <a:off x="404227" y="3264775"/>
              <a:ext cx="7211859" cy="2833497"/>
              <a:chOff x="914098" y="3553534"/>
              <a:chExt cx="7211859" cy="283349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4040CE0-8FE6-4517-0C12-246CD263100F}"/>
                  </a:ext>
                </a:extLst>
              </p:cNvPr>
              <p:cNvSpPr/>
              <p:nvPr/>
            </p:nvSpPr>
            <p:spPr>
              <a:xfrm>
                <a:off x="914401" y="4228031"/>
                <a:ext cx="1287111" cy="8509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HTML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+mn-ea"/>
                  </a:rPr>
                  <a:t> 문서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B7E775-BA9F-DEEA-82A4-4C9BF0B235DA}"/>
                  </a:ext>
                </a:extLst>
              </p:cNvPr>
              <p:cNvSpPr/>
              <p:nvPr/>
            </p:nvSpPr>
            <p:spPr>
              <a:xfrm>
                <a:off x="3144224" y="4228031"/>
                <a:ext cx="1609117" cy="850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DOM</a:t>
                </a:r>
              </a:p>
              <a:p>
                <a:pPr algn="ctr"/>
                <a:r>
                  <a:rPr lang="en-US" altLang="ko-KR" sz="1600" b="1" dirty="0">
                    <a:latin typeface="+mn-ea"/>
                  </a:rPr>
                  <a:t>(</a:t>
                </a:r>
                <a:r>
                  <a:rPr lang="en-US" altLang="ko-KR" sz="1600" b="1" i="0" dirty="0">
                    <a:solidFill>
                      <a:srgbClr val="212529"/>
                    </a:solidFill>
                    <a:effectLst/>
                    <a:latin typeface="+mn-ea"/>
                  </a:rPr>
                  <a:t>Document Object Model)</a:t>
                </a:r>
                <a:endParaRPr lang="en-US" altLang="ko-KR" sz="1600" b="1" dirty="0">
                  <a:latin typeface="+mn-ea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D4C73EE-6D09-5C63-656B-5B5075B3AF76}"/>
                  </a:ext>
                </a:extLst>
              </p:cNvPr>
              <p:cNvSpPr/>
              <p:nvPr/>
            </p:nvSpPr>
            <p:spPr>
              <a:xfrm>
                <a:off x="914401" y="5536131"/>
                <a:ext cx="1287111" cy="8509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  <a:latin typeface="+mn-ea"/>
                  </a:rPr>
                  <a:t>CSS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+mn-ea"/>
                  </a:rPr>
                  <a:t> 문서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B3FB8-5B6E-98C0-D3B6-C15C83EFA4AF}"/>
                  </a:ext>
                </a:extLst>
              </p:cNvPr>
              <p:cNvSpPr txBox="1"/>
              <p:nvPr/>
            </p:nvSpPr>
            <p:spPr>
              <a:xfrm>
                <a:off x="2027451" y="3553534"/>
                <a:ext cx="1333500" cy="584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Spoqa Han Sans Neo"/>
                  </a:rPr>
                  <a:t>Render </a:t>
                </a:r>
                <a:r>
                  <a:rPr lang="ko-KR" altLang="en-US" sz="1600" b="1" dirty="0">
                    <a:solidFill>
                      <a:schemeClr val="bg1"/>
                    </a:solidFill>
                    <a:latin typeface="Spoqa Han Sans Neo"/>
                  </a:rPr>
                  <a:t>엔진</a:t>
                </a:r>
                <a:endParaRPr lang="en-US" altLang="ko-KR" sz="1600" b="1" dirty="0">
                  <a:solidFill>
                    <a:schemeClr val="bg1"/>
                  </a:solidFill>
                  <a:latin typeface="Spoqa Han Sans Neo"/>
                </a:endParaRPr>
              </a:p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Spoqa Han Sans Neo"/>
                  </a:rPr>
                  <a:t>(Parsing) </a:t>
                </a:r>
                <a:endParaRPr lang="en-US" altLang="ko-KR" sz="1600" b="1" i="0" dirty="0">
                  <a:solidFill>
                    <a:schemeClr val="bg1"/>
                  </a:solidFill>
                  <a:effectLst/>
                  <a:latin typeface="Spoqa Han Sans Neo"/>
                </a:endParaRPr>
              </a:p>
            </p:txBody>
          </p: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D19F8E2F-84FE-C721-1B6F-F21679CFB711}"/>
                  </a:ext>
                </a:extLst>
              </p:cNvPr>
              <p:cNvSpPr/>
              <p:nvPr/>
            </p:nvSpPr>
            <p:spPr>
              <a:xfrm>
                <a:off x="2288873" y="4483410"/>
                <a:ext cx="723836" cy="379017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5B0DD7-1939-B7F5-AE18-450C29D9C14D}"/>
                  </a:ext>
                </a:extLst>
              </p:cNvPr>
              <p:cNvSpPr/>
              <p:nvPr/>
            </p:nvSpPr>
            <p:spPr>
              <a:xfrm>
                <a:off x="3170426" y="5536131"/>
                <a:ext cx="1609117" cy="850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i="0" dirty="0">
                    <a:solidFill>
                      <a:srgbClr val="373D3F"/>
                    </a:solidFill>
                    <a:effectLst/>
                    <a:latin typeface="+mn-ea"/>
                  </a:rPr>
                  <a:t>CSSOM  </a:t>
                </a:r>
              </a:p>
              <a:p>
                <a:pPr algn="ctr"/>
                <a:r>
                  <a:rPr lang="en-US" altLang="ko-KR" sz="1600" b="1" dirty="0">
                    <a:solidFill>
                      <a:srgbClr val="373D3F"/>
                    </a:solidFill>
                    <a:latin typeface="+mn-ea"/>
                  </a:rPr>
                  <a:t>(</a:t>
                </a:r>
                <a:r>
                  <a:rPr lang="en-US" altLang="ko-KR" sz="1600" b="1" i="0" dirty="0">
                    <a:solidFill>
                      <a:srgbClr val="373D3F"/>
                    </a:solidFill>
                    <a:effectLst/>
                    <a:latin typeface="+mn-ea"/>
                  </a:rPr>
                  <a:t>CSS Object Model)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E77CD3CB-81CA-A553-EB09-8CC7E3B31362}"/>
                  </a:ext>
                </a:extLst>
              </p:cNvPr>
              <p:cNvSpPr/>
              <p:nvPr/>
            </p:nvSpPr>
            <p:spPr>
              <a:xfrm>
                <a:off x="2288873" y="5792303"/>
                <a:ext cx="723836" cy="379017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논리합 11">
                <a:extLst>
                  <a:ext uri="{FF2B5EF4-FFF2-40B4-BE49-F238E27FC236}">
                    <a16:creationId xmlns:a16="http://schemas.microsoft.com/office/drawing/2014/main" id="{883CA2AE-DB18-BC4C-ECAB-0F1D73A8B9D8}"/>
                  </a:ext>
                </a:extLst>
              </p:cNvPr>
              <p:cNvSpPr/>
              <p:nvPr/>
            </p:nvSpPr>
            <p:spPr>
              <a:xfrm>
                <a:off x="5229729" y="5112682"/>
                <a:ext cx="385009" cy="402591"/>
              </a:xfrm>
              <a:prstGeom prst="flowChartOr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9F6E0064-EFBB-F947-E212-6A943FD68423}"/>
                  </a:ext>
                </a:extLst>
              </p:cNvPr>
              <p:cNvCxnSpPr>
                <a:cxnSpLocks/>
                <a:stCxn id="6" idx="3"/>
                <a:endCxn id="12" idx="0"/>
              </p:cNvCxnSpPr>
              <p:nvPr/>
            </p:nvCxnSpPr>
            <p:spPr>
              <a:xfrm>
                <a:off x="4753341" y="4653481"/>
                <a:ext cx="668893" cy="459201"/>
              </a:xfrm>
              <a:prstGeom prst="bentConnector2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462DEEE3-44AC-BA73-0A1E-D8FDAA2C8F08}"/>
                  </a:ext>
                </a:extLst>
              </p:cNvPr>
              <p:cNvCxnSpPr>
                <a:cxnSpLocks/>
                <a:stCxn id="10" idx="3"/>
                <a:endCxn id="12" idx="4"/>
              </p:cNvCxnSpPr>
              <p:nvPr/>
            </p:nvCxnSpPr>
            <p:spPr>
              <a:xfrm flipV="1">
                <a:off x="4779543" y="5515273"/>
                <a:ext cx="642691" cy="446308"/>
              </a:xfrm>
              <a:prstGeom prst="bentConnector2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EBD1F0A1-E7CE-5578-DF5C-F489F7E15A74}"/>
                  </a:ext>
                </a:extLst>
              </p:cNvPr>
              <p:cNvSpPr/>
              <p:nvPr/>
            </p:nvSpPr>
            <p:spPr>
              <a:xfrm>
                <a:off x="5787994" y="5170432"/>
                <a:ext cx="723836" cy="379017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28E58A-31BC-A5EF-2EDE-6F8C322ADD9A}"/>
                  </a:ext>
                </a:extLst>
              </p:cNvPr>
              <p:cNvSpPr txBox="1"/>
              <p:nvPr/>
            </p:nvSpPr>
            <p:spPr>
              <a:xfrm>
                <a:off x="5640102" y="4807480"/>
                <a:ext cx="991708" cy="3385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Spoqa Han Sans Neo"/>
                  </a:rPr>
                  <a:t>Render </a:t>
                </a:r>
                <a:endParaRPr lang="en-US" altLang="ko-KR" sz="1600" b="1" i="0" dirty="0">
                  <a:solidFill>
                    <a:schemeClr val="bg1"/>
                  </a:solidFill>
                  <a:effectLst/>
                  <a:latin typeface="Spoqa Han Sans Neo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FA00580-419E-4058-D5AC-C798A104928D}"/>
                  </a:ext>
                </a:extLst>
              </p:cNvPr>
              <p:cNvSpPr/>
              <p:nvPr/>
            </p:nvSpPr>
            <p:spPr>
              <a:xfrm>
                <a:off x="6838846" y="4562102"/>
                <a:ext cx="1287111" cy="152460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212529"/>
                    </a:solidFill>
                    <a:latin typeface="+mn-ea"/>
                  </a:rPr>
                  <a:t>Web Browser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082F66-22DC-2A6F-9FAA-B7C5A5D9CA3B}"/>
                  </a:ext>
                </a:extLst>
              </p:cNvPr>
              <p:cNvSpPr txBox="1"/>
              <p:nvPr/>
            </p:nvSpPr>
            <p:spPr>
              <a:xfrm>
                <a:off x="914098" y="3676644"/>
                <a:ext cx="413922" cy="3385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Spoqa Han Sans Neo"/>
                  </a:rPr>
                  <a:t>1</a:t>
                </a:r>
                <a:endParaRPr lang="en-US" altLang="ko-KR" sz="1600" b="1" i="0" dirty="0">
                  <a:solidFill>
                    <a:schemeClr val="bg1"/>
                  </a:solidFill>
                  <a:effectLst/>
                  <a:latin typeface="Spoqa Han Sans Neo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418D24-958D-1CD8-44E6-A0FF09184837}"/>
                </a:ext>
              </a:extLst>
            </p:cNvPr>
            <p:cNvSpPr txBox="1"/>
            <p:nvPr/>
          </p:nvSpPr>
          <p:spPr>
            <a:xfrm>
              <a:off x="4401991" y="6020456"/>
              <a:ext cx="1287112" cy="5847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i="0" dirty="0">
                  <a:solidFill>
                    <a:schemeClr val="bg1"/>
                  </a:solidFill>
                  <a:effectLst/>
                  <a:latin typeface="+mn-ea"/>
                </a:rPr>
                <a:t>Render Tree</a:t>
              </a:r>
              <a:endParaRPr lang="ko-KR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EBCE53-B189-6B0E-58D4-6F566BCA4911}"/>
                </a:ext>
              </a:extLst>
            </p:cNvPr>
            <p:cNvSpPr txBox="1"/>
            <p:nvPr/>
          </p:nvSpPr>
          <p:spPr>
            <a:xfrm>
              <a:off x="3319083" y="3482535"/>
              <a:ext cx="413922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Spoqa Han Sans Neo"/>
                </a:rPr>
                <a:t>2</a:t>
              </a:r>
              <a:endParaRPr lang="en-US" altLang="ko-KR" sz="1600" b="1" i="0" dirty="0">
                <a:solidFill>
                  <a:schemeClr val="bg1"/>
                </a:solidFill>
                <a:effectLst/>
                <a:latin typeface="Spoqa Han Sans Neo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697FBB-13E2-5910-08C7-01A811F62F09}"/>
                </a:ext>
              </a:extLst>
            </p:cNvPr>
            <p:cNvSpPr txBox="1"/>
            <p:nvPr/>
          </p:nvSpPr>
          <p:spPr>
            <a:xfrm>
              <a:off x="4657000" y="3482535"/>
              <a:ext cx="413922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i="0" dirty="0">
                  <a:solidFill>
                    <a:schemeClr val="bg1"/>
                  </a:solidFill>
                  <a:effectLst/>
                  <a:latin typeface="Spoqa Han Sans Neo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B1FAE9-A4C0-8606-BDF2-11CC9D99A45C}"/>
                </a:ext>
              </a:extLst>
            </p:cNvPr>
            <p:cNvSpPr txBox="1"/>
            <p:nvPr/>
          </p:nvSpPr>
          <p:spPr>
            <a:xfrm>
              <a:off x="6849875" y="3551504"/>
              <a:ext cx="413922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i="0" dirty="0">
                  <a:solidFill>
                    <a:schemeClr val="bg1"/>
                  </a:solidFill>
                  <a:effectLst/>
                  <a:latin typeface="Spoqa Han Sans Neo"/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B1B9DD5-0F7F-0F48-D513-DBD4222266C7}"/>
              </a:ext>
            </a:extLst>
          </p:cNvPr>
          <p:cNvSpPr txBox="1"/>
          <p:nvPr/>
        </p:nvSpPr>
        <p:spPr>
          <a:xfrm>
            <a:off x="155350" y="492078"/>
            <a:ext cx="7460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Web Browser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동작 순서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Rendering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엔진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: server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 에서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HTML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문서를 받아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파싱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(</a:t>
            </a:r>
            <a:r>
              <a:rPr lang="en-US" altLang="ko-KR" b="1" i="0" dirty="0" err="1">
                <a:solidFill>
                  <a:srgbClr val="373D3F"/>
                </a:solidFill>
                <a:effectLst/>
                <a:latin typeface="Spoqa Han Sans Neo"/>
              </a:rPr>
              <a:t>Pasing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브라우저가 이해할 수 있는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DOM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및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CSOM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트리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구축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Render Tree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구측 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: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DOM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과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CSS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객체 모델 연결</a:t>
            </a:r>
            <a:endParaRPr lang="en-US" altLang="ko-KR" b="1" dirty="0">
              <a:solidFill>
                <a:srgbClr val="373D3F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Render Tree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 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Spoqa Han Sans Neo"/>
              </a:rPr>
              <a:t>Render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3785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0707-89E4-B193-980B-417C8571BA15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DF845-3CB1-825A-C97C-8CD696B747F9}"/>
              </a:ext>
            </a:extLst>
          </p:cNvPr>
          <p:cNvSpPr txBox="1"/>
          <p:nvPr/>
        </p:nvSpPr>
        <p:spPr>
          <a:xfrm>
            <a:off x="244669" y="1087104"/>
            <a:ext cx="439569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&lt;!DOCTYPE html&gt;</a:t>
            </a:r>
          </a:p>
          <a:p>
            <a:r>
              <a:rPr lang="en-US" altLang="ko-KR" sz="1600" b="1" dirty="0">
                <a:latin typeface="+mn-ea"/>
              </a:rPr>
              <a:t>&lt;html&gt;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&lt;h3&gt;HTML Element&lt;/h3&gt;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 id="text"&gt;HTML Element&lt;/p&gt;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&lt;button&gt;Button1 Element&lt;/button&gt;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&lt;button&gt;Button2 Element&lt;/button&gt;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&lt;button&gt;Button3 Element&lt;/button&gt;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&lt;/body&gt;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&lt;/html&gt;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15E809B-1106-7C3F-F61E-9A21DEE06EC1}"/>
              </a:ext>
            </a:extLst>
          </p:cNvPr>
          <p:cNvSpPr/>
          <p:nvPr/>
        </p:nvSpPr>
        <p:spPr>
          <a:xfrm>
            <a:off x="4852001" y="2203619"/>
            <a:ext cx="605445" cy="276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85CA2-2B5B-2591-35FD-85B2B530FECD}"/>
              </a:ext>
            </a:extLst>
          </p:cNvPr>
          <p:cNvSpPr txBox="1"/>
          <p:nvPr/>
        </p:nvSpPr>
        <p:spPr>
          <a:xfrm>
            <a:off x="3244085" y="972677"/>
            <a:ext cx="110653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html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문서 </a:t>
            </a:r>
            <a:endParaRPr lang="en-US" altLang="ko-KR" sz="16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07B2917-7CE6-9A29-AAB5-04F2A1E596AE}"/>
              </a:ext>
            </a:extLst>
          </p:cNvPr>
          <p:cNvGrpSpPr/>
          <p:nvPr/>
        </p:nvGrpSpPr>
        <p:grpSpPr>
          <a:xfrm>
            <a:off x="5669087" y="1141954"/>
            <a:ext cx="5836876" cy="2629953"/>
            <a:chOff x="5912538" y="1352514"/>
            <a:chExt cx="6748460" cy="310389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7C4047-B35F-5926-2AD7-5AFB7E92FB23}"/>
                </a:ext>
              </a:extLst>
            </p:cNvPr>
            <p:cNvSpPr/>
            <p:nvPr/>
          </p:nvSpPr>
          <p:spPr>
            <a:xfrm>
              <a:off x="9172925" y="2118919"/>
              <a:ext cx="1181528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Body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54FDB2-3198-9DB9-A111-092ABDA19348}"/>
                </a:ext>
              </a:extLst>
            </p:cNvPr>
            <p:cNvSpPr/>
            <p:nvPr/>
          </p:nvSpPr>
          <p:spPr>
            <a:xfrm>
              <a:off x="5915955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DDACFFA-AA5B-38AC-B779-3F27EFFC0A9F}"/>
                </a:ext>
              </a:extLst>
            </p:cNvPr>
            <p:cNvSpPr/>
            <p:nvPr/>
          </p:nvSpPr>
          <p:spPr>
            <a:xfrm>
              <a:off x="8068448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61DB51-DCDF-F3C9-55A5-355A4C37B0FD}"/>
                </a:ext>
              </a:extLst>
            </p:cNvPr>
            <p:cNvSpPr/>
            <p:nvPr/>
          </p:nvSpPr>
          <p:spPr>
            <a:xfrm>
              <a:off x="9249979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E2290-A5B8-D981-199C-F470E21A4C54}"/>
                </a:ext>
              </a:extLst>
            </p:cNvPr>
            <p:cNvSpPr/>
            <p:nvPr/>
          </p:nvSpPr>
          <p:spPr>
            <a:xfrm>
              <a:off x="10452055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CE49F-33C6-DB4A-C700-B56C972C7E4F}"/>
                </a:ext>
              </a:extLst>
            </p:cNvPr>
            <p:cNvSpPr/>
            <p:nvPr/>
          </p:nvSpPr>
          <p:spPr>
            <a:xfrm>
              <a:off x="11654131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755039-CB2C-5EE8-DCC8-E80B2EEB935D}"/>
                </a:ext>
              </a:extLst>
            </p:cNvPr>
            <p:cNvSpPr/>
            <p:nvPr/>
          </p:nvSpPr>
          <p:spPr>
            <a:xfrm>
              <a:off x="5912538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C494C0B-1931-A1DA-8A17-948D3A457572}"/>
                </a:ext>
              </a:extLst>
            </p:cNvPr>
            <p:cNvSpPr/>
            <p:nvPr/>
          </p:nvSpPr>
          <p:spPr>
            <a:xfrm>
              <a:off x="8065030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3EE4436-D118-9273-6596-AA3D0496F4AD}"/>
                </a:ext>
              </a:extLst>
            </p:cNvPr>
            <p:cNvSpPr/>
            <p:nvPr/>
          </p:nvSpPr>
          <p:spPr>
            <a:xfrm>
              <a:off x="9246561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BF709C4-575C-39B4-F933-C5418429246D}"/>
                </a:ext>
              </a:extLst>
            </p:cNvPr>
            <p:cNvSpPr/>
            <p:nvPr/>
          </p:nvSpPr>
          <p:spPr>
            <a:xfrm>
              <a:off x="10448637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E84F66-6E7A-0452-1F4D-B0732995888A}"/>
                </a:ext>
              </a:extLst>
            </p:cNvPr>
            <p:cNvSpPr/>
            <p:nvPr/>
          </p:nvSpPr>
          <p:spPr>
            <a:xfrm>
              <a:off x="11650713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1B6DDCCC-CFA0-0BF3-A247-F3B61FA19379}"/>
                </a:ext>
              </a:extLst>
            </p:cNvPr>
            <p:cNvCxnSpPr>
              <a:cxnSpLocks/>
              <a:stCxn id="6" idx="2"/>
              <a:endCxn id="33" idx="0"/>
            </p:cNvCxnSpPr>
            <p:nvPr/>
          </p:nvCxnSpPr>
          <p:spPr>
            <a:xfrm rot="5400000">
              <a:off x="7828129" y="1162241"/>
              <a:ext cx="526820" cy="33443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45CF8240-0031-33A5-E640-B17F0E9FECC4}"/>
                </a:ext>
              </a:extLst>
            </p:cNvPr>
            <p:cNvCxnSpPr>
              <a:cxnSpLocks/>
              <a:stCxn id="6" idx="2"/>
              <a:endCxn id="40" idx="0"/>
            </p:cNvCxnSpPr>
            <p:nvPr/>
          </p:nvCxnSpPr>
          <p:spPr>
            <a:xfrm rot="5400000">
              <a:off x="8904376" y="2238489"/>
              <a:ext cx="526820" cy="119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8AF3D28-6FF1-1D2F-4415-D1E00E6DD274}"/>
                </a:ext>
              </a:extLst>
            </p:cNvPr>
            <p:cNvCxnSpPr>
              <a:cxnSpLocks/>
              <a:stCxn id="6" idx="2"/>
              <a:endCxn id="41" idx="0"/>
            </p:cNvCxnSpPr>
            <p:nvPr/>
          </p:nvCxnSpPr>
          <p:spPr>
            <a:xfrm rot="5400000">
              <a:off x="9495141" y="2829254"/>
              <a:ext cx="526820" cy="102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A5B1A31-0159-00C8-E2BA-165594D83763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 rot="16200000" flipH="1">
              <a:off x="10096179" y="2238492"/>
              <a:ext cx="526820" cy="1191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0B095728-A6FE-0C57-A513-6F94F10BE3E7}"/>
                </a:ext>
              </a:extLst>
            </p:cNvPr>
            <p:cNvCxnSpPr>
              <a:cxnSpLocks/>
              <a:stCxn id="6" idx="2"/>
              <a:endCxn id="43" idx="0"/>
            </p:cNvCxnSpPr>
            <p:nvPr/>
          </p:nvCxnSpPr>
          <p:spPr>
            <a:xfrm rot="16200000" flipH="1">
              <a:off x="10697217" y="1637454"/>
              <a:ext cx="526820" cy="239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C16A712C-698F-BB9C-71AD-61509C5B1993}"/>
                </a:ext>
              </a:extLst>
            </p:cNvPr>
            <p:cNvCxnSpPr>
              <a:cxnSpLocks/>
              <a:stCxn id="33" idx="2"/>
              <a:endCxn id="44" idx="0"/>
            </p:cNvCxnSpPr>
            <p:nvPr/>
          </p:nvCxnSpPr>
          <p:spPr>
            <a:xfrm rot="5400000">
              <a:off x="6190434" y="377539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EE7ABDAD-1C5F-94DC-2C39-294332BF5F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30937" y="377368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7BA3A65D-B250-BD8B-9E0C-50DCC6DEA9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41576" y="377197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FB5EBFEE-FB0D-2BB3-F6BE-5EA1B6861F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74478" y="377197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3DD10188-3A00-A1CC-1D6C-E3EDB7725D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23466" y="3780542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C3E957-843B-4CDB-40B7-278D46AD304F}"/>
                </a:ext>
              </a:extLst>
            </p:cNvPr>
            <p:cNvSpPr/>
            <p:nvPr/>
          </p:nvSpPr>
          <p:spPr>
            <a:xfrm>
              <a:off x="7069289" y="3096093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2B43E58-BB64-5C54-0F17-40F9E627217E}"/>
                </a:ext>
              </a:extLst>
            </p:cNvPr>
            <p:cNvSpPr/>
            <p:nvPr/>
          </p:nvSpPr>
          <p:spPr>
            <a:xfrm>
              <a:off x="9159229" y="1352514"/>
              <a:ext cx="1181528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Html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03F36A9-3475-1980-072F-C6721671A011}"/>
              </a:ext>
            </a:extLst>
          </p:cNvPr>
          <p:cNvSpPr txBox="1"/>
          <p:nvPr/>
        </p:nvSpPr>
        <p:spPr>
          <a:xfrm>
            <a:off x="5606959" y="1050917"/>
            <a:ext cx="9780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DOM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0820DC-D39A-5D4B-5DDA-152715F79115}"/>
              </a:ext>
            </a:extLst>
          </p:cNvPr>
          <p:cNvSpPr txBox="1"/>
          <p:nvPr/>
        </p:nvSpPr>
        <p:spPr>
          <a:xfrm>
            <a:off x="9998259" y="1085311"/>
            <a:ext cx="1669188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루트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부모</a:t>
            </a:r>
            <a:r>
              <a:rPr lang="en-US" altLang="ko-KR" sz="1600" b="1" dirty="0">
                <a:solidFill>
                  <a:schemeClr val="bg1"/>
                </a:solidFill>
              </a:rPr>
              <a:t>.Element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형제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자식</a:t>
            </a:r>
            <a:r>
              <a:rPr lang="en-US" altLang="ko-KR" sz="1600" b="1" dirty="0">
                <a:solidFill>
                  <a:schemeClr val="bg1"/>
                </a:solidFill>
              </a:rPr>
              <a:t>.Element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E6EBAF-B524-7038-85D9-14D679FFF0EF}"/>
              </a:ext>
            </a:extLst>
          </p:cNvPr>
          <p:cNvSpPr/>
          <p:nvPr/>
        </p:nvSpPr>
        <p:spPr>
          <a:xfrm>
            <a:off x="244669" y="1433725"/>
            <a:ext cx="4322423" cy="260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DAC550D-3CF1-1263-FD00-2688BCC7D2B0}"/>
              </a:ext>
            </a:extLst>
          </p:cNvPr>
          <p:cNvCxnSpPr>
            <a:cxnSpLocks/>
            <a:stCxn id="71" idx="2"/>
            <a:endCxn id="6" idx="0"/>
          </p:cNvCxnSpPr>
          <p:nvPr/>
        </p:nvCxnSpPr>
        <p:spPr>
          <a:xfrm rot="16200000" flipH="1">
            <a:off x="8860929" y="1652239"/>
            <a:ext cx="266344" cy="11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B32050-3761-9385-49F0-916634F7A484}"/>
              </a:ext>
            </a:extLst>
          </p:cNvPr>
          <p:cNvSpPr/>
          <p:nvPr/>
        </p:nvSpPr>
        <p:spPr>
          <a:xfrm>
            <a:off x="5475042" y="715162"/>
            <a:ext cx="6281297" cy="322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79BD43F-B4F0-E21B-D818-3C3F0808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46" y="4879753"/>
            <a:ext cx="5885429" cy="1628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화살표: 위쪽 76">
            <a:extLst>
              <a:ext uri="{FF2B5EF4-FFF2-40B4-BE49-F238E27FC236}">
                <a16:creationId xmlns:a16="http://schemas.microsoft.com/office/drawing/2014/main" id="{230CD12B-EC3B-D0C2-1476-50C0B0AB40BC}"/>
              </a:ext>
            </a:extLst>
          </p:cNvPr>
          <p:cNvSpPr/>
          <p:nvPr/>
        </p:nvSpPr>
        <p:spPr>
          <a:xfrm rot="10800000">
            <a:off x="8212467" y="4229779"/>
            <a:ext cx="375386" cy="511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A3ED-70CA-C2CC-9B6C-0ADFAA4482A0}"/>
              </a:ext>
            </a:extLst>
          </p:cNvPr>
          <p:cNvSpPr txBox="1"/>
          <p:nvPr/>
        </p:nvSpPr>
        <p:spPr>
          <a:xfrm>
            <a:off x="9745461" y="4918466"/>
            <a:ext cx="159741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Web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Browser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31A18-C64F-5490-8568-F511F839ED59}"/>
              </a:ext>
            </a:extLst>
          </p:cNvPr>
          <p:cNvSpPr txBox="1"/>
          <p:nvPr/>
        </p:nvSpPr>
        <p:spPr>
          <a:xfrm>
            <a:off x="7234385" y="4258114"/>
            <a:ext cx="9780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Render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2730F-DAB1-0F15-8C96-982A743E2252}"/>
              </a:ext>
            </a:extLst>
          </p:cNvPr>
          <p:cNvSpPr txBox="1"/>
          <p:nvPr/>
        </p:nvSpPr>
        <p:spPr>
          <a:xfrm>
            <a:off x="4454895" y="2549620"/>
            <a:ext cx="110653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Parsing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B2278-5206-3860-F409-A80E1095E4F9}"/>
              </a:ext>
            </a:extLst>
          </p:cNvPr>
          <p:cNvSpPr txBox="1"/>
          <p:nvPr/>
        </p:nvSpPr>
        <p:spPr>
          <a:xfrm>
            <a:off x="155350" y="492078"/>
            <a:ext cx="746073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373D3F"/>
                </a:solidFill>
                <a:latin typeface="Spoqa Han Sans Neo"/>
              </a:rPr>
              <a:t>Web Browser</a:t>
            </a: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 동작 순서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5023B-A20B-12FE-045F-37051A45037F}"/>
              </a:ext>
            </a:extLst>
          </p:cNvPr>
          <p:cNvSpPr txBox="1"/>
          <p:nvPr/>
        </p:nvSpPr>
        <p:spPr>
          <a:xfrm>
            <a:off x="5482982" y="212723"/>
            <a:ext cx="4945785" cy="4214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HTML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과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Web Browser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-apple-system"/>
              </a:rPr>
              <a:t>화면에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대한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70676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F360B-BF39-487A-8061-9F10693C6E96}"/>
              </a:ext>
            </a:extLst>
          </p:cNvPr>
          <p:cNvSpPr txBox="1"/>
          <p:nvPr/>
        </p:nvSpPr>
        <p:spPr>
          <a:xfrm>
            <a:off x="132850" y="436072"/>
            <a:ext cx="4811683" cy="378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DOM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Node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n-ea"/>
              </a:rPr>
              <a:t>타입</a:t>
            </a:r>
            <a:endParaRPr lang="en-US" altLang="ko-KR" b="1" i="0" dirty="0">
              <a:solidFill>
                <a:srgbClr val="212529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ELEMENT_NODE(Tag)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ATTRIBUTE_NODE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TEXT_NODE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COMMENT_NODE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DOCUMENT_NODE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DOCUMENT_TYPE_NODE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DOCUMENT_FRAGMENT_NODE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+mn-ea"/>
              </a:rPr>
              <a:t>NOTATION_NODE </a:t>
            </a:r>
            <a:endParaRPr lang="en-US" altLang="ko-KR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4F0707-89E4-B193-980B-417C8571BA15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C9943-1ED1-F96A-C1DB-B3DD21C7330B}"/>
              </a:ext>
            </a:extLst>
          </p:cNvPr>
          <p:cNvSpPr txBox="1"/>
          <p:nvPr/>
        </p:nvSpPr>
        <p:spPr>
          <a:xfrm>
            <a:off x="9335948" y="1973622"/>
            <a:ext cx="149250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+mn-ea"/>
              </a:rPr>
              <a:t>Element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B4BA5-05B4-6144-D226-03FF2FF90685}"/>
              </a:ext>
            </a:extLst>
          </p:cNvPr>
          <p:cNvSpPr txBox="1"/>
          <p:nvPr/>
        </p:nvSpPr>
        <p:spPr>
          <a:xfrm>
            <a:off x="6091785" y="2928621"/>
            <a:ext cx="158091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+mn-ea"/>
              </a:rPr>
              <a:t>Attribute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C9AE1-E4BB-2A35-CAA8-6D86C1D7C3A5}"/>
              </a:ext>
            </a:extLst>
          </p:cNvPr>
          <p:cNvSpPr txBox="1"/>
          <p:nvPr/>
        </p:nvSpPr>
        <p:spPr>
          <a:xfrm>
            <a:off x="10202866" y="4771276"/>
            <a:ext cx="118853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+mn-ea"/>
              </a:rPr>
              <a:t>Text Node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23AB3D-5B11-8D3E-9557-4C2A440BA96E}"/>
              </a:ext>
            </a:extLst>
          </p:cNvPr>
          <p:cNvGrpSpPr/>
          <p:nvPr/>
        </p:nvGrpSpPr>
        <p:grpSpPr>
          <a:xfrm>
            <a:off x="5395686" y="2057882"/>
            <a:ext cx="5836876" cy="2629953"/>
            <a:chOff x="5912538" y="1352514"/>
            <a:chExt cx="6748460" cy="310389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AD51E19-8FA6-1E3C-228F-AF0B23077D45}"/>
                </a:ext>
              </a:extLst>
            </p:cNvPr>
            <p:cNvSpPr/>
            <p:nvPr/>
          </p:nvSpPr>
          <p:spPr>
            <a:xfrm>
              <a:off x="9172925" y="2118919"/>
              <a:ext cx="1181528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body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1A3F7A-C8DF-BD34-0262-B5404BC917D0}"/>
                </a:ext>
              </a:extLst>
            </p:cNvPr>
            <p:cNvSpPr/>
            <p:nvPr/>
          </p:nvSpPr>
          <p:spPr>
            <a:xfrm>
              <a:off x="5915955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15D1769-4CAC-59F5-37E9-0143CDC533C8}"/>
                </a:ext>
              </a:extLst>
            </p:cNvPr>
            <p:cNvSpPr/>
            <p:nvPr/>
          </p:nvSpPr>
          <p:spPr>
            <a:xfrm>
              <a:off x="8068448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p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2C78E9B-CC31-60F8-7164-513416591093}"/>
                </a:ext>
              </a:extLst>
            </p:cNvPr>
            <p:cNvSpPr/>
            <p:nvPr/>
          </p:nvSpPr>
          <p:spPr>
            <a:xfrm>
              <a:off x="9249979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848642-9277-C5C3-C0CC-6122616C6146}"/>
                </a:ext>
              </a:extLst>
            </p:cNvPr>
            <p:cNvSpPr/>
            <p:nvPr/>
          </p:nvSpPr>
          <p:spPr>
            <a:xfrm>
              <a:off x="10452055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D54232-BD93-585E-5730-1B9B576602AB}"/>
                </a:ext>
              </a:extLst>
            </p:cNvPr>
            <p:cNvSpPr/>
            <p:nvPr/>
          </p:nvSpPr>
          <p:spPr>
            <a:xfrm>
              <a:off x="11654131" y="3097802"/>
              <a:ext cx="100686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button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682463C-0D04-0ADD-8021-F3893D357B59}"/>
                </a:ext>
              </a:extLst>
            </p:cNvPr>
            <p:cNvSpPr/>
            <p:nvPr/>
          </p:nvSpPr>
          <p:spPr>
            <a:xfrm>
              <a:off x="5912538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990906-EA19-A34E-47F3-1BC9A86617DA}"/>
                </a:ext>
              </a:extLst>
            </p:cNvPr>
            <p:cNvSpPr/>
            <p:nvPr/>
          </p:nvSpPr>
          <p:spPr>
            <a:xfrm>
              <a:off x="8065030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AEFEE9-BF70-28E1-89AF-321F378C3498}"/>
                </a:ext>
              </a:extLst>
            </p:cNvPr>
            <p:cNvSpPr/>
            <p:nvPr/>
          </p:nvSpPr>
          <p:spPr>
            <a:xfrm>
              <a:off x="9246561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E17428-133E-A987-D287-9DD8FD5DB6D7}"/>
                </a:ext>
              </a:extLst>
            </p:cNvPr>
            <p:cNvSpPr/>
            <p:nvPr/>
          </p:nvSpPr>
          <p:spPr>
            <a:xfrm>
              <a:off x="10448637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400BBAA-3F7D-46C9-A703-0FB03A5D2D4D}"/>
                </a:ext>
              </a:extLst>
            </p:cNvPr>
            <p:cNvSpPr/>
            <p:nvPr/>
          </p:nvSpPr>
          <p:spPr>
            <a:xfrm>
              <a:off x="11650713" y="4004349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TEXT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6029F871-EBF7-20D1-EEF5-327540785ADA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 rot="5400000">
              <a:off x="7828129" y="1162241"/>
              <a:ext cx="526820" cy="33443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8E8CC186-9D42-5728-0269-DAF775BFF1D8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rot="5400000">
              <a:off x="8904376" y="2238489"/>
              <a:ext cx="526820" cy="119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3BCEB196-4F32-D7CD-85B4-553C1678DFC9}"/>
                </a:ext>
              </a:extLst>
            </p:cNvPr>
            <p:cNvCxnSpPr>
              <a:cxnSpLocks/>
              <a:stCxn id="12" idx="2"/>
              <a:endCxn id="21" idx="0"/>
            </p:cNvCxnSpPr>
            <p:nvPr/>
          </p:nvCxnSpPr>
          <p:spPr>
            <a:xfrm rot="5400000">
              <a:off x="9495141" y="2829254"/>
              <a:ext cx="526820" cy="102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C5D5E908-4175-49FC-C57E-A37F88884C90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rot="16200000" flipH="1">
              <a:off x="10096179" y="2238492"/>
              <a:ext cx="526820" cy="1191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BABA3FED-29F5-A86A-B828-AA82E7473ED6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>
            <a:xfrm rot="16200000" flipH="1">
              <a:off x="10697217" y="1637454"/>
              <a:ext cx="526820" cy="23938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D517469-DD2F-8DAF-AF68-2BAA9DBED8E4}"/>
                </a:ext>
              </a:extLst>
            </p:cNvPr>
            <p:cNvCxnSpPr>
              <a:cxnSpLocks/>
              <a:stCxn id="16" idx="2"/>
              <a:endCxn id="26" idx="0"/>
            </p:cNvCxnSpPr>
            <p:nvPr/>
          </p:nvCxnSpPr>
          <p:spPr>
            <a:xfrm rot="5400000">
              <a:off x="6190434" y="377539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22B28FD1-0A51-E628-DE5D-F645784BF8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30937" y="377368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A43CB1D2-8B60-C47B-9232-38F2E65A62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41576" y="377197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9CB77D0E-9E10-6639-E2A2-C30E6FDC26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74478" y="3771978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3727778F-AAC9-E9E9-A53F-BB0FBB56A2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23466" y="3780542"/>
              <a:ext cx="454484" cy="3418"/>
            </a:xfrm>
            <a:prstGeom prst="bentConnector3">
              <a:avLst>
                <a:gd name="adj1" fmla="val 18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4C35106-0C86-7CBA-3A4F-93A2028BBB75}"/>
                </a:ext>
              </a:extLst>
            </p:cNvPr>
            <p:cNvSpPr/>
            <p:nvPr/>
          </p:nvSpPr>
          <p:spPr>
            <a:xfrm>
              <a:off x="7069289" y="3096093"/>
              <a:ext cx="1006867" cy="452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22A5E7-687F-2843-263A-7C4A92329015}"/>
                </a:ext>
              </a:extLst>
            </p:cNvPr>
            <p:cNvSpPr/>
            <p:nvPr/>
          </p:nvSpPr>
          <p:spPr>
            <a:xfrm>
              <a:off x="9159229" y="1352514"/>
              <a:ext cx="1181528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html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110EB13-E009-2AF3-214B-5493D179CE21}"/>
              </a:ext>
            </a:extLst>
          </p:cNvPr>
          <p:cNvSpPr txBox="1"/>
          <p:nvPr/>
        </p:nvSpPr>
        <p:spPr>
          <a:xfrm>
            <a:off x="5418101" y="1973622"/>
            <a:ext cx="9780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DOM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08C239-AA87-52B7-E6E6-16B2892C6D23}"/>
              </a:ext>
            </a:extLst>
          </p:cNvPr>
          <p:cNvSpPr txBox="1"/>
          <p:nvPr/>
        </p:nvSpPr>
        <p:spPr>
          <a:xfrm>
            <a:off x="9993862" y="616184"/>
            <a:ext cx="1669188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루트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부모</a:t>
            </a:r>
            <a:r>
              <a:rPr lang="en-US" altLang="ko-KR" sz="1600" b="1" dirty="0">
                <a:solidFill>
                  <a:schemeClr val="bg1"/>
                </a:solidFill>
              </a:rPr>
              <a:t>.Element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형제 </a:t>
            </a:r>
            <a:r>
              <a:rPr lang="en-US" altLang="ko-KR" sz="1600" b="1" dirty="0">
                <a:solidFill>
                  <a:schemeClr val="bg1"/>
                </a:solidFill>
              </a:rPr>
              <a:t>Element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자식</a:t>
            </a:r>
            <a:r>
              <a:rPr lang="en-US" altLang="ko-KR" sz="1600" b="1" dirty="0">
                <a:solidFill>
                  <a:schemeClr val="bg1"/>
                </a:solidFill>
              </a:rPr>
              <a:t>.Element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4F151FE-6982-9C58-8500-C2BD9BE217D5}"/>
              </a:ext>
            </a:extLst>
          </p:cNvPr>
          <p:cNvCxnSpPr>
            <a:cxnSpLocks/>
            <a:stCxn id="45" idx="2"/>
            <a:endCxn id="12" idx="0"/>
          </p:cNvCxnSpPr>
          <p:nvPr/>
        </p:nvCxnSpPr>
        <p:spPr>
          <a:xfrm rot="16200000" flipH="1">
            <a:off x="8587528" y="2568167"/>
            <a:ext cx="266344" cy="11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045C23-0523-9F51-DD4F-D67D109D54BB}"/>
              </a:ext>
            </a:extLst>
          </p:cNvPr>
          <p:cNvSpPr/>
          <p:nvPr/>
        </p:nvSpPr>
        <p:spPr>
          <a:xfrm>
            <a:off x="5201641" y="1820102"/>
            <a:ext cx="6281297" cy="3229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DE091-3F32-D168-53B6-811628D2142E}"/>
              </a:ext>
            </a:extLst>
          </p:cNvPr>
          <p:cNvSpPr txBox="1"/>
          <p:nvPr/>
        </p:nvSpPr>
        <p:spPr>
          <a:xfrm>
            <a:off x="5395686" y="576198"/>
            <a:ext cx="3636038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poqa Han Sans Neo"/>
              </a:rPr>
              <a:t>Element</a:t>
            </a:r>
            <a:r>
              <a:rPr lang="ko-KR" altLang="en-US" sz="1600" b="1" dirty="0">
                <a:solidFill>
                  <a:schemeClr val="bg1"/>
                </a:solidFill>
                <a:latin typeface="Spoqa Han Sans Neo"/>
              </a:rPr>
              <a:t> 의 각 부분을 </a:t>
            </a:r>
            <a:r>
              <a:rPr lang="en-US" altLang="ko-KR" sz="1600" b="1" dirty="0">
                <a:solidFill>
                  <a:schemeClr val="bg1"/>
                </a:solidFill>
                <a:latin typeface="Spoqa Han Sans Neo"/>
              </a:rPr>
              <a:t>Node </a:t>
            </a:r>
            <a:r>
              <a:rPr lang="ko-KR" altLang="en-US" sz="1600" b="1" dirty="0" err="1">
                <a:solidFill>
                  <a:schemeClr val="bg1"/>
                </a:solidFill>
                <a:latin typeface="Spoqa Han Sans Neo"/>
              </a:rPr>
              <a:t>라한다</a:t>
            </a:r>
            <a:r>
              <a:rPr lang="en-US" altLang="ko-KR" sz="1600" b="1" dirty="0">
                <a:solidFill>
                  <a:schemeClr val="bg1"/>
                </a:solidFill>
                <a:latin typeface="Spoqa Han Sans Neo"/>
              </a:rPr>
              <a:t>.</a:t>
            </a:r>
          </a:p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Tag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poqa Han Sans Neo"/>
              </a:rPr>
              <a:t>Attribute</a:t>
            </a:r>
          </a:p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4333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14EA86-AEFA-3EAB-DC1C-58EECEA5FC32}"/>
              </a:ext>
            </a:extLst>
          </p:cNvPr>
          <p:cNvSpPr txBox="1"/>
          <p:nvPr/>
        </p:nvSpPr>
        <p:spPr>
          <a:xfrm>
            <a:off x="79370" y="-42336"/>
            <a:ext cx="4865163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HTML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Youth"/>
              </a:rPr>
              <a:t>(Hyper Text Markup Language)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959263-D257-636F-4F68-112CDC4E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58" y="947870"/>
            <a:ext cx="6670597" cy="5231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14574-185F-76F9-EEDA-9FEB29DA9465}"/>
              </a:ext>
            </a:extLst>
          </p:cNvPr>
          <p:cNvSpPr txBox="1"/>
          <p:nvPr/>
        </p:nvSpPr>
        <p:spPr>
          <a:xfrm>
            <a:off x="139438" y="413758"/>
            <a:ext cx="404755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HTML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문서로만 작성된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App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실습 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89AC7-5049-7D32-15FA-B4EC5EFD9149}"/>
              </a:ext>
            </a:extLst>
          </p:cNvPr>
          <p:cNvSpPr txBox="1"/>
          <p:nvPr/>
        </p:nvSpPr>
        <p:spPr>
          <a:xfrm>
            <a:off x="5606959" y="1165100"/>
            <a:ext cx="97808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>
                <a:solidFill>
                  <a:schemeClr val="bg1"/>
                </a:solidFill>
                <a:effectLst/>
                <a:latin typeface="Spoqa Han Sans Neo"/>
              </a:rPr>
              <a:t>제목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1AE4B-1BC3-1A0E-8892-0070AB57BA14}"/>
              </a:ext>
            </a:extLst>
          </p:cNvPr>
          <p:cNvSpPr txBox="1"/>
          <p:nvPr/>
        </p:nvSpPr>
        <p:spPr>
          <a:xfrm>
            <a:off x="5327825" y="1862918"/>
            <a:ext cx="153498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주 네비게이션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CDDEC-E21A-4BCA-D88E-92A43EC1CFA4}"/>
              </a:ext>
            </a:extLst>
          </p:cNvPr>
          <p:cNvSpPr txBox="1"/>
          <p:nvPr/>
        </p:nvSpPr>
        <p:spPr>
          <a:xfrm>
            <a:off x="5327826" y="2560736"/>
            <a:ext cx="136173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Spoqa Han Sans Neo"/>
              </a:rPr>
              <a:t>정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보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4DDDC-6DD0-638C-E8E2-99CBCBC9E3F8}"/>
              </a:ext>
            </a:extLst>
          </p:cNvPr>
          <p:cNvSpPr txBox="1"/>
          <p:nvPr/>
        </p:nvSpPr>
        <p:spPr>
          <a:xfrm>
            <a:off x="3506123" y="5111430"/>
            <a:ext cx="182170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 err="1">
                <a:solidFill>
                  <a:schemeClr val="bg1"/>
                </a:solidFill>
                <a:effectLst/>
                <a:latin typeface="Spoqa Han Sans Neo"/>
              </a:rPr>
              <a:t>보조네비게이션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F5039-C250-EFAE-1E75-11A4B5669561}"/>
              </a:ext>
            </a:extLst>
          </p:cNvPr>
          <p:cNvSpPr txBox="1"/>
          <p:nvPr/>
        </p:nvSpPr>
        <p:spPr>
          <a:xfrm>
            <a:off x="3520803" y="5851218"/>
            <a:ext cx="182170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작성자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정보</a:t>
            </a:r>
            <a:endParaRPr lang="en-US" altLang="ko-KR" sz="1600" b="1" i="0" dirty="0">
              <a:solidFill>
                <a:schemeClr val="bg1"/>
              </a:solidFill>
              <a:effectLst/>
              <a:latin typeface="Spoqa Han Sans Ne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F517C-0285-47AD-7AD5-FA7CDF40C54E}"/>
              </a:ext>
            </a:extLst>
          </p:cNvPr>
          <p:cNvSpPr txBox="1"/>
          <p:nvPr/>
        </p:nvSpPr>
        <p:spPr>
          <a:xfrm>
            <a:off x="5451593" y="646914"/>
            <a:ext cx="167166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전체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Web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구조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2D68E-66EE-1CC4-DCC6-B033F511EEDA}"/>
              </a:ext>
            </a:extLst>
          </p:cNvPr>
          <p:cNvSpPr txBox="1"/>
          <p:nvPr/>
        </p:nvSpPr>
        <p:spPr>
          <a:xfrm>
            <a:off x="7790533" y="645071"/>
            <a:ext cx="197911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Index.html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Spoqa Han Sans Neo"/>
              </a:rPr>
              <a:t>첫번째</a:t>
            </a:r>
            <a:r>
              <a:rPr lang="en-US" altLang="ko-KR" sz="1600" b="1" dirty="0">
                <a:solidFill>
                  <a:schemeClr val="bg1"/>
                </a:solidFill>
                <a:latin typeface="Spoqa Han Sans Neo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Spoqa Han Sans Neo"/>
              </a:rPr>
              <a:t>페이지</a:t>
            </a:r>
            <a:endParaRPr lang="en-US" altLang="ko-KR" sz="1600" b="1" dirty="0">
              <a:solidFill>
                <a:schemeClr val="bg1"/>
              </a:solidFill>
              <a:latin typeface="Spoqa Han Sans Neo"/>
            </a:endParaRPr>
          </a:p>
          <a:p>
            <a:pPr algn="ctr"/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URL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Spoqa Han Sans Neo"/>
              </a:rPr>
              <a:t>만 으로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Render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poqa Han Sans Neo"/>
              </a:rPr>
              <a:t>www. naver.com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Spoqa Han Sans Ne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9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46974</TotalTime>
  <Words>6199</Words>
  <Application>Microsoft Office PowerPoint</Application>
  <PresentationFormat>와이드스크린</PresentationFormat>
  <Paragraphs>1208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2" baseType="lpstr">
      <vt:lpstr>-apple-system</vt:lpstr>
      <vt:lpstr>Inter</vt:lpstr>
      <vt:lpstr>notokr</vt:lpstr>
      <vt:lpstr>Spoqa Han Sans Neo</vt:lpstr>
      <vt:lpstr>Youth</vt:lpstr>
      <vt:lpstr>맑은 고딕</vt:lpstr>
      <vt:lpstr>한컴바탕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김 창복</cp:lastModifiedBy>
  <cp:revision>189</cp:revision>
  <dcterms:created xsi:type="dcterms:W3CDTF">2023-07-11T00:25:36Z</dcterms:created>
  <dcterms:modified xsi:type="dcterms:W3CDTF">2023-09-05T05:04:12Z</dcterms:modified>
</cp:coreProperties>
</file>