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  <p:sldId id="683" r:id="rId3"/>
    <p:sldId id="684" r:id="rId4"/>
    <p:sldId id="603" r:id="rId5"/>
    <p:sldId id="602" r:id="rId6"/>
    <p:sldId id="637" r:id="rId7"/>
    <p:sldId id="635" r:id="rId8"/>
    <p:sldId id="636" r:id="rId9"/>
    <p:sldId id="535" r:id="rId10"/>
    <p:sldId id="473" r:id="rId11"/>
    <p:sldId id="471" r:id="rId12"/>
    <p:sldId id="474" r:id="rId13"/>
    <p:sldId id="675" r:id="rId14"/>
    <p:sldId id="692" r:id="rId15"/>
    <p:sldId id="282" r:id="rId16"/>
    <p:sldId id="685" r:id="rId17"/>
    <p:sldId id="705" r:id="rId18"/>
    <p:sldId id="706" r:id="rId19"/>
    <p:sldId id="702" r:id="rId20"/>
    <p:sldId id="704" r:id="rId21"/>
    <p:sldId id="707" r:id="rId22"/>
    <p:sldId id="703" r:id="rId23"/>
    <p:sldId id="433" r:id="rId24"/>
    <p:sldId id="442" r:id="rId25"/>
    <p:sldId id="672" r:id="rId26"/>
    <p:sldId id="443" r:id="rId27"/>
    <p:sldId id="440" r:id="rId28"/>
    <p:sldId id="698" r:id="rId29"/>
    <p:sldId id="567" r:id="rId30"/>
    <p:sldId id="266" r:id="rId31"/>
    <p:sldId id="568" r:id="rId32"/>
    <p:sldId id="441" r:id="rId33"/>
    <p:sldId id="689" r:id="rId34"/>
    <p:sldId id="688" r:id="rId35"/>
    <p:sldId id="699" r:id="rId36"/>
    <p:sldId id="690" r:id="rId37"/>
    <p:sldId id="677" r:id="rId38"/>
    <p:sldId id="678" r:id="rId39"/>
    <p:sldId id="679" r:id="rId40"/>
    <p:sldId id="680" r:id="rId41"/>
    <p:sldId id="697" r:id="rId42"/>
    <p:sldId id="681" r:id="rId43"/>
    <p:sldId id="579" r:id="rId44"/>
    <p:sldId id="580" r:id="rId45"/>
    <p:sldId id="581" r:id="rId46"/>
    <p:sldId id="582" r:id="rId47"/>
    <p:sldId id="630" r:id="rId48"/>
    <p:sldId id="691" r:id="rId49"/>
    <p:sldId id="644" r:id="rId50"/>
    <p:sldId id="647" r:id="rId51"/>
    <p:sldId id="645" r:id="rId52"/>
    <p:sldId id="646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7676-2947-05ED-F602-21F13877AA77}"/>
              </a:ext>
            </a:extLst>
          </p:cNvPr>
          <p:cNvSpPr txBox="1"/>
          <p:nvPr/>
        </p:nvSpPr>
        <p:spPr>
          <a:xfrm>
            <a:off x="4174957" y="3139552"/>
            <a:ext cx="33970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React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props(</a:t>
            </a:r>
            <a:r>
              <a:rPr lang="en-US" altLang="ko-KR" sz="2000" b="1" i="0" u="none" strike="noStrike" baseline="0" dirty="0" err="1">
                <a:solidFill>
                  <a:srgbClr val="000000"/>
                </a:solidFill>
                <a:latin typeface="+mn-ea"/>
              </a:rPr>
              <a:t>propertys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React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CSS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A1AC3-4893-2997-9D5E-61FBE0D893E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DA022-8299-04CD-3380-5643073A9278}"/>
              </a:ext>
            </a:extLst>
          </p:cNvPr>
          <p:cNvSpPr txBox="1"/>
          <p:nvPr/>
        </p:nvSpPr>
        <p:spPr>
          <a:xfrm>
            <a:off x="242984" y="472127"/>
            <a:ext cx="10749067" cy="25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React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Props</a:t>
            </a:r>
            <a:r>
              <a:rPr lang="ko-KR" altLang="en-US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Property</a:t>
            </a:r>
            <a:r>
              <a:rPr lang="ko-KR" altLang="en-US" b="1" dirty="0">
                <a:latin typeface="+mn-ea"/>
              </a:rPr>
              <a:t>)  </a:t>
            </a:r>
            <a:r>
              <a:rPr lang="en-US" altLang="ko-KR" b="1" dirty="0">
                <a:latin typeface="+mn-ea"/>
              </a:rPr>
              <a:t>:  Component(</a:t>
            </a:r>
            <a:r>
              <a:rPr lang="en-US" altLang="ko-KR" b="1" dirty="0"/>
              <a:t>Tag)</a:t>
            </a:r>
            <a:r>
              <a:rPr lang="ko-KR" altLang="en-US" b="1" dirty="0"/>
              <a:t>가 가지는 속성을 설정</a:t>
            </a:r>
            <a:endParaRPr lang="en-US" altLang="ko-KR" b="1" dirty="0"/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부모 </a:t>
            </a:r>
            <a:r>
              <a:rPr lang="en-US" altLang="ko-KR" b="1" i="0" dirty="0">
                <a:effectLst/>
                <a:latin typeface="+mn-ea"/>
              </a:rPr>
              <a:t>Component</a:t>
            </a:r>
            <a:r>
              <a:rPr lang="ko-KR" altLang="en-US" b="1" i="0" dirty="0">
                <a:effectLst/>
                <a:latin typeface="+mn-ea"/>
              </a:rPr>
              <a:t>에서 자식 </a:t>
            </a:r>
            <a:r>
              <a:rPr lang="en-US" altLang="ko-KR" b="1" i="0" dirty="0">
                <a:effectLst/>
                <a:latin typeface="+mn-ea"/>
              </a:rPr>
              <a:t>Component</a:t>
            </a:r>
            <a:r>
              <a:rPr lang="ko-KR" altLang="en-US" b="1" i="0" dirty="0">
                <a:effectLst/>
                <a:latin typeface="+mn-ea"/>
              </a:rPr>
              <a:t>에 전달하는 </a:t>
            </a:r>
            <a:r>
              <a:rPr lang="en-US" altLang="ko-KR" b="1" dirty="0">
                <a:latin typeface="+mn-ea"/>
              </a:rPr>
              <a:t>D</a:t>
            </a:r>
            <a:r>
              <a:rPr lang="en-US" altLang="ko-KR" b="1" i="0" dirty="0">
                <a:effectLst/>
                <a:latin typeface="+mn-ea"/>
              </a:rPr>
              <a:t>ata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Props</a:t>
            </a:r>
            <a:r>
              <a:rPr lang="ko-KR" altLang="en-US" b="1" i="0" dirty="0">
                <a:effectLst/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Element </a:t>
            </a:r>
            <a:r>
              <a:rPr lang="ko-KR" altLang="en-US" b="1" i="0" dirty="0">
                <a:effectLst/>
                <a:latin typeface="+mn-ea"/>
              </a:rPr>
              <a:t>에서 수정 불가능</a:t>
            </a:r>
            <a:endParaRPr lang="en-US" altLang="ko-KR" b="1" i="0" dirty="0"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같은 </a:t>
            </a:r>
            <a:r>
              <a:rPr lang="ko-KR" altLang="en-US" b="1" dirty="0" err="1">
                <a:latin typeface="+mn-ea"/>
              </a:rPr>
              <a:t>props에</a:t>
            </a:r>
            <a:r>
              <a:rPr lang="ko-KR" altLang="en-US" b="1" dirty="0">
                <a:latin typeface="+mn-ea"/>
              </a:rPr>
              <a:t> 대해서 같은 </a:t>
            </a:r>
            <a:r>
              <a:rPr lang="en-US" altLang="ko-KR" b="1" dirty="0">
                <a:latin typeface="+mn-ea"/>
              </a:rPr>
              <a:t>Element</a:t>
            </a:r>
            <a:r>
              <a:rPr lang="ko-KR" altLang="en-US" b="1" dirty="0">
                <a:latin typeface="+mn-ea"/>
              </a:rPr>
              <a:t> 생성</a:t>
            </a:r>
            <a:endParaRPr lang="en-US" altLang="ko-KR" b="1" dirty="0"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UIT-Medium"/>
              </a:rPr>
              <a:t>문자열을 전달 </a:t>
            </a:r>
            <a:r>
              <a:rPr lang="en-US" altLang="ko-KR" b="1" i="0" dirty="0">
                <a:effectLst/>
                <a:latin typeface="SUIT-Medium"/>
              </a:rPr>
              <a:t>: </a:t>
            </a:r>
            <a:r>
              <a:rPr lang="ko-KR" altLang="en-US" b="1" i="0" dirty="0">
                <a:effectLst/>
                <a:latin typeface="SUIT-Medium"/>
              </a:rPr>
              <a:t>큰따옴표</a:t>
            </a:r>
            <a:r>
              <a:rPr lang="en-US" altLang="ko-KR" b="1" i="0" dirty="0">
                <a:effectLst/>
                <a:latin typeface="SUIT-Medium"/>
              </a:rPr>
              <a:t>(" ") 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UIT-Medium"/>
              </a:rPr>
              <a:t>문자열 외 </a:t>
            </a:r>
            <a:r>
              <a:rPr lang="en-US" altLang="ko-KR" b="1" dirty="0">
                <a:latin typeface="SUIT-Medium"/>
              </a:rPr>
              <a:t>         : </a:t>
            </a:r>
            <a:r>
              <a:rPr lang="ko-KR" altLang="en-US" b="1" i="0" dirty="0">
                <a:effectLst/>
                <a:latin typeface="SUIT-Medium"/>
              </a:rPr>
              <a:t> 중괄호</a:t>
            </a:r>
            <a:r>
              <a:rPr lang="en-US" altLang="ko-KR" b="1" i="0" dirty="0">
                <a:effectLst/>
                <a:latin typeface="SUIT-Medium"/>
              </a:rPr>
              <a:t>({ })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7E315-1815-2617-FD2E-9C2A0D2B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8545"/>
            <a:ext cx="4366807" cy="2805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6DCE037-C457-CA68-D204-88B1BDDE40F9}"/>
              </a:ext>
            </a:extLst>
          </p:cNvPr>
          <p:cNvGrpSpPr/>
          <p:nvPr/>
        </p:nvGrpSpPr>
        <p:grpSpPr>
          <a:xfrm>
            <a:off x="927358" y="3644932"/>
            <a:ext cx="4460830" cy="2760114"/>
            <a:chOff x="4704571" y="3711780"/>
            <a:chExt cx="3876675" cy="25146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0E7002-BAB4-3C1A-9994-170005490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571" y="3711780"/>
              <a:ext cx="3876675" cy="2514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1FC326-A412-6468-8C65-26A03E360B35}"/>
                </a:ext>
              </a:extLst>
            </p:cNvPr>
            <p:cNvSpPr txBox="1"/>
            <p:nvPr/>
          </p:nvSpPr>
          <p:spPr>
            <a:xfrm>
              <a:off x="6601812" y="4190852"/>
              <a:ext cx="901877" cy="3084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Render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75617-E8E8-5E05-79F4-9F994A7E5F97}"/>
                </a:ext>
              </a:extLst>
            </p:cNvPr>
            <p:cNvSpPr txBox="1"/>
            <p:nvPr/>
          </p:nvSpPr>
          <p:spPr>
            <a:xfrm>
              <a:off x="7111954" y="5861999"/>
              <a:ext cx="1469292" cy="308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Element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4633D3-7FF0-5182-C62E-024CECD8E311}"/>
              </a:ext>
            </a:extLst>
          </p:cNvPr>
          <p:cNvSpPr txBox="1"/>
          <p:nvPr/>
        </p:nvSpPr>
        <p:spPr>
          <a:xfrm>
            <a:off x="529431" y="3298825"/>
            <a:ext cx="192305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부모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9CE071-E5BA-09B6-9B5C-B2CA6CD49A1E}"/>
              </a:ext>
            </a:extLst>
          </p:cNvPr>
          <p:cNvSpPr/>
          <p:nvPr/>
        </p:nvSpPr>
        <p:spPr>
          <a:xfrm>
            <a:off x="6169939" y="4276117"/>
            <a:ext cx="1511167" cy="2067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DE062-CB61-5975-1DEF-406FEA361ED0}"/>
              </a:ext>
            </a:extLst>
          </p:cNvPr>
          <p:cNvSpPr txBox="1"/>
          <p:nvPr/>
        </p:nvSpPr>
        <p:spPr>
          <a:xfrm>
            <a:off x="6252349" y="6492736"/>
            <a:ext cx="3272589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팥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엘리먼트가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되변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수정 불가능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FC3F1-CAA7-1C51-F0F3-2C14C5CD6786}"/>
              </a:ext>
            </a:extLst>
          </p:cNvPr>
          <p:cNvSpPr txBox="1"/>
          <p:nvPr/>
        </p:nvSpPr>
        <p:spPr>
          <a:xfrm>
            <a:off x="1401324" y="4941348"/>
            <a:ext cx="260754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&lt;Child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props = “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팥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“ /&gt;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BD1AD-A6C9-FD84-3293-17EC1EBC78AF}"/>
              </a:ext>
            </a:extLst>
          </p:cNvPr>
          <p:cNvSpPr txBox="1"/>
          <p:nvPr/>
        </p:nvSpPr>
        <p:spPr>
          <a:xfrm>
            <a:off x="120462" y="4457118"/>
            <a:ext cx="192305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자식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299D2-300D-FE4F-9EB3-439CCBF7B45A}"/>
              </a:ext>
            </a:extLst>
          </p:cNvPr>
          <p:cNvSpPr txBox="1"/>
          <p:nvPr/>
        </p:nvSpPr>
        <p:spPr>
          <a:xfrm>
            <a:off x="2645784" y="3342041"/>
            <a:ext cx="9294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&lt;App&gt;</a:t>
            </a:r>
          </a:p>
        </p:txBody>
      </p:sp>
    </p:spTree>
    <p:extLst>
      <p:ext uri="{BB962C8B-B14F-4D97-AF65-F5344CB8AC3E}">
        <p14:creationId xmlns:p14="http://schemas.microsoft.com/office/powerpoint/2010/main" val="250588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875D29-98F6-464B-2FB1-9E1B632D0C0A}"/>
              </a:ext>
            </a:extLst>
          </p:cNvPr>
          <p:cNvSpPr txBox="1"/>
          <p:nvPr/>
        </p:nvSpPr>
        <p:spPr>
          <a:xfrm>
            <a:off x="111233" y="461852"/>
            <a:ext cx="5087491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React </a:t>
            </a:r>
            <a:r>
              <a:rPr lang="ko-KR" altLang="en-US" b="1" dirty="0" err="1"/>
              <a:t>Props</a:t>
            </a:r>
            <a:r>
              <a:rPr lang="ko-KR" altLang="en-US" b="1" dirty="0"/>
              <a:t>(</a:t>
            </a:r>
            <a:r>
              <a:rPr lang="ko-KR" altLang="en-US" b="1" dirty="0" err="1"/>
              <a:t>Property</a:t>
            </a:r>
            <a:r>
              <a:rPr lang="ko-KR" altLang="en-US" b="1" dirty="0"/>
              <a:t>) 예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모양과 형태가 동일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모서리가 둥근 사각형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</a:t>
            </a:r>
            <a:r>
              <a:rPr lang="ko-KR" altLang="en-US" b="1" dirty="0"/>
              <a:t>  </a:t>
            </a:r>
            <a:r>
              <a:rPr lang="en-US" altLang="ko-KR" b="1" dirty="0"/>
              <a:t> </a:t>
            </a:r>
            <a:endParaRPr lang="ko-KR" altLang="en-US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상단 </a:t>
            </a:r>
            <a:r>
              <a:rPr lang="en-US" altLang="ko-KR" b="1" dirty="0"/>
              <a:t>: </a:t>
            </a:r>
            <a:r>
              <a:rPr lang="ko-KR" altLang="en-US" b="1" dirty="0"/>
              <a:t>도시 </a:t>
            </a:r>
            <a:r>
              <a:rPr lang="en-US" altLang="ko-KR" b="1" dirty="0"/>
              <a:t>Image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하단 </a:t>
            </a:r>
            <a:r>
              <a:rPr lang="en-US" altLang="ko-KR" b="1" dirty="0"/>
              <a:t>:</a:t>
            </a:r>
            <a:r>
              <a:rPr lang="ko-KR" altLang="en-US" b="1" dirty="0"/>
              <a:t> 배경색</a:t>
            </a:r>
            <a:r>
              <a:rPr lang="en-US" altLang="ko-KR" b="1" dirty="0"/>
              <a:t>, </a:t>
            </a:r>
            <a:r>
              <a:rPr lang="ko-KR" altLang="en-US" b="1" dirty="0"/>
              <a:t>도시 명</a:t>
            </a:r>
            <a:r>
              <a:rPr lang="en-US" altLang="ko-KR" b="1" dirty="0"/>
              <a:t>, </a:t>
            </a:r>
            <a:r>
              <a:rPr lang="ko-KR" altLang="en-US" b="1" dirty="0"/>
              <a:t>거리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</a:t>
            </a:r>
            <a:r>
              <a:rPr lang="ko-KR" altLang="en-US" b="1" dirty="0"/>
              <a:t>는</a:t>
            </a:r>
            <a:r>
              <a:rPr lang="en-US" altLang="ko-KR" b="1" dirty="0"/>
              <a:t> </a:t>
            </a:r>
            <a:r>
              <a:rPr lang="ko-KR" altLang="en-US" b="1" dirty="0"/>
              <a:t>동일하지만 </a:t>
            </a:r>
            <a:r>
              <a:rPr lang="en-US" altLang="ko-KR" b="1" dirty="0"/>
              <a:t>Element</a:t>
            </a:r>
            <a:r>
              <a:rPr lang="ko-KR" altLang="en-US" b="1" dirty="0"/>
              <a:t>는 다름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</a:t>
            </a:r>
            <a:r>
              <a:rPr lang="ko-KR" altLang="en-US" b="1" dirty="0" err="1"/>
              <a:t>rops는</a:t>
            </a:r>
            <a:r>
              <a:rPr lang="ko-KR" altLang="en-US" b="1" dirty="0"/>
              <a:t> </a:t>
            </a:r>
            <a:r>
              <a:rPr lang="en-US" altLang="ko-KR" b="1" dirty="0"/>
              <a:t>JavaScript</a:t>
            </a:r>
            <a:r>
              <a:rPr lang="ko-KR" altLang="en-US" b="1" dirty="0"/>
              <a:t> 객체 형식으로</a:t>
            </a:r>
            <a:r>
              <a:rPr lang="en-US" altLang="ko-KR" b="1" dirty="0"/>
              <a:t> </a:t>
            </a:r>
            <a:r>
              <a:rPr lang="ko-KR" altLang="en-US" b="1" dirty="0"/>
              <a:t>전달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A1AC3-4893-2997-9D5E-61FBE0D893E5}"/>
              </a:ext>
            </a:extLst>
          </p:cNvPr>
          <p:cNvSpPr txBox="1"/>
          <p:nvPr/>
        </p:nvSpPr>
        <p:spPr>
          <a:xfrm>
            <a:off x="255070" y="187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9F64B-9FE5-7C08-798B-33509F83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34" y="282390"/>
            <a:ext cx="558165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B66927-C2CA-8C00-5E62-7EF7FC93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97" y="2708801"/>
            <a:ext cx="6368418" cy="3516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8569C-A6B8-0325-A84C-354279561B72}"/>
              </a:ext>
            </a:extLst>
          </p:cNvPr>
          <p:cNvSpPr txBox="1"/>
          <p:nvPr/>
        </p:nvSpPr>
        <p:spPr>
          <a:xfrm>
            <a:off x="10117155" y="51558"/>
            <a:ext cx="133853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Component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9EDCD-E278-7F86-B95F-A7F8D2B1E555}"/>
              </a:ext>
            </a:extLst>
          </p:cNvPr>
          <p:cNvSpPr txBox="1"/>
          <p:nvPr/>
        </p:nvSpPr>
        <p:spPr>
          <a:xfrm>
            <a:off x="6794911" y="2872383"/>
            <a:ext cx="855644" cy="3490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Props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AA198-3D82-A03E-3A51-ACCB6E1BCFE6}"/>
              </a:ext>
            </a:extLst>
          </p:cNvPr>
          <p:cNvSpPr txBox="1"/>
          <p:nvPr/>
        </p:nvSpPr>
        <p:spPr>
          <a:xfrm>
            <a:off x="1610984" y="4655629"/>
            <a:ext cx="237333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{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images : “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서울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.jpg”,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color  : ”#de3151”,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title  : “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서울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”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distence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: 2,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}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17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61236" y="539506"/>
            <a:ext cx="7236158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j-lt"/>
              </a:rPr>
              <a:t>부모</a:t>
            </a:r>
            <a:r>
              <a:rPr lang="en-US" altLang="ko-KR" b="1" dirty="0">
                <a:latin typeface="+mj-lt"/>
              </a:rPr>
              <a:t> Component</a:t>
            </a:r>
            <a:r>
              <a:rPr lang="ko-KR" altLang="en-US" b="1" dirty="0">
                <a:latin typeface="+mj-lt"/>
              </a:rPr>
              <a:t> 안에 세개의 자식</a:t>
            </a:r>
            <a:r>
              <a:rPr lang="en-US" altLang="ko-KR" b="1" dirty="0">
                <a:latin typeface="+mj-lt"/>
              </a:rPr>
              <a:t> Component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App Component / Welcome Component</a:t>
            </a:r>
            <a:endParaRPr lang="ko-KR" altLang="en-US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j-lt"/>
              </a:rPr>
              <a:t>부모</a:t>
            </a:r>
            <a:r>
              <a:rPr lang="en-US" altLang="ko-KR" b="1" dirty="0">
                <a:latin typeface="+mj-lt"/>
              </a:rPr>
              <a:t> Component</a:t>
            </a:r>
            <a:r>
              <a:rPr lang="ko-KR" altLang="en-US" b="1" dirty="0">
                <a:latin typeface="+mj-lt"/>
              </a:rPr>
              <a:t>에 해서 자식</a:t>
            </a:r>
            <a:r>
              <a:rPr lang="en-US" altLang="ko-KR" b="1" dirty="0">
                <a:latin typeface="+mj-lt"/>
              </a:rPr>
              <a:t> Component</a:t>
            </a:r>
            <a:r>
              <a:rPr lang="ko-KR" altLang="en-US" b="1" dirty="0">
                <a:latin typeface="+mj-lt"/>
              </a:rPr>
              <a:t>에게 </a:t>
            </a:r>
            <a:r>
              <a:rPr lang="en-US" altLang="ko-KR" b="1" dirty="0">
                <a:latin typeface="+mj-lt"/>
              </a:rPr>
              <a:t>Data </a:t>
            </a:r>
            <a:r>
              <a:rPr lang="ko-KR" altLang="en-US" b="1" dirty="0">
                <a:latin typeface="+mj-lt"/>
              </a:rPr>
              <a:t>전달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E33B4-F65F-BE05-A562-6DBE6E36E9D4}"/>
              </a:ext>
            </a:extLst>
          </p:cNvPr>
          <p:cNvSpPr txBox="1"/>
          <p:nvPr/>
        </p:nvSpPr>
        <p:spPr>
          <a:xfrm>
            <a:off x="371262" y="1982973"/>
            <a:ext cx="505324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Welcome(props) { // </a:t>
            </a:r>
            <a:r>
              <a:rPr lang="ko-KR" altLang="en-US" sz="1600" b="1" dirty="0">
                <a:effectLst/>
                <a:latin typeface="+mn-ea"/>
              </a:rPr>
              <a:t>자식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console.log(props);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&lt;h1&gt; Hello, {props.name} &lt;/h1&gt;;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////////////////////////////////////////////</a:t>
            </a:r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App() {   // </a:t>
            </a:r>
            <a:r>
              <a:rPr lang="ko-KR" altLang="en-US" sz="1600" b="1" dirty="0">
                <a:effectLst/>
                <a:latin typeface="+mn-ea"/>
              </a:rPr>
              <a:t>부모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&lt;Welcome name="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&lt;Welcome name="</a:t>
            </a:r>
            <a:r>
              <a:rPr lang="ko-KR" altLang="en-US" sz="1600" b="1" dirty="0" err="1">
                <a:effectLst/>
                <a:latin typeface="+mn-ea"/>
              </a:rPr>
              <a:t>가가가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&lt;Welcome name="</a:t>
            </a:r>
            <a:r>
              <a:rPr lang="ko-KR" altLang="en-US" sz="1600" b="1" dirty="0" err="1">
                <a:effectLst/>
                <a:latin typeface="+mn-ea"/>
              </a:rPr>
              <a:t>나나나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63450-C105-D346-C430-A05C7417A7FD}"/>
              </a:ext>
            </a:extLst>
          </p:cNvPr>
          <p:cNvSpPr txBox="1"/>
          <p:nvPr/>
        </p:nvSpPr>
        <p:spPr>
          <a:xfrm>
            <a:off x="255070" y="187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5E2BB0-833A-BEAC-6524-033284D0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89" y="2280483"/>
            <a:ext cx="2776190" cy="2293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100D46-C197-3464-F7A9-225D93A10618}"/>
              </a:ext>
            </a:extLst>
          </p:cNvPr>
          <p:cNvSpPr txBox="1"/>
          <p:nvPr/>
        </p:nvSpPr>
        <p:spPr>
          <a:xfrm>
            <a:off x="5999530" y="2065165"/>
            <a:ext cx="214106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객체 타입으로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97A17-B716-D78A-E8F0-276542D7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19" y="2494695"/>
            <a:ext cx="2155657" cy="2051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383B4E-7D85-A1D0-EC7A-E324BAB67575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A51034-FDBD-A32F-8944-34E800CB82D2}"/>
              </a:ext>
            </a:extLst>
          </p:cNvPr>
          <p:cNvCxnSpPr>
            <a:cxnSpLocks/>
          </p:cNvCxnSpPr>
          <p:nvPr/>
        </p:nvCxnSpPr>
        <p:spPr>
          <a:xfrm>
            <a:off x="6073020" y="2739993"/>
            <a:ext cx="20675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F17CEE-A98D-1945-8B05-8E4E24BC0C80}"/>
              </a:ext>
            </a:extLst>
          </p:cNvPr>
          <p:cNvCxnSpPr>
            <a:cxnSpLocks/>
          </p:cNvCxnSpPr>
          <p:nvPr/>
        </p:nvCxnSpPr>
        <p:spPr>
          <a:xfrm>
            <a:off x="6106004" y="3443666"/>
            <a:ext cx="20675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157A1F-AFD2-556D-0ED5-11FFF2E1624B}"/>
              </a:ext>
            </a:extLst>
          </p:cNvPr>
          <p:cNvCxnSpPr>
            <a:cxnSpLocks/>
          </p:cNvCxnSpPr>
          <p:nvPr/>
        </p:nvCxnSpPr>
        <p:spPr>
          <a:xfrm>
            <a:off x="6106004" y="4203954"/>
            <a:ext cx="20675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0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370240" y="761949"/>
            <a:ext cx="3958120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First()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첫 번째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</a:t>
            </a:r>
            <a:r>
              <a:rPr lang="ko-KR" altLang="en-US" sz="1600" b="1" dirty="0">
                <a:effectLst/>
                <a:latin typeface="+mn-ea"/>
              </a:rPr>
              <a:t> 이름은 </a:t>
            </a:r>
            <a:r>
              <a:rPr lang="en-US" altLang="ko-KR" sz="1600" b="1" dirty="0">
                <a:effectLst/>
                <a:latin typeface="+mn-ea"/>
              </a:rPr>
              <a:t>?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///////////////////////////////////////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&lt;First 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DC51AF-59D9-5537-4657-FDC8CE59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9" y="4886288"/>
            <a:ext cx="3373403" cy="1097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B172E-96A7-81E2-F037-74A9E3F56A74}"/>
              </a:ext>
            </a:extLst>
          </p:cNvPr>
          <p:cNvSpPr txBox="1"/>
          <p:nvPr/>
        </p:nvSpPr>
        <p:spPr>
          <a:xfrm>
            <a:off x="2160016" y="561353"/>
            <a:ext cx="282295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Props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가 없는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F3006-C016-7CC2-4B90-EFCEB50475E6}"/>
              </a:ext>
            </a:extLst>
          </p:cNvPr>
          <p:cNvSpPr txBox="1"/>
          <p:nvPr/>
        </p:nvSpPr>
        <p:spPr>
          <a:xfrm>
            <a:off x="4575670" y="1010850"/>
            <a:ext cx="6572821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Second(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console.log(props);</a:t>
            </a:r>
          </a:p>
          <a:p>
            <a:r>
              <a:rPr lang="en-US" altLang="ko-KR" sz="1600" b="1" dirty="0"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첫 번째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입니다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</a:t>
            </a:r>
            <a:r>
              <a:rPr lang="ko-KR" altLang="en-US" sz="1600" b="1" dirty="0">
                <a:effectLst/>
                <a:latin typeface="+mn-ea"/>
              </a:rPr>
              <a:t> 이름은 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props.name</a:t>
            </a:r>
            <a:r>
              <a:rPr lang="en-US" altLang="ko-KR" sz="1600" b="1" dirty="0">
                <a:effectLst/>
                <a:latin typeface="+mn-ea"/>
              </a:rPr>
              <a:t>} 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</a:t>
            </a:r>
            <a:r>
              <a:rPr lang="ko-KR" altLang="en-US" sz="1600" b="1" dirty="0">
                <a:effectLst/>
                <a:latin typeface="+mn-ea"/>
              </a:rPr>
              <a:t> 값은 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props.value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//////////////////////////////////////////////////////////////////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&lt;Second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name="second component" value={2} </a:t>
            </a:r>
            <a:r>
              <a:rPr lang="en-US" altLang="ko-KR" sz="1600" b="1" dirty="0">
                <a:effectLst/>
                <a:latin typeface="+mn-ea"/>
              </a:rPr>
              <a:t>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5805A4-12DB-7F6D-34A6-5B5EE8CE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26" y="5208602"/>
            <a:ext cx="4700785" cy="1649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C4AFD-FFD3-F510-3573-C9CD7084E321}"/>
              </a:ext>
            </a:extLst>
          </p:cNvPr>
          <p:cNvSpPr txBox="1"/>
          <p:nvPr/>
        </p:nvSpPr>
        <p:spPr>
          <a:xfrm>
            <a:off x="8354800" y="703072"/>
            <a:ext cx="279369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Props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가 있는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6503E-D2BD-63F5-173E-275A2BD3C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655"/>
          <a:stretch/>
        </p:blipFill>
        <p:spPr>
          <a:xfrm>
            <a:off x="7241395" y="1325343"/>
            <a:ext cx="4578804" cy="373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347AFB-26DC-293A-477B-726A3ECC3B23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308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75617" y="520710"/>
            <a:ext cx="473914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map()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배열 요소에 특정 처리를 한 뒤 리턴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D730A-9105-7E3C-B2AA-1DEF2AAC25E5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E0B6E-536C-30F2-8F1A-CA309C8DE4F7}"/>
              </a:ext>
            </a:extLst>
          </p:cNvPr>
          <p:cNvSpPr txBox="1"/>
          <p:nvPr/>
        </p:nvSpPr>
        <p:spPr>
          <a:xfrm>
            <a:off x="546236" y="1529694"/>
            <a:ext cx="64609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const numbers = [1, 2, 3, 4, 5] ;</a:t>
            </a:r>
          </a:p>
          <a:p>
            <a:pPr algn="just" fontAlgn="base"/>
            <a:endParaRPr lang="en-US" altLang="ko-KR" sz="16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/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// numbers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배열의 각 숫자에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를 곱하여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doubled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배열에 저장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/>
            <a:r>
              <a:rPr lang="en-US" altLang="ko-KR" sz="1600" b="1" kern="0" dirty="0">
                <a:solidFill>
                  <a:srgbClr val="000000"/>
                </a:solidFill>
                <a:latin typeface="+mn-ea"/>
              </a:rPr>
              <a:t>// </a:t>
            </a:r>
            <a:r>
              <a:rPr lang="ko-KR" altLang="en-US" sz="1600" b="1" kern="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</a:rPr>
              <a:t> 함수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</a:rPr>
              <a:t>함수의 매개변수가 함수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/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const doubled = </a:t>
            </a: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+mn-ea"/>
              </a:rPr>
              <a:t>numbers.map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((number) =&gt; {</a:t>
            </a:r>
          </a:p>
          <a:p>
            <a:pPr algn="just" fontAlgn="base"/>
            <a:r>
              <a:rPr lang="en-US" altLang="ko-KR" sz="1600" b="1" kern="0" dirty="0">
                <a:solidFill>
                  <a:srgbClr val="FF0000"/>
                </a:solidFill>
                <a:latin typeface="+mn-ea"/>
              </a:rPr>
              <a:t>		return</a:t>
            </a:r>
            <a:r>
              <a:rPr lang="ko-KR" altLang="en-US" sz="1600" b="1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number * 2}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pPr algn="just" fontAlgn="base"/>
            <a:endParaRPr lang="en-US" altLang="ko-KR" sz="16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/>
            <a:r>
              <a:rPr lang="en-US" altLang="ko-KR" sz="1600" b="1" kern="0" dirty="0">
                <a:solidFill>
                  <a:srgbClr val="000000"/>
                </a:solidFill>
                <a:latin typeface="+mn-ea"/>
              </a:rPr>
              <a:t>console.log(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doubled) 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3E2DA-4912-B00D-4F78-ECFB9633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6" y="3730991"/>
            <a:ext cx="693516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83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65344" y="445394"/>
            <a:ext cx="8580705" cy="1291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+mn-ea"/>
              </a:rPr>
              <a:t>map()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List</a:t>
            </a:r>
            <a:r>
              <a:rPr lang="ko-KR" altLang="en-US" sz="1800" b="1" dirty="0"/>
              <a:t> 에는 유일한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키가 있어야 한다.</a:t>
            </a:r>
            <a:endParaRPr lang="en-US" altLang="ko-KR" sz="1800" b="1" dirty="0"/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i="0" dirty="0">
                <a:effectLst/>
                <a:latin typeface="Roboto" panose="02000000000000000000" pitchFamily="2" charset="0"/>
              </a:rPr>
              <a:t>key</a:t>
            </a:r>
            <a:r>
              <a:rPr lang="ko-KR" altLang="en-US" sz="1800" b="1" i="0" dirty="0">
                <a:effectLst/>
                <a:latin typeface="Roboto" panose="02000000000000000000" pitchFamily="2" charset="0"/>
              </a:rPr>
              <a:t>는 어떤 아이템이 변화되거나</a:t>
            </a:r>
            <a:r>
              <a:rPr lang="en-US" altLang="ko-KR" sz="1800" b="1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1" i="0" dirty="0">
                <a:effectLst/>
                <a:latin typeface="Roboto" panose="02000000000000000000" pitchFamily="2" charset="0"/>
              </a:rPr>
              <a:t>추가</a:t>
            </a:r>
            <a:r>
              <a:rPr lang="en-US" altLang="ko-KR" sz="1800" b="1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1" i="0" dirty="0">
                <a:effectLst/>
                <a:latin typeface="Roboto" panose="02000000000000000000" pitchFamily="2" charset="0"/>
              </a:rPr>
              <a:t>삭제되었는지를 알기 위해 필요</a:t>
            </a:r>
            <a:r>
              <a:rPr lang="en-US" altLang="ko-KR" b="1" kern="0" spc="0" dirty="0">
                <a:effectLst/>
                <a:latin typeface="+mn-ea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3206A-E27A-D0E2-FF21-4E1B27F9998C}"/>
              </a:ext>
            </a:extLst>
          </p:cNvPr>
          <p:cNvSpPr txBox="1"/>
          <p:nvPr/>
        </p:nvSpPr>
        <p:spPr>
          <a:xfrm>
            <a:off x="705852" y="1874848"/>
            <a:ext cx="69347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numbers</a:t>
            </a:r>
            <a:r>
              <a:rPr lang="en-US" altLang="ko-KR" sz="1600" b="1" dirty="0">
                <a:effectLst/>
                <a:latin typeface="+mn-ea"/>
              </a:rPr>
              <a:t> = ["1 </a:t>
            </a:r>
            <a:r>
              <a:rPr lang="ko-KR" altLang="en-US" sz="1600" b="1" dirty="0">
                <a:effectLst/>
                <a:latin typeface="+mn-ea"/>
              </a:rPr>
              <a:t>번째</a:t>
            </a:r>
            <a:r>
              <a:rPr lang="en-US" altLang="ko-KR" sz="1600" b="1" dirty="0">
                <a:effectLst/>
                <a:latin typeface="+mn-ea"/>
              </a:rPr>
              <a:t>", "2 </a:t>
            </a:r>
            <a:r>
              <a:rPr lang="ko-KR" altLang="en-US" sz="1600" b="1" dirty="0">
                <a:effectLst/>
                <a:latin typeface="+mn-ea"/>
              </a:rPr>
              <a:t>번째</a:t>
            </a:r>
            <a:r>
              <a:rPr lang="en-US" altLang="ko-KR" sz="1600" b="1" dirty="0">
                <a:effectLst/>
                <a:latin typeface="+mn-ea"/>
              </a:rPr>
              <a:t>", "3 </a:t>
            </a:r>
            <a:r>
              <a:rPr lang="ko-KR" altLang="en-US" sz="1600" b="1" dirty="0">
                <a:effectLst/>
                <a:latin typeface="+mn-ea"/>
              </a:rPr>
              <a:t>번째</a:t>
            </a:r>
            <a:r>
              <a:rPr lang="en-US" altLang="ko-KR" sz="1600" b="1" dirty="0">
                <a:effectLst/>
                <a:latin typeface="+mn-ea"/>
              </a:rPr>
              <a:t>", "4 </a:t>
            </a:r>
            <a:r>
              <a:rPr lang="ko-KR" altLang="en-US" sz="1600" b="1" dirty="0">
                <a:effectLst/>
                <a:latin typeface="+mn-ea"/>
              </a:rPr>
              <a:t>번째</a:t>
            </a:r>
            <a:r>
              <a:rPr lang="en-US" altLang="ko-KR" sz="1600" b="1" dirty="0">
                <a:effectLst/>
                <a:latin typeface="+mn-ea"/>
              </a:rPr>
              <a:t>", "5 </a:t>
            </a:r>
            <a:r>
              <a:rPr lang="ko-KR" altLang="en-US" sz="1600" b="1" dirty="0">
                <a:effectLst/>
                <a:latin typeface="+mn-ea"/>
              </a:rPr>
              <a:t>번째</a:t>
            </a:r>
            <a:r>
              <a:rPr lang="en-US" altLang="ko-KR" sz="1600" b="1" dirty="0">
                <a:effectLst/>
                <a:latin typeface="+mn-ea"/>
              </a:rPr>
              <a:t>"];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// key</a:t>
            </a:r>
            <a:r>
              <a:rPr lang="ko-KR" altLang="en-US" sz="1600" b="1" dirty="0">
                <a:effectLst/>
                <a:latin typeface="+mn-ea"/>
              </a:rPr>
              <a:t>는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유일해야 한다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const </a:t>
            </a:r>
            <a:r>
              <a:rPr lang="en-US" altLang="ko-KR" sz="1600" b="1" dirty="0" err="1">
                <a:effectLst/>
                <a:latin typeface="+mn-ea"/>
              </a:rPr>
              <a:t>listItems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numbers</a:t>
            </a:r>
            <a:r>
              <a:rPr lang="en-US" altLang="ko-KR" sz="1600" b="1" dirty="0" err="1">
                <a:effectLst/>
                <a:latin typeface="+mn-ea"/>
              </a:rPr>
              <a:t>.map</a:t>
            </a:r>
            <a:r>
              <a:rPr lang="en-US" altLang="ko-KR" sz="1600" b="1" dirty="0">
                <a:effectLst/>
                <a:latin typeface="+mn-ea"/>
              </a:rPr>
              <a:t>((number,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index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    return &lt;li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key={index}</a:t>
            </a:r>
            <a:r>
              <a:rPr lang="en-US" altLang="ko-KR" sz="1600" b="1" dirty="0">
                <a:effectLst/>
                <a:latin typeface="+mn-ea"/>
              </a:rPr>
              <a:t>&gt; {number} &lt;/li&gt; ;</a:t>
            </a:r>
          </a:p>
          <a:p>
            <a:r>
              <a:rPr lang="en-US" altLang="ko-KR" sz="1600" b="1" dirty="0">
                <a:effectLst/>
                <a:latin typeface="+mn-ea"/>
              </a:rPr>
              <a:t>  });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return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listItems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8FB98-02F1-5D49-2043-2F524D79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08" y="1944330"/>
            <a:ext cx="1952625" cy="2628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D730A-9105-7E3C-B2AA-1DEF2AAC25E5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96187C-761E-3C65-5FE8-E0D33323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4" y="5586277"/>
            <a:ext cx="9729831" cy="736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2AE2B-72D0-A972-9468-6725379A33AA}"/>
              </a:ext>
            </a:extLst>
          </p:cNvPr>
          <p:cNvSpPr txBox="1"/>
          <p:nvPr/>
        </p:nvSpPr>
        <p:spPr>
          <a:xfrm>
            <a:off x="705852" y="5110636"/>
            <a:ext cx="21914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키가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없을 경우 경고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D1234-A9AF-1694-C17D-1BBF76F23690}"/>
              </a:ext>
            </a:extLst>
          </p:cNvPr>
          <p:cNvSpPr txBox="1"/>
          <p:nvPr/>
        </p:nvSpPr>
        <p:spPr>
          <a:xfrm>
            <a:off x="2054724" y="164864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2955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340882" y="686590"/>
            <a:ext cx="5134007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DATAS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name: "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name: "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name: "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name: "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5, name: "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Vegetables = ({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console.log(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datas.map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return &lt;li key={data.id}&gt;{data.name}&lt;/li&gt;;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9A40F-87E8-FB58-861B-43CD858D2837}"/>
              </a:ext>
            </a:extLst>
          </p:cNvPr>
          <p:cNvSpPr txBox="1"/>
          <p:nvPr/>
        </p:nvSpPr>
        <p:spPr>
          <a:xfrm>
            <a:off x="5755051" y="574343"/>
            <a:ext cx="441018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{/* Props</a:t>
            </a:r>
            <a:r>
              <a:rPr lang="ko-KR" altLang="en-US" sz="1600" b="1" dirty="0">
                <a:effectLst/>
                <a:latin typeface="+mn-ea"/>
              </a:rPr>
              <a:t>명 </a:t>
            </a:r>
            <a:r>
              <a:rPr lang="en-US" altLang="ko-KR" sz="1600" b="1" dirty="0">
                <a:effectLst/>
                <a:latin typeface="+mn-ea"/>
              </a:rPr>
              <a:t>= {Props</a:t>
            </a:r>
            <a:r>
              <a:rPr lang="ko-KR" altLang="en-US" sz="1600" b="1" dirty="0">
                <a:effectLst/>
                <a:latin typeface="+mn-ea"/>
              </a:rPr>
              <a:t>값</a:t>
            </a:r>
            <a:r>
              <a:rPr lang="en-US" altLang="ko-KR" sz="1600" b="1" dirty="0">
                <a:effectLst/>
                <a:latin typeface="+mn-ea"/>
              </a:rPr>
              <a:t>} */}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&lt;Vegetables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6AC-9BC0-5712-AE00-D39CD81258EF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F14347-2A5F-2568-722D-22695CB4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51" y="3375560"/>
            <a:ext cx="6632636" cy="3089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2DFC8-5C39-65C5-C1F0-E34B9625F4EB}"/>
              </a:ext>
            </a:extLst>
          </p:cNvPr>
          <p:cNvSpPr/>
          <p:nvPr/>
        </p:nvSpPr>
        <p:spPr>
          <a:xfrm>
            <a:off x="8157681" y="4530903"/>
            <a:ext cx="3780890" cy="1592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965681-39BD-6821-5FBB-E073EE83D47A}"/>
              </a:ext>
            </a:extLst>
          </p:cNvPr>
          <p:cNvSpPr/>
          <p:nvPr/>
        </p:nvSpPr>
        <p:spPr>
          <a:xfrm>
            <a:off x="340883" y="729461"/>
            <a:ext cx="3419460" cy="1797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7728A-BD2C-EFB2-38AA-23C6E1C9CFC2}"/>
              </a:ext>
            </a:extLst>
          </p:cNvPr>
          <p:cNvSpPr txBox="1"/>
          <p:nvPr/>
        </p:nvSpPr>
        <p:spPr>
          <a:xfrm>
            <a:off x="2907885" y="70136"/>
            <a:ext cx="242316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Compont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하나로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C07E7-491A-7BAE-5897-770447DA8309}"/>
              </a:ext>
            </a:extLst>
          </p:cNvPr>
          <p:cNvSpPr txBox="1"/>
          <p:nvPr/>
        </p:nvSpPr>
        <p:spPr>
          <a:xfrm>
            <a:off x="2333757" y="4999951"/>
            <a:ext cx="2567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&lt;li key=1&gt;</a:t>
            </a:r>
            <a:r>
              <a:rPr lang="ko-KR" altLang="en-US" sz="1600" b="1" dirty="0">
                <a:effectLst/>
                <a:latin typeface="+mn-ea"/>
              </a:rPr>
              <a:t> 당근 </a:t>
            </a:r>
            <a:r>
              <a:rPr lang="en-US" altLang="ko-KR" sz="1600" b="1" dirty="0">
                <a:effectLst/>
                <a:latin typeface="+mn-ea"/>
              </a:rPr>
              <a:t>&lt;/li&gt;;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619E-85F3-9875-F074-6454084F324C}"/>
              </a:ext>
            </a:extLst>
          </p:cNvPr>
          <p:cNvSpPr txBox="1"/>
          <p:nvPr/>
        </p:nvSpPr>
        <p:spPr>
          <a:xfrm>
            <a:off x="2333756" y="5338505"/>
            <a:ext cx="2567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&lt;li key=2&gt;</a:t>
            </a:r>
            <a:r>
              <a:rPr lang="ko-KR" altLang="en-US" sz="1600" b="1" dirty="0">
                <a:effectLst/>
                <a:latin typeface="+mn-ea"/>
              </a:rPr>
              <a:t> 감자 </a:t>
            </a:r>
            <a:r>
              <a:rPr lang="en-US" altLang="ko-KR" sz="1600" b="1" dirty="0">
                <a:effectLst/>
                <a:latin typeface="+mn-ea"/>
              </a:rPr>
              <a:t>&lt;/li&gt;;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7B76B-D266-CD0C-4C1B-F99FE1A4773E}"/>
              </a:ext>
            </a:extLst>
          </p:cNvPr>
          <p:cNvSpPr txBox="1"/>
          <p:nvPr/>
        </p:nvSpPr>
        <p:spPr>
          <a:xfrm>
            <a:off x="2333757" y="5677059"/>
            <a:ext cx="2567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&lt;li key=3&gt;</a:t>
            </a:r>
            <a:r>
              <a:rPr lang="ko-KR" altLang="en-US" sz="1600" b="1" dirty="0">
                <a:effectLst/>
                <a:latin typeface="+mn-ea"/>
              </a:rPr>
              <a:t> 호박 </a:t>
            </a:r>
            <a:r>
              <a:rPr lang="en-US" altLang="ko-KR" sz="1600" b="1" dirty="0">
                <a:effectLst/>
                <a:latin typeface="+mn-ea"/>
              </a:rPr>
              <a:t>&lt;/li&gt;;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79264-6FE3-FAAA-9F5F-2EC1A26977AF}"/>
              </a:ext>
            </a:extLst>
          </p:cNvPr>
          <p:cNvSpPr txBox="1"/>
          <p:nvPr/>
        </p:nvSpPr>
        <p:spPr>
          <a:xfrm>
            <a:off x="2333756" y="6059385"/>
            <a:ext cx="2567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&lt;li key=4&gt;</a:t>
            </a:r>
            <a:r>
              <a:rPr lang="ko-KR" altLang="en-US" sz="1600" b="1" dirty="0">
                <a:effectLst/>
                <a:latin typeface="+mn-ea"/>
              </a:rPr>
              <a:t> 고구마 </a:t>
            </a:r>
            <a:r>
              <a:rPr lang="en-US" altLang="ko-KR" sz="1600" b="1" dirty="0">
                <a:effectLst/>
                <a:latin typeface="+mn-ea"/>
              </a:rPr>
              <a:t>&lt;/li&gt;;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8471A-A665-C34C-1672-931B501D936F}"/>
              </a:ext>
            </a:extLst>
          </p:cNvPr>
          <p:cNvSpPr txBox="1"/>
          <p:nvPr/>
        </p:nvSpPr>
        <p:spPr>
          <a:xfrm>
            <a:off x="2333756" y="6397939"/>
            <a:ext cx="2567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&lt;li key=5&gt;</a:t>
            </a:r>
            <a:r>
              <a:rPr lang="ko-KR" altLang="en-US" sz="1600" b="1" dirty="0">
                <a:effectLst/>
                <a:latin typeface="+mn-ea"/>
              </a:rPr>
              <a:t> 토마토 </a:t>
            </a:r>
            <a:r>
              <a:rPr lang="en-US" altLang="ko-KR" sz="1600" b="1" dirty="0">
                <a:effectLst/>
                <a:latin typeface="+mn-ea"/>
              </a:rPr>
              <a:t>&lt;/li&gt;;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D1C8B-F41B-C133-7245-3428E1DB03CB}"/>
              </a:ext>
            </a:extLst>
          </p:cNvPr>
          <p:cNvSpPr txBox="1"/>
          <p:nvPr/>
        </p:nvSpPr>
        <p:spPr>
          <a:xfrm>
            <a:off x="3604415" y="4192339"/>
            <a:ext cx="103010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18622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361431" y="1494487"/>
            <a:ext cx="483729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Vegetables from "./comp/Vegetables";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DATAS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name: "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name: "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name: "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name: "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5, name: "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{/* Props</a:t>
            </a:r>
            <a:r>
              <a:rPr lang="ko-KR" altLang="en-US" sz="1600" b="1" dirty="0">
                <a:effectLst/>
                <a:latin typeface="+mn-ea"/>
              </a:rPr>
              <a:t>명 </a:t>
            </a:r>
            <a:r>
              <a:rPr lang="en-US" altLang="ko-KR" sz="1600" b="1" dirty="0">
                <a:effectLst/>
                <a:latin typeface="+mn-ea"/>
              </a:rPr>
              <a:t>= {Props</a:t>
            </a:r>
            <a:r>
              <a:rPr lang="ko-KR" altLang="en-US" sz="1600" b="1" dirty="0">
                <a:effectLst/>
                <a:latin typeface="+mn-ea"/>
              </a:rPr>
              <a:t>값</a:t>
            </a:r>
            <a:r>
              <a:rPr lang="en-US" altLang="ko-KR" sz="1600" b="1" dirty="0">
                <a:effectLst/>
                <a:latin typeface="+mn-ea"/>
              </a:rPr>
              <a:t>} */}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&lt;Vegetables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9A40F-87E8-FB58-861B-43CD858D2837}"/>
              </a:ext>
            </a:extLst>
          </p:cNvPr>
          <p:cNvSpPr txBox="1"/>
          <p:nvPr/>
        </p:nvSpPr>
        <p:spPr>
          <a:xfrm>
            <a:off x="5775599" y="1494487"/>
            <a:ext cx="5289668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Vegetables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console.log(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datas.map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return &lt;li key={data.id}&gt;{data.name}&lt;/li&gt;;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Vegetables;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6AC-9BC0-5712-AE00-D39CD81258EF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965681-39BD-6821-5FBB-E073EE83D47A}"/>
              </a:ext>
            </a:extLst>
          </p:cNvPr>
          <p:cNvSpPr/>
          <p:nvPr/>
        </p:nvSpPr>
        <p:spPr>
          <a:xfrm>
            <a:off x="381980" y="2040791"/>
            <a:ext cx="3419460" cy="1797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AB1FD-9339-3C7E-6D61-C9459C83D949}"/>
              </a:ext>
            </a:extLst>
          </p:cNvPr>
          <p:cNvSpPr txBox="1"/>
          <p:nvPr/>
        </p:nvSpPr>
        <p:spPr>
          <a:xfrm>
            <a:off x="151544" y="445544"/>
            <a:ext cx="355742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Compont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두개로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800" b="1" kern="0" spc="0" dirty="0"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App.js / </a:t>
            </a:r>
            <a:r>
              <a:rPr lang="en-US" altLang="ko-KR" sz="1800" b="1" dirty="0">
                <a:effectLst/>
                <a:latin typeface="+mn-ea"/>
              </a:rPr>
              <a:t>Vegetables.js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3863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361429" y="1315334"/>
            <a:ext cx="5134007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Vegetables from "./comp/Vegetables";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DATAS from "./comp/DATAS";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{/* Props</a:t>
            </a:r>
            <a:r>
              <a:rPr lang="ko-KR" altLang="en-US" sz="1600" b="1" dirty="0">
                <a:effectLst/>
                <a:latin typeface="+mn-ea"/>
              </a:rPr>
              <a:t>명 </a:t>
            </a:r>
            <a:r>
              <a:rPr lang="en-US" altLang="ko-KR" sz="1600" b="1" dirty="0">
                <a:effectLst/>
                <a:latin typeface="+mn-ea"/>
              </a:rPr>
              <a:t>= {Props</a:t>
            </a:r>
            <a:r>
              <a:rPr lang="ko-KR" altLang="en-US" sz="1600" b="1" dirty="0">
                <a:effectLst/>
                <a:latin typeface="+mn-ea"/>
              </a:rPr>
              <a:t>값</a:t>
            </a:r>
            <a:r>
              <a:rPr lang="en-US" altLang="ko-KR" sz="1600" b="1" dirty="0">
                <a:effectLst/>
                <a:latin typeface="+mn-ea"/>
              </a:rPr>
              <a:t>} */}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&lt;Vegetables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Vegetables;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9A40F-87E8-FB58-861B-43CD858D2837}"/>
              </a:ext>
            </a:extLst>
          </p:cNvPr>
          <p:cNvSpPr txBox="1"/>
          <p:nvPr/>
        </p:nvSpPr>
        <p:spPr>
          <a:xfrm>
            <a:off x="5705322" y="1315334"/>
            <a:ext cx="5289668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Vegetables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console.log(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datas.map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return &lt;li key={data.id}&gt;{data.name}&lt;/li&gt;;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Vegetables;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6AC-9BC0-5712-AE00-D39CD81258EF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AB1FD-9339-3C7E-6D61-C9459C83D949}"/>
              </a:ext>
            </a:extLst>
          </p:cNvPr>
          <p:cNvSpPr txBox="1"/>
          <p:nvPr/>
        </p:nvSpPr>
        <p:spPr>
          <a:xfrm>
            <a:off x="151544" y="445544"/>
            <a:ext cx="44615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Compont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두개와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파일로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800" b="1" kern="0" spc="0" dirty="0"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App.js / </a:t>
            </a:r>
            <a:r>
              <a:rPr lang="en-US" altLang="ko-KR" sz="1800" b="1" dirty="0">
                <a:effectLst/>
                <a:latin typeface="+mn-ea"/>
              </a:rPr>
              <a:t>Vegetables.js /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DATAS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A5991-E66A-EFF1-A0B3-4D9AE4F2343E}"/>
              </a:ext>
            </a:extLst>
          </p:cNvPr>
          <p:cNvSpPr txBox="1"/>
          <p:nvPr/>
        </p:nvSpPr>
        <p:spPr>
          <a:xfrm>
            <a:off x="361429" y="4605192"/>
            <a:ext cx="36909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DATAS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name: "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name: "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name: "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name: "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5, name: "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DATAS;</a:t>
            </a:r>
          </a:p>
        </p:txBody>
      </p:sp>
    </p:spTree>
    <p:extLst>
      <p:ext uri="{BB962C8B-B14F-4D97-AF65-F5344CB8AC3E}">
        <p14:creationId xmlns:p14="http://schemas.microsoft.com/office/powerpoint/2010/main" val="199501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1D36E-9129-A691-F44D-3DC1769CA243}"/>
              </a:ext>
            </a:extLst>
          </p:cNvPr>
          <p:cNvSpPr txBox="1"/>
          <p:nvPr/>
        </p:nvSpPr>
        <p:spPr>
          <a:xfrm>
            <a:off x="255071" y="503016"/>
            <a:ext cx="83258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구조 분해 구문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객체</a:t>
            </a:r>
            <a:r>
              <a:rPr lang="en-US" altLang="ko-KR" b="1" dirty="0"/>
              <a:t>, </a:t>
            </a:r>
            <a:r>
              <a:rPr lang="ko-KR" altLang="en-US" b="1" dirty="0"/>
              <a:t>배열의 값을 추출해서 변수에 할당해주는 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67E5-0493-EC16-55DC-F94AC4213ED7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92609-D35F-4AC8-DEC4-5922072B455C}"/>
              </a:ext>
            </a:extLst>
          </p:cNvPr>
          <p:cNvSpPr txBox="1"/>
          <p:nvPr/>
        </p:nvSpPr>
        <p:spPr>
          <a:xfrm>
            <a:off x="797790" y="1892932"/>
            <a:ext cx="380503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const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arr</a:t>
            </a:r>
            <a:r>
              <a:rPr lang="ko-KR" altLang="en-US" sz="1600" b="1" dirty="0">
                <a:latin typeface="+mn-ea"/>
              </a:rPr>
              <a:t> = {</a:t>
            </a:r>
          </a:p>
          <a:p>
            <a:r>
              <a:rPr lang="ko-KR" altLang="en-US" sz="1600" b="1" dirty="0" err="1">
                <a:latin typeface="+mn-ea"/>
              </a:rPr>
              <a:t>name</a:t>
            </a:r>
            <a:r>
              <a:rPr lang="ko-KR" altLang="en-US" sz="1600" b="1" dirty="0">
                <a:latin typeface="+mn-ea"/>
              </a:rPr>
              <a:t> : ' 홍길동',</a:t>
            </a:r>
          </a:p>
          <a:p>
            <a:r>
              <a:rPr lang="ko-KR" altLang="en-US" sz="1600" b="1" dirty="0" err="1">
                <a:latin typeface="+mn-ea"/>
              </a:rPr>
              <a:t>age</a:t>
            </a:r>
            <a:r>
              <a:rPr lang="ko-KR" altLang="en-US" sz="1600" b="1" dirty="0">
                <a:latin typeface="+mn-ea"/>
              </a:rPr>
              <a:t> : 33,</a:t>
            </a:r>
          </a:p>
          <a:p>
            <a:r>
              <a:rPr lang="ko-KR" altLang="en-US" sz="1600" b="1" dirty="0" err="1">
                <a:latin typeface="+mn-ea"/>
              </a:rPr>
              <a:t>gender</a:t>
            </a:r>
            <a:r>
              <a:rPr lang="ko-KR" altLang="en-US" sz="1600" b="1" dirty="0">
                <a:latin typeface="+mn-ea"/>
              </a:rPr>
              <a:t> : '</a:t>
            </a:r>
            <a:r>
              <a:rPr lang="ko-KR" altLang="en-US" sz="1600" b="1" dirty="0" err="1">
                <a:latin typeface="+mn-ea"/>
              </a:rPr>
              <a:t>male</a:t>
            </a:r>
            <a:r>
              <a:rPr lang="ko-KR" altLang="en-US" sz="1600" b="1" dirty="0">
                <a:latin typeface="+mn-ea"/>
              </a:rPr>
              <a:t>’</a:t>
            </a:r>
          </a:p>
          <a:p>
            <a:r>
              <a:rPr lang="ko-KR" altLang="en-US" sz="1600" b="1" dirty="0">
                <a:latin typeface="+mn-ea"/>
              </a:rPr>
              <a:t>}</a:t>
            </a:r>
            <a:endParaRPr lang="en-US" altLang="ko-KR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// </a:t>
            </a:r>
            <a:r>
              <a:rPr lang="ko-KR" altLang="en-US" sz="1600" b="1" dirty="0">
                <a:latin typeface="+mn-ea"/>
              </a:rPr>
              <a:t>객체의 키를 </a:t>
            </a:r>
            <a:r>
              <a:rPr lang="ko-KR" altLang="en-US" sz="1600" b="1" dirty="0" err="1">
                <a:latin typeface="+mn-ea"/>
              </a:rPr>
              <a:t>적어줌</a:t>
            </a:r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const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{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name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age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gender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} =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arr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;</a:t>
            </a: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latin typeface="+mn-ea"/>
              </a:rPr>
              <a:t>console.log</a:t>
            </a:r>
            <a:r>
              <a:rPr lang="ko-KR" altLang="en-US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name</a:t>
            </a:r>
            <a:r>
              <a:rPr lang="ko-KR" altLang="en-US" sz="1600" b="1" dirty="0">
                <a:latin typeface="+mn-ea"/>
              </a:rPr>
              <a:t>); // 홍길동</a:t>
            </a:r>
          </a:p>
          <a:p>
            <a:r>
              <a:rPr lang="ko-KR" altLang="en-US" sz="1600" b="1" dirty="0" err="1">
                <a:latin typeface="+mn-ea"/>
              </a:rPr>
              <a:t>console.log</a:t>
            </a:r>
            <a:r>
              <a:rPr lang="ko-KR" altLang="en-US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age</a:t>
            </a:r>
            <a:r>
              <a:rPr lang="ko-KR" altLang="en-US" sz="1600" b="1" dirty="0">
                <a:latin typeface="+mn-ea"/>
              </a:rPr>
              <a:t>); // 33</a:t>
            </a:r>
          </a:p>
          <a:p>
            <a:r>
              <a:rPr lang="ko-KR" altLang="en-US" sz="1600" b="1" dirty="0" err="1">
                <a:latin typeface="+mn-ea"/>
              </a:rPr>
              <a:t>console.log</a:t>
            </a:r>
            <a:r>
              <a:rPr lang="ko-KR" altLang="en-US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gender</a:t>
            </a:r>
            <a:r>
              <a:rPr lang="ko-KR" altLang="en-US" sz="1600" b="1" dirty="0">
                <a:latin typeface="+mn-ea"/>
              </a:rPr>
              <a:t>); // </a:t>
            </a:r>
            <a:r>
              <a:rPr lang="ko-KR" altLang="en-US" sz="1600" b="1" dirty="0" err="1">
                <a:latin typeface="+mn-ea"/>
              </a:rPr>
              <a:t>male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12E21-AC22-A561-8F72-957E53D248F4}"/>
              </a:ext>
            </a:extLst>
          </p:cNvPr>
          <p:cNvSpPr txBox="1"/>
          <p:nvPr/>
        </p:nvSpPr>
        <p:spPr>
          <a:xfrm>
            <a:off x="2792002" y="1682326"/>
            <a:ext cx="192383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"/>
              </a:rPr>
              <a:t>객체 구조분해할당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27A36-6F20-1154-EC82-6438D20D5005}"/>
              </a:ext>
            </a:extLst>
          </p:cNvPr>
          <p:cNvSpPr txBox="1"/>
          <p:nvPr/>
        </p:nvSpPr>
        <p:spPr>
          <a:xfrm>
            <a:off x="5376811" y="1932732"/>
            <a:ext cx="402318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const str1 = ["</a:t>
            </a:r>
            <a:r>
              <a:rPr lang="ko-KR" altLang="en-US" sz="1600" b="1" dirty="0">
                <a:latin typeface="+mn-ea"/>
              </a:rPr>
              <a:t>홍길동</a:t>
            </a:r>
            <a:r>
              <a:rPr lang="en-US" altLang="ko-KR" sz="1600" b="1" dirty="0">
                <a:latin typeface="+mn-ea"/>
              </a:rPr>
              <a:t>", 33, "male"];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// </a:t>
            </a:r>
            <a:r>
              <a:rPr lang="ko-KR" altLang="en-US" sz="1600" b="1" dirty="0">
                <a:latin typeface="+mn-ea"/>
              </a:rPr>
              <a:t>각 배열 요소에 대한 변수 명을 </a:t>
            </a:r>
            <a:r>
              <a:rPr lang="ko-KR" altLang="en-US" sz="1600" b="1" dirty="0" err="1">
                <a:latin typeface="+mn-ea"/>
              </a:rPr>
              <a:t>적어줌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const [a, b, c] = str1;</a:t>
            </a:r>
          </a:p>
          <a:p>
            <a:r>
              <a:rPr lang="en-US" altLang="ko-KR" sz="1600" b="1" dirty="0">
                <a:latin typeface="+mn-ea"/>
              </a:rPr>
              <a:t> </a:t>
            </a:r>
          </a:p>
          <a:p>
            <a:r>
              <a:rPr lang="en-US" altLang="ko-KR" sz="1600" b="1" dirty="0">
                <a:latin typeface="+mn-ea"/>
              </a:rPr>
              <a:t>console.log(a); // </a:t>
            </a:r>
            <a:r>
              <a:rPr lang="ko-KR" altLang="en-US" sz="1600" b="1" dirty="0">
                <a:latin typeface="+mn-ea"/>
              </a:rPr>
              <a:t>홍길동</a:t>
            </a:r>
          </a:p>
          <a:p>
            <a:r>
              <a:rPr lang="en-US" altLang="ko-KR" sz="1600" b="1" dirty="0">
                <a:latin typeface="+mn-ea"/>
              </a:rPr>
              <a:t>console.log(b); // 33</a:t>
            </a:r>
          </a:p>
          <a:p>
            <a:r>
              <a:rPr lang="en-US" altLang="ko-KR" sz="1600" b="1" dirty="0">
                <a:latin typeface="+mn-ea"/>
              </a:rPr>
              <a:t>console.log(c); // male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A329F-9C2A-E3CB-EE1E-3BD5267964D7}"/>
              </a:ext>
            </a:extLst>
          </p:cNvPr>
          <p:cNvSpPr txBox="1"/>
          <p:nvPr/>
        </p:nvSpPr>
        <p:spPr>
          <a:xfrm>
            <a:off x="7338609" y="1647649"/>
            <a:ext cx="192383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"/>
              </a:rPr>
              <a:t>배열 구조분해할당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A1AC3-4893-2997-9D5E-61FBE0D893E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E4BFE-A22C-D26A-2169-F748DE9CE335}"/>
              </a:ext>
            </a:extLst>
          </p:cNvPr>
          <p:cNvSpPr txBox="1"/>
          <p:nvPr/>
        </p:nvSpPr>
        <p:spPr>
          <a:xfrm>
            <a:off x="255070" y="551751"/>
            <a:ext cx="8950575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Component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App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만드는 </a:t>
            </a:r>
            <a:r>
              <a:rPr lang="en-US" altLang="ko-KR" b="1" dirty="0"/>
              <a:t>puzzle (module)</a:t>
            </a:r>
            <a:r>
              <a:rPr lang="ko-KR" altLang="en-US" b="1" dirty="0"/>
              <a:t> 조각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개발자는 </a:t>
            </a:r>
            <a:r>
              <a:rPr lang="ko-KR" altLang="en-US" b="1" dirty="0" err="1"/>
              <a:t>Component를</a:t>
            </a:r>
            <a:r>
              <a:rPr lang="ko-KR" altLang="en-US" b="1" dirty="0"/>
              <a:t> 설계하고 조합해서 </a:t>
            </a:r>
            <a:r>
              <a:rPr lang="ko-KR" altLang="en-US" b="1" dirty="0" err="1"/>
              <a:t>App</a:t>
            </a:r>
            <a:r>
              <a:rPr lang="ko-KR" altLang="en-US" b="1" dirty="0"/>
              <a:t> 제작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커지고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많아질수록 설계 방식이 중요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ea typeface="맑은 고딕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ea typeface="맑은 고딕"/>
              </a:rPr>
              <a:t>SoftWare</a:t>
            </a:r>
            <a:r>
              <a:rPr lang="ko-KR" altLang="en-US" b="1" dirty="0">
                <a:ea typeface="맑은 고딕"/>
              </a:rPr>
              <a:t> 개발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방법</a:t>
            </a:r>
            <a:r>
              <a:rPr lang="en-US" altLang="ko-KR" b="1" dirty="0">
                <a:ea typeface="맑은 고딕"/>
              </a:rPr>
              <a:t> (App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D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ivision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분할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and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C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onquest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정복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ea typeface="맑은 고딕"/>
              </a:rPr>
              <a:t>SoftWare</a:t>
            </a: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상향식 개발 방법</a:t>
            </a:r>
            <a:endParaRPr lang="en-US" altLang="ko-KR" b="1" dirty="0">
              <a:ea typeface="맑은 고딕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D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ivision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분할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 </a:t>
            </a:r>
            <a:endParaRPr lang="en-US" altLang="ko-KR" b="1" dirty="0">
              <a:latin typeface="+mn-ea"/>
            </a:endParaRP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ea typeface="맑은 고딕"/>
              </a:rPr>
              <a:t>SoftWare</a:t>
            </a:r>
            <a:r>
              <a:rPr lang="en-US" altLang="ko-KR" b="1" dirty="0">
                <a:ea typeface="맑은 고딕"/>
              </a:rPr>
              <a:t>(App)</a:t>
            </a:r>
            <a:r>
              <a:rPr lang="ko-KR" altLang="en-US" b="1" dirty="0">
                <a:latin typeface="+mn-ea"/>
              </a:rPr>
              <a:t>를 </a:t>
            </a:r>
            <a:r>
              <a:rPr lang="ko-KR" altLang="en-US" b="1" dirty="0">
                <a:ea typeface="맑은 고딕"/>
              </a:rPr>
              <a:t>기능별로 분할하여 </a:t>
            </a:r>
            <a:r>
              <a:rPr lang="en-US" altLang="ko-KR" b="1" dirty="0">
                <a:ea typeface="맑은 고딕"/>
              </a:rPr>
              <a:t>M</a:t>
            </a:r>
            <a:r>
              <a:rPr lang="en-US" altLang="ko-KR" b="1" dirty="0"/>
              <a:t>odule</a:t>
            </a:r>
            <a:r>
              <a:rPr lang="ko-KR" altLang="en-US" b="1" dirty="0">
                <a:latin typeface="+mn-ea"/>
              </a:rPr>
              <a:t>로 세분화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책임 원칙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(SRP : Single Responsibility Principle)</a:t>
            </a:r>
            <a:endParaRPr lang="ko-KR" altLang="en-US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Module</a:t>
            </a:r>
            <a:r>
              <a:rPr lang="ko-KR" altLang="en-US" b="1" dirty="0"/>
              <a:t>은</a:t>
            </a:r>
            <a:r>
              <a:rPr lang="ko-KR" altLang="en-US" b="1" dirty="0">
                <a:ea typeface="맑은 고딕"/>
              </a:rPr>
              <a:t> 하나의 기능만을 가짐</a:t>
            </a:r>
            <a:r>
              <a:rPr lang="en-US" altLang="ko-KR" b="1" dirty="0">
                <a:ea typeface="맑은 고딕"/>
              </a:rPr>
              <a:t>(</a:t>
            </a:r>
            <a:r>
              <a:rPr lang="ko-KR" altLang="en-US" b="1" dirty="0">
                <a:ea typeface="맑은 고딕"/>
              </a:rPr>
              <a:t>재 사용성</a:t>
            </a:r>
            <a:r>
              <a:rPr lang="en-US" altLang="ko-KR" b="1" dirty="0">
                <a:ea typeface="맑은 고딕"/>
              </a:rPr>
              <a:t>, </a:t>
            </a:r>
            <a:r>
              <a:rPr lang="ko-KR" altLang="en-US" b="1" dirty="0">
                <a:ea typeface="맑은 고딕"/>
              </a:rPr>
              <a:t>유지보수성</a:t>
            </a:r>
            <a:r>
              <a:rPr lang="en-US" altLang="ko-KR" b="1" dirty="0">
                <a:ea typeface="맑은 고딕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C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onquest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정복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Module</a:t>
            </a:r>
            <a:r>
              <a:rPr lang="ko-KR" altLang="en-US" b="1" dirty="0"/>
              <a:t>을 조합하</a:t>
            </a:r>
            <a:r>
              <a:rPr lang="ko-KR" altLang="en-US" b="1" dirty="0">
                <a:ea typeface="맑은 고딕"/>
              </a:rPr>
              <a:t>여 주어진 </a:t>
            </a:r>
            <a:r>
              <a:rPr lang="en-US" altLang="ko-KR" b="1" dirty="0" err="1">
                <a:ea typeface="맑은 고딕"/>
              </a:rPr>
              <a:t>SoftWare</a:t>
            </a:r>
            <a:r>
              <a:rPr lang="ko-KR" altLang="en-US" b="1" dirty="0">
                <a:ea typeface="맑은 고딕"/>
              </a:rPr>
              <a:t> 개발</a:t>
            </a:r>
            <a:endParaRPr lang="en-US" altLang="ko-KR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301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1D36E-9129-A691-F44D-3DC1769CA243}"/>
              </a:ext>
            </a:extLst>
          </p:cNvPr>
          <p:cNvSpPr txBox="1"/>
          <p:nvPr/>
        </p:nvSpPr>
        <p:spPr>
          <a:xfrm>
            <a:off x="255071" y="503016"/>
            <a:ext cx="5621747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 </a:t>
            </a:r>
            <a:r>
              <a:rPr lang="ko-KR" altLang="en-US" b="1" dirty="0"/>
              <a:t>구조분해할당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</a:t>
            </a:r>
            <a:r>
              <a:rPr lang="ko-KR" altLang="en-US" b="1" dirty="0"/>
              <a:t>의 값을 간편하게 추출해서 사용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변수를 통해 접근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코드가 간결해지고 가독성이 좋아진다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A0E8-4D27-073C-32C4-DF08B1616B1E}"/>
              </a:ext>
            </a:extLst>
          </p:cNvPr>
          <p:cNvSpPr txBox="1"/>
          <p:nvPr/>
        </p:nvSpPr>
        <p:spPr>
          <a:xfrm>
            <a:off x="520387" y="2289066"/>
            <a:ext cx="507902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"</a:t>
            </a:r>
            <a:r>
              <a:rPr lang="en-US" altLang="ko-KR" sz="1600" b="1" dirty="0" err="1">
                <a:effectLst/>
                <a:latin typeface="+mn-ea"/>
              </a:rPr>
              <a:t>Daram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Props</a:t>
            </a:r>
            <a:r>
              <a:rPr lang="ko-KR" altLang="en-US" sz="1600" b="1" dirty="0">
                <a:effectLst/>
                <a:latin typeface="+mn-ea"/>
              </a:rPr>
              <a:t>가 </a:t>
            </a:r>
            <a:r>
              <a:rPr lang="en-US" altLang="ko-KR" sz="1600" b="1" dirty="0">
                <a:effectLst/>
                <a:latin typeface="+mn-ea"/>
              </a:rPr>
              <a:t>3</a:t>
            </a:r>
            <a:r>
              <a:rPr lang="ko-KR" altLang="en-US" sz="1600" b="1" dirty="0">
                <a:effectLst/>
                <a:latin typeface="+mn-ea"/>
              </a:rPr>
              <a:t>개임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&lt;Child age={7} name={name}&gt;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다람이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하늘이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구름이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&lt;/Child&gt;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Child(props)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console.log(props);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&lt;div&gt;Child&lt;/div&gt;; // Render Element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67E5-0493-EC16-55DC-F94AC4213ED7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23169-02DB-2FED-8B88-18C480EF5B0A}"/>
              </a:ext>
            </a:extLst>
          </p:cNvPr>
          <p:cNvSpPr txBox="1"/>
          <p:nvPr/>
        </p:nvSpPr>
        <p:spPr>
          <a:xfrm>
            <a:off x="5876818" y="329877"/>
            <a:ext cx="507902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function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Child</a:t>
            </a:r>
            <a:r>
              <a:rPr lang="ko-KR" altLang="en-US" sz="1600" b="1" dirty="0"/>
              <a:t>({ </a:t>
            </a:r>
            <a:r>
              <a:rPr lang="ko-KR" altLang="en-US" sz="1600" b="1" dirty="0" err="1"/>
              <a:t>age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name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children</a:t>
            </a:r>
            <a:r>
              <a:rPr lang="ko-KR" altLang="en-US" sz="1600" b="1" dirty="0"/>
              <a:t> }) {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age</a:t>
            </a:r>
            <a:r>
              <a:rPr lang="ko-KR" altLang="en-US" sz="1600" b="1" dirty="0"/>
              <a:t>);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name</a:t>
            </a:r>
            <a:r>
              <a:rPr lang="ko-KR" altLang="en-US" sz="1600" b="1" dirty="0"/>
              <a:t>);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children</a:t>
            </a:r>
            <a:r>
              <a:rPr lang="ko-KR" altLang="en-US" sz="1600" b="1" dirty="0"/>
              <a:t>);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&lt;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</a:t>
            </a:r>
            <a:r>
              <a:rPr lang="ko-KR" altLang="en-US" sz="1600" b="1" dirty="0" err="1"/>
              <a:t>Child</a:t>
            </a:r>
            <a:r>
              <a:rPr lang="ko-KR" altLang="en-US" sz="1600" b="1" dirty="0"/>
              <a:t>&lt;/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&gt;;</a:t>
            </a:r>
          </a:p>
          <a:p>
            <a:r>
              <a:rPr lang="ko-KR" altLang="en-US" sz="1600" b="1" dirty="0"/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5CFB4C-3626-FA6C-DDD4-AE937819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28" y="2142088"/>
            <a:ext cx="3362794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094AE0-D6E2-FD59-344B-511827BD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27" y="4016038"/>
            <a:ext cx="8565486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7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A0E8-4D27-073C-32C4-DF08B1616B1E}"/>
              </a:ext>
            </a:extLst>
          </p:cNvPr>
          <p:cNvSpPr txBox="1"/>
          <p:nvPr/>
        </p:nvSpPr>
        <p:spPr>
          <a:xfrm>
            <a:off x="427920" y="737668"/>
            <a:ext cx="507902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"</a:t>
            </a:r>
            <a:r>
              <a:rPr lang="en-US" altLang="ko-KR" sz="1600" b="1" dirty="0" err="1">
                <a:effectLst/>
                <a:latin typeface="+mn-ea"/>
              </a:rPr>
              <a:t>Daram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Props</a:t>
            </a:r>
            <a:r>
              <a:rPr lang="ko-KR" altLang="en-US" sz="1600" b="1" dirty="0">
                <a:effectLst/>
                <a:latin typeface="+mn-ea"/>
              </a:rPr>
              <a:t>가 </a:t>
            </a:r>
            <a:r>
              <a:rPr lang="en-US" altLang="ko-KR" sz="1600" b="1" dirty="0">
                <a:effectLst/>
                <a:latin typeface="+mn-ea"/>
              </a:rPr>
              <a:t>3</a:t>
            </a:r>
            <a:r>
              <a:rPr lang="ko-KR" altLang="en-US" sz="1600" b="1" dirty="0">
                <a:effectLst/>
                <a:latin typeface="+mn-ea"/>
              </a:rPr>
              <a:t>개임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&lt;Child age={7} name={name}&gt;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다람이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하늘이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구름이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&lt;/Child&gt;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ko-KR" altLang="en-US" sz="1600" b="1" dirty="0" err="1"/>
              <a:t>function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Child</a:t>
            </a:r>
            <a:r>
              <a:rPr lang="ko-KR" altLang="en-US" sz="1600" b="1" dirty="0"/>
              <a:t>({ </a:t>
            </a:r>
            <a:r>
              <a:rPr lang="ko-KR" altLang="en-US" sz="1600" b="1" dirty="0" err="1"/>
              <a:t>age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name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children</a:t>
            </a:r>
            <a:r>
              <a:rPr lang="ko-KR" altLang="en-US" sz="1600" b="1" dirty="0"/>
              <a:t> }) {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age</a:t>
            </a:r>
            <a:r>
              <a:rPr lang="ko-KR" altLang="en-US" sz="1600" b="1" dirty="0"/>
              <a:t>);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name</a:t>
            </a:r>
            <a:r>
              <a:rPr lang="ko-KR" altLang="en-US" sz="1600" b="1" dirty="0"/>
              <a:t>);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children</a:t>
            </a:r>
            <a:r>
              <a:rPr lang="ko-KR" altLang="en-US" sz="1600" b="1" dirty="0"/>
              <a:t>);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 err="1">
                <a:solidFill>
                  <a:srgbClr val="FF0000"/>
                </a:solidFill>
              </a:rPr>
              <a:t>return</a:t>
            </a:r>
            <a:r>
              <a:rPr lang="ko-KR" altLang="en-US" sz="1600" b="1" dirty="0">
                <a:solidFill>
                  <a:srgbClr val="FF0000"/>
                </a:solidFill>
              </a:rPr>
              <a:t> &lt;</a:t>
            </a:r>
            <a:r>
              <a:rPr lang="ko-KR" altLang="en-US" sz="1600" b="1" dirty="0" err="1">
                <a:solidFill>
                  <a:srgbClr val="FF0000"/>
                </a:solidFill>
              </a:rPr>
              <a:t>div</a:t>
            </a:r>
            <a:r>
              <a:rPr lang="ko-KR" altLang="en-US" sz="1600" b="1" dirty="0">
                <a:solidFill>
                  <a:srgbClr val="FF0000"/>
                </a:solidFill>
              </a:rPr>
              <a:t>&gt;</a:t>
            </a:r>
            <a:r>
              <a:rPr lang="ko-KR" altLang="en-US" sz="1600" b="1" dirty="0" err="1">
                <a:solidFill>
                  <a:srgbClr val="FF0000"/>
                </a:solidFill>
              </a:rPr>
              <a:t>Child</a:t>
            </a:r>
            <a:r>
              <a:rPr lang="ko-KR" altLang="en-US" sz="1600" b="1" dirty="0">
                <a:solidFill>
                  <a:srgbClr val="FF0000"/>
                </a:solidFill>
              </a:rPr>
              <a:t>&lt;/</a:t>
            </a:r>
            <a:r>
              <a:rPr lang="ko-KR" altLang="en-US" sz="1600" b="1" dirty="0" err="1">
                <a:solidFill>
                  <a:srgbClr val="FF0000"/>
                </a:solidFill>
              </a:rPr>
              <a:t>div</a:t>
            </a:r>
            <a:r>
              <a:rPr lang="ko-KR" altLang="en-US" sz="1600" b="1" dirty="0">
                <a:solidFill>
                  <a:srgbClr val="FF0000"/>
                </a:solidFill>
              </a:rPr>
              <a:t>&gt;;</a:t>
            </a:r>
          </a:p>
          <a:p>
            <a:r>
              <a:rPr lang="ko-KR" altLang="en-US" sz="1600" b="1" dirty="0"/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67E5-0493-EC16-55DC-F94AC4213ED7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5059E8-347B-DB95-AEC6-5E7E2891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542" y="5377278"/>
            <a:ext cx="8021169" cy="1486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24736-5AD5-90CB-F1B5-A6680D974FC8}"/>
              </a:ext>
            </a:extLst>
          </p:cNvPr>
          <p:cNvSpPr txBox="1"/>
          <p:nvPr/>
        </p:nvSpPr>
        <p:spPr>
          <a:xfrm>
            <a:off x="3511193" y="4878767"/>
            <a:ext cx="3372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return &lt;div&gt; {children}&lt;/div&gt;;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C75E6-2059-1372-6922-C58814C4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94" y="737668"/>
            <a:ext cx="1200318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0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A0E8-4D27-073C-32C4-DF08B1616B1E}"/>
              </a:ext>
            </a:extLst>
          </p:cNvPr>
          <p:cNvSpPr txBox="1"/>
          <p:nvPr/>
        </p:nvSpPr>
        <p:spPr>
          <a:xfrm>
            <a:off x="255071" y="632765"/>
            <a:ext cx="5946461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Second(props) {</a:t>
            </a:r>
          </a:p>
          <a:p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  const { name, value } =  props ;  // </a:t>
            </a:r>
            <a:r>
              <a:rPr lang="ko-KR" altLang="en-US" sz="1600" b="1" dirty="0">
                <a:solidFill>
                  <a:schemeClr val="accent2"/>
                </a:solidFill>
                <a:effectLst/>
                <a:latin typeface="+mn-ea"/>
              </a:rPr>
              <a:t>구조 분해</a:t>
            </a:r>
            <a:endParaRPr lang="en-US" altLang="ko-KR" sz="1600" b="1" dirty="0">
              <a:solidFill>
                <a:schemeClr val="accent2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console.log(props);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console.log(name, value);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첫 번째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입니다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 </a:t>
            </a:r>
            <a:r>
              <a:rPr lang="ko-KR" altLang="en-US" sz="1600" b="1" dirty="0">
                <a:effectLst/>
                <a:latin typeface="+mn-ea"/>
              </a:rPr>
              <a:t>이름은 </a:t>
            </a:r>
            <a:r>
              <a:rPr lang="en-US" altLang="ko-KR" sz="1600" b="1" dirty="0">
                <a:effectLst/>
                <a:latin typeface="+mn-ea"/>
              </a:rPr>
              <a:t>: {props.name}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 </a:t>
            </a:r>
            <a:r>
              <a:rPr lang="ko-KR" altLang="en-US" sz="1600" b="1" dirty="0">
                <a:effectLst/>
                <a:latin typeface="+mn-ea"/>
              </a:rPr>
              <a:t>값은 </a:t>
            </a:r>
            <a:r>
              <a:rPr lang="en-US" altLang="ko-KR" sz="1600" b="1" dirty="0">
                <a:effectLst/>
                <a:latin typeface="+mn-ea"/>
              </a:rPr>
              <a:t>: {</a:t>
            </a:r>
            <a:r>
              <a:rPr lang="en-US" altLang="ko-KR" sz="1600" b="1" dirty="0" err="1">
                <a:effectLst/>
                <a:latin typeface="+mn-ea"/>
              </a:rPr>
              <a:t>props.value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&lt;Second name="second component" value={2}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67E5-0493-EC16-55DC-F94AC4213ED7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E38491-0513-D798-6805-642B50CE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7" y="1219843"/>
            <a:ext cx="5934903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707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6045633" y="682862"/>
            <a:ext cx="5447087" cy="550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Component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class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extends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render() {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추가 코드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  console.log(</a:t>
            </a:r>
            <a:r>
              <a:rPr lang="en-US" altLang="ko-KR" sz="1600" b="1" dirty="0" err="1">
                <a:effectLst/>
                <a:latin typeface="+mn-ea"/>
              </a:rPr>
              <a:t>this.props</a:t>
            </a:r>
            <a:r>
              <a:rPr lang="en-US" altLang="ko-KR" sz="1600" b="1" dirty="0">
                <a:effectLst/>
                <a:latin typeface="+mn-ea"/>
              </a:rPr>
              <a:t>, this.props.name);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    </a:t>
            </a:r>
            <a:r>
              <a:rPr lang="ko-KR" altLang="en-US" sz="1600" b="1" dirty="0">
                <a:effectLst/>
                <a:latin typeface="+mn-ea"/>
              </a:rPr>
              <a:t>제 이름은 </a:t>
            </a:r>
            <a:r>
              <a:rPr lang="en-US" altLang="ko-KR" sz="1600" b="1" dirty="0">
                <a:effectLst/>
                <a:latin typeface="+mn-ea"/>
              </a:rPr>
              <a:t>&lt;b&gt;{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this.props.name</a:t>
            </a:r>
            <a:r>
              <a:rPr lang="en-US" altLang="ko-KR" sz="1600" b="1" dirty="0">
                <a:effectLst/>
                <a:latin typeface="+mn-ea"/>
              </a:rPr>
              <a:t>}&lt;/b&gt;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==================================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class App extends Component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render() {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추가 코드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return &lt;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name="React"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D6C5B-B642-57A2-BD41-FBEB80A3B6F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3FA21-C9C4-B86E-B774-F42266D40A29}"/>
              </a:ext>
            </a:extLst>
          </p:cNvPr>
          <p:cNvSpPr txBox="1"/>
          <p:nvPr/>
        </p:nvSpPr>
        <p:spPr>
          <a:xfrm>
            <a:off x="9357179" y="350824"/>
            <a:ext cx="213554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7840-CBA3-3195-B6DE-918320A199F7}"/>
              </a:ext>
            </a:extLst>
          </p:cNvPr>
          <p:cNvSpPr txBox="1"/>
          <p:nvPr/>
        </p:nvSpPr>
        <p:spPr>
          <a:xfrm>
            <a:off x="255070" y="1445564"/>
            <a:ext cx="561928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 {     // object</a:t>
            </a:r>
          </a:p>
          <a:p>
            <a:r>
              <a:rPr lang="en-US" altLang="ko-KR" sz="1600" b="1" dirty="0">
                <a:effectLst/>
                <a:latin typeface="+mn-ea"/>
              </a:rPr>
              <a:t>  console.log(props, props.name);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&lt;div&gt;</a:t>
            </a:r>
            <a:r>
              <a:rPr lang="ko-KR" altLang="en-US" sz="1600" b="1" dirty="0">
                <a:effectLst/>
                <a:latin typeface="+mn-ea"/>
              </a:rPr>
              <a:t>제 이름은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props.name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// function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({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 }) {    // </a:t>
            </a:r>
            <a:r>
              <a:rPr lang="ko-KR" altLang="en-US" sz="1600" b="1" dirty="0">
                <a:effectLst/>
                <a:latin typeface="+mn-ea"/>
              </a:rPr>
              <a:t>변수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  return &lt;div&gt;</a:t>
            </a:r>
            <a:r>
              <a:rPr lang="ko-KR" altLang="en-US" sz="1600" b="1" dirty="0">
                <a:effectLst/>
                <a:latin typeface="+mn-ea"/>
              </a:rPr>
              <a:t>제 이름은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//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// ==================================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name="React"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3BC50-9B54-C076-E6FE-46BB23DDEDF6}"/>
              </a:ext>
            </a:extLst>
          </p:cNvPr>
          <p:cNvSpPr txBox="1"/>
          <p:nvPr/>
        </p:nvSpPr>
        <p:spPr>
          <a:xfrm>
            <a:off x="3227621" y="1062489"/>
            <a:ext cx="223452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4B7086-E993-41F7-6A4E-B4C76085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2" y="5182253"/>
            <a:ext cx="3086531" cy="50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C53EC-3F84-0C4B-EC17-94D28BD77368}"/>
              </a:ext>
            </a:extLst>
          </p:cNvPr>
          <p:cNvSpPr txBox="1"/>
          <p:nvPr/>
        </p:nvSpPr>
        <p:spPr>
          <a:xfrm>
            <a:off x="255071" y="503016"/>
            <a:ext cx="311377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</a:t>
            </a:r>
            <a:r>
              <a:rPr lang="en-US" altLang="ko-KR" b="1" dirty="0"/>
              <a:t> Component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클래스 </a:t>
            </a:r>
            <a:r>
              <a:rPr lang="en-US" altLang="ko-KR" b="1" dirty="0"/>
              <a:t>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2937-8533-DB93-A653-18511DD9DF3C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8165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6096000" y="1348800"/>
            <a:ext cx="4795785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Hello</a:t>
            </a:r>
            <a:r>
              <a:rPr lang="en-US" altLang="ko-KR" sz="1600" b="1" dirty="0">
                <a:effectLst/>
                <a:latin typeface="+mn-ea"/>
              </a:rPr>
              <a:t>({ color,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 })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style={{ color }}&gt;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{name}&lt;/h2&gt;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//////////////////////////////////////////////////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Goodbye</a:t>
            </a:r>
            <a:r>
              <a:rPr lang="en-US" altLang="ko-KR" sz="1600" b="1" dirty="0">
                <a:effectLst/>
                <a:latin typeface="+mn-ea"/>
              </a:rPr>
              <a:t>({ color,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 })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style={{ color }}&gt;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안녕히 가세요 </a:t>
            </a:r>
            <a:r>
              <a:rPr lang="en-US" altLang="ko-KR" sz="1600" b="1" dirty="0">
                <a:effectLst/>
                <a:latin typeface="+mn-ea"/>
              </a:rPr>
              <a:t>{name}&lt;/h2&gt;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   ///////////////////////////////////////////////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Hello.defaultProps</a:t>
            </a:r>
            <a:r>
              <a:rPr lang="en-US" altLang="ko-KR" sz="1600" b="1" dirty="0">
                <a:effectLst/>
                <a:latin typeface="+mn-ea"/>
              </a:rPr>
              <a:t> = {</a:t>
            </a:r>
          </a:p>
          <a:p>
            <a:r>
              <a:rPr lang="en-US" altLang="ko-KR" sz="1600" b="1" dirty="0">
                <a:effectLst/>
                <a:latin typeface="+mn-ea"/>
              </a:rPr>
              <a:t>  name: "</a:t>
            </a:r>
            <a:r>
              <a:rPr lang="ko-KR" altLang="en-US" sz="1600" b="1" dirty="0">
                <a:effectLst/>
                <a:latin typeface="+mn-ea"/>
              </a:rPr>
              <a:t>이름없음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Goodbye.defaultProps</a:t>
            </a:r>
            <a:r>
              <a:rPr lang="en-US" altLang="ko-KR" sz="1600" b="1" dirty="0">
                <a:effectLst/>
                <a:latin typeface="+mn-ea"/>
              </a:rPr>
              <a:t> = {</a:t>
            </a:r>
          </a:p>
          <a:p>
            <a:r>
              <a:rPr lang="en-US" altLang="ko-KR" sz="1600" b="1" dirty="0">
                <a:effectLst/>
                <a:latin typeface="+mn-ea"/>
              </a:rPr>
              <a:t>  name: "~~~~~",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71936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defaultProps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지정하지 않았을 때 기본적인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944DF-9E58-8D3F-3D74-C8DC02660334}"/>
              </a:ext>
            </a:extLst>
          </p:cNvPr>
          <p:cNvSpPr txBox="1"/>
          <p:nvPr/>
        </p:nvSpPr>
        <p:spPr>
          <a:xfrm>
            <a:off x="362723" y="1351306"/>
            <a:ext cx="5434092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&lt;Hello name="react" color="red"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&lt;Goodbye name="react" color="orange"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&lt;Hello color="blue"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&lt;Goodbye color="green"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B37552-F4C7-1504-D8C4-DBB96D8C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3" y="4232807"/>
            <a:ext cx="3334266" cy="2594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1C140-D413-6184-0011-E8D4D4D86E12}"/>
              </a:ext>
            </a:extLst>
          </p:cNvPr>
          <p:cNvSpPr txBox="1"/>
          <p:nvPr/>
        </p:nvSpPr>
        <p:spPr>
          <a:xfrm>
            <a:off x="3542107" y="5702425"/>
            <a:ext cx="207785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지정하지 않음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4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6721082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props.children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모든 내용을 표시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props.children</a:t>
            </a:r>
            <a:r>
              <a:rPr lang="ko-KR" altLang="en-US" sz="1800" b="1" kern="0" dirty="0">
                <a:solidFill>
                  <a:srgbClr val="FF0000"/>
                </a:solidFill>
                <a:latin typeface="한컴바탕"/>
                <a:ea typeface="맑은 고딕" panose="020B0503020000020004" pitchFamily="50" charset="-127"/>
              </a:rPr>
              <a:t> 를 사용하지 않은 경우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B582D-F4BF-B93F-DE39-A783787B4B4E}"/>
              </a:ext>
            </a:extLst>
          </p:cNvPr>
          <p:cNvSpPr txBox="1"/>
          <p:nvPr/>
        </p:nvSpPr>
        <p:spPr>
          <a:xfrm>
            <a:off x="334477" y="1766804"/>
            <a:ext cx="553693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&lt;Category  body={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&lt;li&gt;First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&lt;li&gt;Second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&lt;li&gt;Another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/////////////////////////////////////////////</a:t>
            </a:r>
          </a:p>
          <a:p>
            <a:r>
              <a:rPr lang="en-US" altLang="ko-KR" sz="1600" b="1" dirty="0">
                <a:effectLst/>
                <a:latin typeface="+mn-ea"/>
              </a:rPr>
              <a:t>const Category = (props) =&gt; {</a:t>
            </a:r>
          </a:p>
          <a:p>
            <a:r>
              <a:rPr lang="ko-KR" altLang="en-US" sz="1600" b="1" dirty="0">
                <a:effectLst/>
                <a:latin typeface="+mn-ea"/>
              </a:rPr>
              <a:t>  </a:t>
            </a:r>
            <a:r>
              <a:rPr lang="en-US" altLang="ko-KR" sz="1600" b="1" dirty="0">
                <a:effectLst/>
                <a:latin typeface="+mn-ea"/>
              </a:rPr>
              <a:t>console.log(props)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403E1-B68B-D976-55DF-BF4417FC8483}"/>
              </a:ext>
            </a:extLst>
          </p:cNvPr>
          <p:cNvSpPr txBox="1"/>
          <p:nvPr/>
        </p:nvSpPr>
        <p:spPr>
          <a:xfrm>
            <a:off x="2771588" y="2019149"/>
            <a:ext cx="184086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전덜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84B6-3585-0D51-CBB3-925592B3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88" y="1766804"/>
            <a:ext cx="2804246" cy="1769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13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321667" y="1601926"/>
            <a:ext cx="3897843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&lt;Category&gt;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&lt;li&gt;First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&lt;li&gt;Second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&lt;li&gt;Another item.&lt;/li&gt;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&lt;/Category&gt;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/////////////////////////////////////////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Category(props)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  console.log(props)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props.children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6721082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props.children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태그와 태그 사이의 모든 내용을 표시하기 위해 사용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44CD8A-0F92-EFD5-FCAA-2C072C15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31" y="1601926"/>
            <a:ext cx="2804246" cy="1769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089EB7-9F43-A683-147B-E42A330E7E03}"/>
              </a:ext>
            </a:extLst>
          </p:cNvPr>
          <p:cNvSpPr/>
          <p:nvPr/>
        </p:nvSpPr>
        <p:spPr>
          <a:xfrm>
            <a:off x="683873" y="2386188"/>
            <a:ext cx="2418023" cy="801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6A7B36-E1B5-D79F-27AA-A532A260D03B}"/>
              </a:ext>
            </a:extLst>
          </p:cNvPr>
          <p:cNvSpPr/>
          <p:nvPr/>
        </p:nvSpPr>
        <p:spPr>
          <a:xfrm>
            <a:off x="1661216" y="4606798"/>
            <a:ext cx="1565268" cy="301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78658-C06B-C10B-6B5D-3FF068F3B3AF}"/>
              </a:ext>
            </a:extLst>
          </p:cNvPr>
          <p:cNvSpPr txBox="1"/>
          <p:nvPr/>
        </p:nvSpPr>
        <p:spPr>
          <a:xfrm>
            <a:off x="4363721" y="4172711"/>
            <a:ext cx="564655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{</a:t>
            </a: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n-ea"/>
              </a:rPr>
              <a:t>props.children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&lt;Category&gt; ~ &lt;/Category&gt;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내부에 작성된 내용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Render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53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74466" y="740573"/>
            <a:ext cx="582153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Article from "./comp/Article";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title="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en-US" altLang="ko-KR" sz="1600" b="1" dirty="0">
                <a:effectLst/>
                <a:latin typeface="+mn-ea"/>
              </a:rPr>
              <a:t>"&gt;&lt;/Header&gt;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&lt;Article title="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Welcome</a:t>
            </a:r>
            <a:r>
              <a:rPr lang="en-US" altLang="ko-KR" sz="1600" b="1" dirty="0">
                <a:effectLst/>
                <a:latin typeface="+mn-ea"/>
              </a:rPr>
              <a:t>" body="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en-US" altLang="ko-KR" sz="1600" b="1" dirty="0">
                <a:effectLst/>
                <a:latin typeface="+mn-ea"/>
              </a:rPr>
              <a:t>"&gt;&lt;/Article&gt;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D6C5B-B642-57A2-BD41-FBEB80A3B6F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AA284-A686-9E04-280F-F3BDC844F1B2}"/>
              </a:ext>
            </a:extLst>
          </p:cNvPr>
          <p:cNvSpPr txBox="1"/>
          <p:nvPr/>
        </p:nvSpPr>
        <p:spPr>
          <a:xfrm>
            <a:off x="3083786" y="3852791"/>
            <a:ext cx="131041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props는</a:t>
            </a:r>
            <a:r>
              <a:rPr lang="ko-KR" altLang="en-US" sz="1400" b="1" dirty="0">
                <a:solidFill>
                  <a:schemeClr val="bg1"/>
                </a:solidFill>
              </a:rPr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2FB32-2A51-0592-9543-86D9E89A3F39}"/>
              </a:ext>
            </a:extLst>
          </p:cNvPr>
          <p:cNvSpPr txBox="1"/>
          <p:nvPr/>
        </p:nvSpPr>
        <p:spPr>
          <a:xfrm>
            <a:off x="2721153" y="380405"/>
            <a:ext cx="1673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부모 </a:t>
            </a:r>
            <a:r>
              <a:rPr lang="en-US" altLang="ko-KR" sz="1400" b="1" dirty="0">
                <a:solidFill>
                  <a:schemeClr val="bg1"/>
                </a:solidFill>
              </a:rPr>
              <a:t>Component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1338F-6143-807C-BE9C-7EE813C59188}"/>
              </a:ext>
            </a:extLst>
          </p:cNvPr>
          <p:cNvSpPr txBox="1"/>
          <p:nvPr/>
        </p:nvSpPr>
        <p:spPr>
          <a:xfrm>
            <a:off x="2790636" y="2114583"/>
            <a:ext cx="160356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자식 </a:t>
            </a:r>
            <a:r>
              <a:rPr lang="en-US" altLang="ko-KR" sz="1400" b="1" dirty="0">
                <a:solidFill>
                  <a:schemeClr val="bg1"/>
                </a:solidFill>
              </a:rPr>
              <a:t>Component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BA9EF-AE18-7AC6-B262-2926EA7F8B04}"/>
              </a:ext>
            </a:extLst>
          </p:cNvPr>
          <p:cNvSpPr txBox="1"/>
          <p:nvPr/>
        </p:nvSpPr>
        <p:spPr>
          <a:xfrm>
            <a:off x="1403520" y="17466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3626C9-D593-485E-4027-8A8D08044742}"/>
              </a:ext>
            </a:extLst>
          </p:cNvPr>
          <p:cNvGrpSpPr/>
          <p:nvPr/>
        </p:nvGrpSpPr>
        <p:grpSpPr>
          <a:xfrm>
            <a:off x="6955297" y="740573"/>
            <a:ext cx="2067941" cy="4087324"/>
            <a:chOff x="9284706" y="283742"/>
            <a:chExt cx="2200626" cy="414372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9C78B1-5DCF-2A4D-F144-43EA2CCF4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5829" y="352133"/>
              <a:ext cx="2119503" cy="39828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359F15-B6D0-51EC-70B3-38FAB2F81F8C}"/>
                </a:ext>
              </a:extLst>
            </p:cNvPr>
            <p:cNvSpPr/>
            <p:nvPr/>
          </p:nvSpPr>
          <p:spPr>
            <a:xfrm>
              <a:off x="9284706" y="283742"/>
              <a:ext cx="1932268" cy="695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995146-761A-E44B-39E2-6EAB414DEC68}"/>
                </a:ext>
              </a:extLst>
            </p:cNvPr>
            <p:cNvSpPr/>
            <p:nvPr/>
          </p:nvSpPr>
          <p:spPr>
            <a:xfrm>
              <a:off x="9357208" y="3007971"/>
              <a:ext cx="2119502" cy="1419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49BBD88-0F36-6DF5-6F95-F95C8359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64" y="808033"/>
            <a:ext cx="2155752" cy="23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8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5AFA85-03A5-1F63-D3BD-4696B91E62F3}"/>
              </a:ext>
            </a:extLst>
          </p:cNvPr>
          <p:cNvSpPr txBox="1"/>
          <p:nvPr/>
        </p:nvSpPr>
        <p:spPr>
          <a:xfrm>
            <a:off x="4897628" y="4026926"/>
            <a:ext cx="553646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  console.log(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Hell.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Article;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D6C5B-B642-57A2-BD41-FBEB80A3B6F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75A9F-EEDC-F985-B9A3-E733A49A63D1}"/>
              </a:ext>
            </a:extLst>
          </p:cNvPr>
          <p:cNvSpPr txBox="1"/>
          <p:nvPr/>
        </p:nvSpPr>
        <p:spPr>
          <a:xfrm>
            <a:off x="4897628" y="668575"/>
            <a:ext cx="4158896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="/"&gt;html&lt;/a&gt;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Nav;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64D597-1148-0F5E-7136-C767FB2248A2}"/>
              </a:ext>
            </a:extLst>
          </p:cNvPr>
          <p:cNvGrpSpPr/>
          <p:nvPr/>
        </p:nvGrpSpPr>
        <p:grpSpPr>
          <a:xfrm>
            <a:off x="9622297" y="186319"/>
            <a:ext cx="2067941" cy="4087324"/>
            <a:chOff x="9284706" y="283742"/>
            <a:chExt cx="2200626" cy="41437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9C11F64-58B5-E44D-B204-B491DBA7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5829" y="352133"/>
              <a:ext cx="2119503" cy="39828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BC722F-B488-89A2-6F2F-5FE569AFF888}"/>
                </a:ext>
              </a:extLst>
            </p:cNvPr>
            <p:cNvSpPr/>
            <p:nvPr/>
          </p:nvSpPr>
          <p:spPr>
            <a:xfrm>
              <a:off x="9284706" y="283742"/>
              <a:ext cx="1932268" cy="695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5D4DBA-8FF2-C79F-D242-05106984ECBA}"/>
                </a:ext>
              </a:extLst>
            </p:cNvPr>
            <p:cNvSpPr/>
            <p:nvPr/>
          </p:nvSpPr>
          <p:spPr>
            <a:xfrm>
              <a:off x="9357208" y="3007971"/>
              <a:ext cx="2119502" cy="1419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9BA9EF-AE18-7AC6-B262-2926EA7F8B04}"/>
              </a:ext>
            </a:extLst>
          </p:cNvPr>
          <p:cNvSpPr txBox="1"/>
          <p:nvPr/>
        </p:nvSpPr>
        <p:spPr>
          <a:xfrm>
            <a:off x="1424068" y="79199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6F1A1-FE5C-F5E4-FE22-FCA23D2A11B7}"/>
              </a:ext>
            </a:extLst>
          </p:cNvPr>
          <p:cNvSpPr txBox="1"/>
          <p:nvPr/>
        </p:nvSpPr>
        <p:spPr>
          <a:xfrm>
            <a:off x="364473" y="668575"/>
            <a:ext cx="4293293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console.log(props);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Header;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BCA2-90DD-AF4F-B75A-E6BA4A381599}"/>
              </a:ext>
            </a:extLst>
          </p:cNvPr>
          <p:cNvSpPr txBox="1"/>
          <p:nvPr/>
        </p:nvSpPr>
        <p:spPr>
          <a:xfrm>
            <a:off x="2761128" y="966037"/>
            <a:ext cx="150259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{</a:t>
            </a:r>
            <a:r>
              <a:rPr lang="ko-KR" altLang="en-US" sz="1600" b="1" dirty="0" err="1">
                <a:solidFill>
                  <a:schemeClr val="bg1"/>
                </a:solidFill>
              </a:rPr>
              <a:t>title</a:t>
            </a:r>
            <a:r>
              <a:rPr lang="ko-KR" altLang="en-US" sz="1600" b="1" dirty="0">
                <a:solidFill>
                  <a:schemeClr val="bg1"/>
                </a:solidFill>
              </a:rPr>
              <a:t>: '</a:t>
            </a:r>
            <a:r>
              <a:rPr lang="ko-KR" altLang="en-US" sz="1600" b="1" dirty="0" err="1">
                <a:solidFill>
                  <a:schemeClr val="bg1"/>
                </a:solidFill>
              </a:rPr>
              <a:t>React</a:t>
            </a:r>
            <a:r>
              <a:rPr lang="ko-KR" altLang="en-US" sz="1600" b="1" dirty="0">
                <a:solidFill>
                  <a:schemeClr val="bg1"/>
                </a:solidFill>
              </a:rPr>
              <a:t>'}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CAC31-C63F-79FB-C530-A64D79AA7FEA}"/>
              </a:ext>
            </a:extLst>
          </p:cNvPr>
          <p:cNvSpPr txBox="1"/>
          <p:nvPr/>
        </p:nvSpPr>
        <p:spPr>
          <a:xfrm>
            <a:off x="7068851" y="4551046"/>
            <a:ext cx="336524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{title: 'Welcome', body: 'React'}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4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A1A08-CC36-9D78-258A-7234D341E701}"/>
              </a:ext>
            </a:extLst>
          </p:cNvPr>
          <p:cNvSpPr txBox="1"/>
          <p:nvPr/>
        </p:nvSpPr>
        <p:spPr>
          <a:xfrm>
            <a:off x="178066" y="157095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453C29-7ABE-471E-E79E-9D8C5483950A}"/>
              </a:ext>
            </a:extLst>
          </p:cNvPr>
          <p:cNvSpPr/>
          <p:nvPr/>
        </p:nvSpPr>
        <p:spPr>
          <a:xfrm>
            <a:off x="700237" y="1776267"/>
            <a:ext cx="2661006" cy="478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6868-EB92-913B-CA18-89AB62BA02F5}"/>
              </a:ext>
            </a:extLst>
          </p:cNvPr>
          <p:cNvSpPr txBox="1"/>
          <p:nvPr/>
        </p:nvSpPr>
        <p:spPr>
          <a:xfrm>
            <a:off x="2413508" y="1424377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App.js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B692C-7B0C-6574-CB5A-D109E9D33078}"/>
              </a:ext>
            </a:extLst>
          </p:cNvPr>
          <p:cNvSpPr/>
          <p:nvPr/>
        </p:nvSpPr>
        <p:spPr>
          <a:xfrm>
            <a:off x="903065" y="2062344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6BDF7-98D2-6FC5-0CF8-6FB0944DB08E}"/>
              </a:ext>
            </a:extLst>
          </p:cNvPr>
          <p:cNvSpPr/>
          <p:nvPr/>
        </p:nvSpPr>
        <p:spPr>
          <a:xfrm>
            <a:off x="886681" y="5119989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AC9830-5FF7-6409-8C32-B0E673100912}"/>
              </a:ext>
            </a:extLst>
          </p:cNvPr>
          <p:cNvSpPr/>
          <p:nvPr/>
        </p:nvSpPr>
        <p:spPr>
          <a:xfrm>
            <a:off x="884238" y="3574956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CEDBF-6D7A-7B18-5156-419331EFFC07}"/>
              </a:ext>
            </a:extLst>
          </p:cNvPr>
          <p:cNvSpPr txBox="1"/>
          <p:nvPr/>
        </p:nvSpPr>
        <p:spPr>
          <a:xfrm>
            <a:off x="2413507" y="2041914"/>
            <a:ext cx="122873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Header.js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87A87-2283-3DCC-DDB0-7E6E6176B442}"/>
              </a:ext>
            </a:extLst>
          </p:cNvPr>
          <p:cNvSpPr txBox="1"/>
          <p:nvPr/>
        </p:nvSpPr>
        <p:spPr>
          <a:xfrm>
            <a:off x="2424561" y="3289540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Nav.js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5A75A-8D84-B3D0-8A63-0CEBD0BE7C08}"/>
              </a:ext>
            </a:extLst>
          </p:cNvPr>
          <p:cNvSpPr txBox="1"/>
          <p:nvPr/>
        </p:nvSpPr>
        <p:spPr>
          <a:xfrm>
            <a:off x="2523114" y="4879832"/>
            <a:ext cx="111912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Article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.js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5B09C-90DE-8311-5A8A-F3155BE39F0F}"/>
              </a:ext>
            </a:extLst>
          </p:cNvPr>
          <p:cNvSpPr txBox="1"/>
          <p:nvPr/>
        </p:nvSpPr>
        <p:spPr>
          <a:xfrm>
            <a:off x="3978721" y="1051358"/>
            <a:ext cx="52423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&lt;Header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title="React</a:t>
            </a:r>
            <a:r>
              <a:rPr lang="en-US" altLang="ko-KR" sz="1600" b="1" dirty="0">
                <a:effectLst/>
                <a:latin typeface="+mn-ea"/>
              </a:rPr>
              <a:t>"&gt;&lt;/Header&gt;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&lt;Nav&gt;&lt;/Nav&gt;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&lt;Article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title="Welcome" body="React</a:t>
            </a:r>
            <a:r>
              <a:rPr lang="en-US" altLang="ko-KR" sz="1600" b="1" dirty="0">
                <a:effectLst/>
                <a:latin typeface="+mn-ea"/>
              </a:rPr>
              <a:t>"&gt;&lt;/Article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765DA-A600-CA79-0725-D231617A5EF0}"/>
              </a:ext>
            </a:extLst>
          </p:cNvPr>
          <p:cNvSpPr txBox="1"/>
          <p:nvPr/>
        </p:nvSpPr>
        <p:spPr>
          <a:xfrm>
            <a:off x="7803165" y="1128302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01F667-D4A8-0FA6-1C47-9FF07D966591}"/>
              </a:ext>
            </a:extLst>
          </p:cNvPr>
          <p:cNvSpPr txBox="1"/>
          <p:nvPr/>
        </p:nvSpPr>
        <p:spPr>
          <a:xfrm>
            <a:off x="3978721" y="2389245"/>
            <a:ext cx="5252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+mn-ea"/>
              </a:rPr>
              <a:t>&lt;a </a:t>
            </a:r>
            <a:r>
              <a:rPr lang="en-US" altLang="ko-KR" sz="1800" b="1" dirty="0" err="1">
                <a:effectLst/>
                <a:latin typeface="+mn-ea"/>
              </a:rPr>
              <a:t>href</a:t>
            </a:r>
            <a:r>
              <a:rPr lang="en-US" altLang="ko-KR" sz="1800" b="1" dirty="0">
                <a:effectLst/>
                <a:latin typeface="+mn-ea"/>
              </a:rPr>
              <a:t>="/"&gt;{</a:t>
            </a:r>
            <a:r>
              <a:rPr lang="en-US" altLang="ko-KR" sz="1800" b="1" dirty="0" err="1">
                <a:solidFill>
                  <a:srgbClr val="FF0000"/>
                </a:solidFill>
                <a:effectLst/>
                <a:latin typeface="+mn-ea"/>
              </a:rPr>
              <a:t>props.title</a:t>
            </a:r>
            <a:r>
              <a:rPr lang="en-US" altLang="ko-KR" sz="1800" b="1" dirty="0">
                <a:effectLst/>
                <a:latin typeface="+mn-ea"/>
              </a:rPr>
              <a:t>}&lt;/a&gt;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34440-AB9B-4245-FF0E-E335C492E1FF}"/>
              </a:ext>
            </a:extLst>
          </p:cNvPr>
          <p:cNvSpPr txBox="1"/>
          <p:nvPr/>
        </p:nvSpPr>
        <p:spPr>
          <a:xfrm>
            <a:off x="3978721" y="5334124"/>
            <a:ext cx="54067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+mn-ea"/>
              </a:rPr>
              <a:t>&lt;h2&gt;{</a:t>
            </a:r>
            <a:r>
              <a:rPr lang="en-US" altLang="ko-KR" sz="1800" b="1" dirty="0" err="1">
                <a:solidFill>
                  <a:srgbClr val="FF0000"/>
                </a:solidFill>
                <a:effectLst/>
                <a:latin typeface="+mn-ea"/>
              </a:rPr>
              <a:t>props.title</a:t>
            </a:r>
            <a:r>
              <a:rPr lang="en-US" altLang="ko-KR" sz="18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800" b="1" dirty="0">
                <a:effectLst/>
                <a:latin typeface="+mn-ea"/>
              </a:rPr>
              <a:t>Hello. {</a:t>
            </a:r>
            <a:r>
              <a:rPr lang="en-US" altLang="ko-KR" sz="1800" b="1" dirty="0" err="1">
                <a:solidFill>
                  <a:srgbClr val="FF0000"/>
                </a:solidFill>
                <a:effectLst/>
                <a:latin typeface="+mn-ea"/>
              </a:rPr>
              <a:t>props.body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E0AEEA-9F4C-E5AA-F0C4-FDF958B55FD6}"/>
              </a:ext>
            </a:extLst>
          </p:cNvPr>
          <p:cNvGrpSpPr/>
          <p:nvPr/>
        </p:nvGrpSpPr>
        <p:grpSpPr>
          <a:xfrm>
            <a:off x="9624489" y="2172690"/>
            <a:ext cx="2200626" cy="4143728"/>
            <a:chOff x="9284706" y="283742"/>
            <a:chExt cx="2200626" cy="414372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B8D9CD4-FFBA-41A5-7409-1C667B94C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5829" y="352133"/>
              <a:ext cx="2119503" cy="39828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3F262E-141E-57C9-C854-389877F0BA01}"/>
                </a:ext>
              </a:extLst>
            </p:cNvPr>
            <p:cNvSpPr/>
            <p:nvPr/>
          </p:nvSpPr>
          <p:spPr>
            <a:xfrm>
              <a:off x="9284706" y="283742"/>
              <a:ext cx="1932268" cy="6954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E9DCF2-C492-8846-BAE2-CBA8992699C1}"/>
                </a:ext>
              </a:extLst>
            </p:cNvPr>
            <p:cNvSpPr/>
            <p:nvPr/>
          </p:nvSpPr>
          <p:spPr>
            <a:xfrm>
              <a:off x="9357208" y="3007971"/>
              <a:ext cx="2119502" cy="1419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73C720-FF67-DF1B-5BB9-4CB466C00426}"/>
              </a:ext>
            </a:extLst>
          </p:cNvPr>
          <p:cNvSpPr/>
          <p:nvPr/>
        </p:nvSpPr>
        <p:spPr>
          <a:xfrm>
            <a:off x="8613017" y="2389245"/>
            <a:ext cx="825355" cy="43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E30D4D-EC97-8BA4-15A7-7D64FAD82970}"/>
              </a:ext>
            </a:extLst>
          </p:cNvPr>
          <p:cNvSpPr/>
          <p:nvPr/>
        </p:nvSpPr>
        <p:spPr>
          <a:xfrm>
            <a:off x="8667059" y="5390938"/>
            <a:ext cx="825355" cy="43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99EF7DA-2599-7807-9E48-023F2C725CD1}"/>
              </a:ext>
            </a:extLst>
          </p:cNvPr>
          <p:cNvSpPr/>
          <p:nvPr/>
        </p:nvSpPr>
        <p:spPr>
          <a:xfrm>
            <a:off x="2983043" y="2348480"/>
            <a:ext cx="825355" cy="43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6F87777-6AD9-5146-71A3-6B9653F2907A}"/>
              </a:ext>
            </a:extLst>
          </p:cNvPr>
          <p:cNvSpPr/>
          <p:nvPr/>
        </p:nvSpPr>
        <p:spPr>
          <a:xfrm>
            <a:off x="3037085" y="5350173"/>
            <a:ext cx="825355" cy="43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7E1BC-AC17-B76D-D9F7-B3D59ACB4200}"/>
              </a:ext>
            </a:extLst>
          </p:cNvPr>
          <p:cNvSpPr txBox="1"/>
          <p:nvPr/>
        </p:nvSpPr>
        <p:spPr>
          <a:xfrm>
            <a:off x="3599244" y="741146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App.js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1ADF-A3A0-0C51-21E7-DB4B6A0B6CD9}"/>
              </a:ext>
            </a:extLst>
          </p:cNvPr>
          <p:cNvSpPr txBox="1"/>
          <p:nvPr/>
        </p:nvSpPr>
        <p:spPr>
          <a:xfrm>
            <a:off x="3739693" y="2050691"/>
            <a:ext cx="122873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Header.js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F8B78-D67C-C0FF-354C-CAA174C5F265}"/>
              </a:ext>
            </a:extLst>
          </p:cNvPr>
          <p:cNvSpPr txBox="1"/>
          <p:nvPr/>
        </p:nvSpPr>
        <p:spPr>
          <a:xfrm>
            <a:off x="3862440" y="4964792"/>
            <a:ext cx="111912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Article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.js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D1A764-99C8-AD49-B029-B5FF81921002}"/>
              </a:ext>
            </a:extLst>
          </p:cNvPr>
          <p:cNvSpPr txBox="1"/>
          <p:nvPr/>
        </p:nvSpPr>
        <p:spPr>
          <a:xfrm>
            <a:off x="1344359" y="280206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926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77732-21E7-59F4-CBAC-F5A593FDB11C}"/>
              </a:ext>
            </a:extLst>
          </p:cNvPr>
          <p:cNvSpPr txBox="1"/>
          <p:nvPr/>
        </p:nvSpPr>
        <p:spPr>
          <a:xfrm>
            <a:off x="255071" y="-1041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452927" y="1413063"/>
            <a:ext cx="3958120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   // Render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A5461-3C05-5E40-D553-FBEB1943026A}"/>
              </a:ext>
            </a:extLst>
          </p:cNvPr>
          <p:cNvSpPr txBox="1"/>
          <p:nvPr/>
        </p:nvSpPr>
        <p:spPr>
          <a:xfrm>
            <a:off x="178960" y="412414"/>
            <a:ext cx="455640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j-lt"/>
              </a:rPr>
              <a:t>Main</a:t>
            </a:r>
            <a:r>
              <a:rPr lang="ko-KR" altLang="en-US" b="1" i="0" dirty="0">
                <a:effectLst/>
                <a:latin typeface="+mj-lt"/>
              </a:rPr>
              <a:t> </a:t>
            </a:r>
            <a:r>
              <a:rPr lang="en-US" altLang="ko-KR" b="1" i="0" dirty="0">
                <a:effectLst/>
                <a:latin typeface="+mj-lt"/>
              </a:rPr>
              <a:t>Component </a:t>
            </a:r>
            <a:r>
              <a:rPr lang="ko-KR" altLang="en-US" b="1" i="0" dirty="0">
                <a:effectLst/>
                <a:latin typeface="+mj-lt"/>
              </a:rPr>
              <a:t>만 있는 경우</a:t>
            </a:r>
            <a:endParaRPr lang="en-US" altLang="ko-KR" b="1" i="0" dirty="0"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2678A-3FFE-BEDB-77A1-A9F1D557086A}"/>
              </a:ext>
            </a:extLst>
          </p:cNvPr>
          <p:cNvSpPr txBox="1"/>
          <p:nvPr/>
        </p:nvSpPr>
        <p:spPr>
          <a:xfrm>
            <a:off x="5171971" y="615726"/>
            <a:ext cx="458804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Vegetables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    // Render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  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   // Render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Vegetables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F0D67-CCF4-62D2-33F1-9F0641F3EDD5}"/>
              </a:ext>
            </a:extLst>
          </p:cNvPr>
          <p:cNvSpPr txBox="1"/>
          <p:nvPr/>
        </p:nvSpPr>
        <p:spPr>
          <a:xfrm>
            <a:off x="5084812" y="163634"/>
            <a:ext cx="48092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 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Component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안에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Component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를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중첩하는 구조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48EE67-3A39-5ED8-209A-6930C57B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03" y="2051756"/>
            <a:ext cx="2425566" cy="2888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5BE5C4-B767-3D60-062E-88B4488A2766}"/>
              </a:ext>
            </a:extLst>
          </p:cNvPr>
          <p:cNvSpPr/>
          <p:nvPr/>
        </p:nvSpPr>
        <p:spPr>
          <a:xfrm>
            <a:off x="724840" y="1976541"/>
            <a:ext cx="2425566" cy="243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BD750F-01AF-FBF2-05B1-91AC5D11483E}"/>
              </a:ext>
            </a:extLst>
          </p:cNvPr>
          <p:cNvSpPr/>
          <p:nvPr/>
        </p:nvSpPr>
        <p:spPr>
          <a:xfrm>
            <a:off x="5367952" y="1181357"/>
            <a:ext cx="2425566" cy="243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4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5840929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function App() {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const topics = [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  { id: 1, title: "html", body: "html is ..." },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  { id: 2, title: "</a:t>
            </a:r>
            <a:r>
              <a:rPr lang="en-US" altLang="ko-KR" sz="1600" b="1" kern="0" spc="0" dirty="0" err="1">
                <a:solidFill>
                  <a:srgbClr val="FF0000"/>
                </a:solidFill>
                <a:effectLst/>
                <a:latin typeface="+mn-ea"/>
              </a:rPr>
              <a:t>css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", body: "</a:t>
            </a:r>
            <a:r>
              <a:rPr lang="en-US" altLang="ko-KR" sz="1600" b="1" kern="0" spc="0" dirty="0" err="1">
                <a:solidFill>
                  <a:srgbClr val="FF0000"/>
                </a:solidFill>
                <a:effectLst/>
                <a:latin typeface="+mn-ea"/>
              </a:rPr>
              <a:t>css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is ..." },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  { id: 3, title: "</a:t>
            </a:r>
            <a:r>
              <a:rPr lang="en-US" altLang="ko-KR" sz="1600" b="1" kern="0" spc="0" dirty="0" err="1">
                <a:solidFill>
                  <a:srgbClr val="FF0000"/>
                </a:solidFill>
                <a:effectLst/>
                <a:latin typeface="+mn-ea"/>
              </a:rPr>
              <a:t>javascript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", body: "</a:t>
            </a:r>
            <a:r>
              <a:rPr lang="en-US" altLang="ko-KR" sz="1600" b="1" kern="0" spc="0" dirty="0" err="1">
                <a:solidFill>
                  <a:srgbClr val="FF0000"/>
                </a:solidFill>
                <a:effectLst/>
                <a:latin typeface="+mn-ea"/>
              </a:rPr>
              <a:t>javascript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is ..." },</a:t>
            </a:r>
          </a:p>
          <a:p>
            <a:pPr algn="just" fontAlgn="base"/>
            <a:r>
              <a:rPr lang="en-US" altLang="ko-KR" sz="1600" b="1" dirty="0">
                <a:effectLst/>
                <a:latin typeface="+mn-ea"/>
              </a:rPr>
              <a:t>    { id: 4, title: "react", body: "react is ..." },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];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  return (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    &lt;div&gt;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      &lt;Header title="WEB"&gt;&lt;/Header&gt;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      &lt;Nav topics={topics}&gt;&lt;/Nav&gt;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      &lt;Article title="Welcome" body=", WEB"&gt;&lt;/Article&gt;</a:t>
            </a:r>
          </a:p>
          <a:p>
            <a:pPr algn="just" fontAlgn="base"/>
            <a:r>
              <a:rPr lang="en-US" altLang="ko-KR" sz="1600" b="1" kern="0" spc="0" dirty="0">
                <a:effectLst/>
                <a:latin typeface="+mn-ea"/>
              </a:rPr>
              <a:t>    &lt;/div</a:t>
            </a:r>
            <a:r>
              <a:rPr lang="en-US" altLang="ko-KR" sz="1600" b="1" kern="0" dirty="0">
                <a:latin typeface="+mn-ea"/>
              </a:rPr>
              <a:t>&gt;</a:t>
            </a:r>
            <a:endParaRPr lang="en-US" altLang="ko-KR" sz="1600" b="1" kern="0" spc="0" dirty="0"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  );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608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App.js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14EE6-3C11-FBF4-F87B-6398E48E3105}"/>
              </a:ext>
            </a:extLst>
          </p:cNvPr>
          <p:cNvSpPr txBox="1"/>
          <p:nvPr/>
        </p:nvSpPr>
        <p:spPr>
          <a:xfrm>
            <a:off x="6285062" y="719401"/>
            <a:ext cx="584092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       // </a:t>
            </a:r>
            <a:r>
              <a:rPr lang="ko-KR" altLang="en-US" sz="1600" b="1" dirty="0">
                <a:effectLst/>
                <a:latin typeface="+mn-ea"/>
              </a:rPr>
              <a:t>빈 배열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 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console.log(props) ; </a:t>
            </a:r>
          </a:p>
          <a:p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배열 요소 반복</a:t>
            </a:r>
            <a:r>
              <a:rPr lang="en-US" altLang="ko-KR" sz="1600" b="1" dirty="0">
                <a:effectLst/>
                <a:latin typeface="+mn-ea"/>
              </a:rPr>
              <a:t>(4)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let t = </a:t>
            </a:r>
            <a:r>
              <a:rPr lang="en-US" altLang="ko-KR" sz="1600" b="1" dirty="0" err="1">
                <a:effectLst/>
                <a:latin typeface="+mn-ea"/>
              </a:rPr>
              <a:t>props.topics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      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 key={t.id}&gt;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={"/"}&gt;{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}&lt;/a&gt;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527F68-6670-B9A2-E78F-D53E2A3A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88" y="3155158"/>
            <a:ext cx="1784684" cy="359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A6754-8667-1BA9-5965-8AC1B1458418}"/>
              </a:ext>
            </a:extLst>
          </p:cNvPr>
          <p:cNvSpPr txBox="1"/>
          <p:nvPr/>
        </p:nvSpPr>
        <p:spPr>
          <a:xfrm>
            <a:off x="3074854" y="2872578"/>
            <a:ext cx="2643027" cy="3496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Topics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배열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props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로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5ABF-30BA-F440-7ABA-0996D40BC293}"/>
              </a:ext>
            </a:extLst>
          </p:cNvPr>
          <p:cNvSpPr txBox="1"/>
          <p:nvPr/>
        </p:nvSpPr>
        <p:spPr>
          <a:xfrm>
            <a:off x="8738386" y="319292"/>
            <a:ext cx="264302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topics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배열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props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로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받음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880E1-9A49-EFB2-68F3-35729D6F29CE}"/>
              </a:ext>
            </a:extLst>
          </p:cNvPr>
          <p:cNvSpPr/>
          <p:nvPr/>
        </p:nvSpPr>
        <p:spPr>
          <a:xfrm>
            <a:off x="9911855" y="3883095"/>
            <a:ext cx="1816466" cy="1439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9C418-451B-4352-3555-F879A38BF0B1}"/>
              </a:ext>
            </a:extLst>
          </p:cNvPr>
          <p:cNvSpPr/>
          <p:nvPr/>
        </p:nvSpPr>
        <p:spPr>
          <a:xfrm>
            <a:off x="255070" y="842512"/>
            <a:ext cx="5462811" cy="185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CECCC-24BE-8B09-DE1A-447E3D839E08}"/>
              </a:ext>
            </a:extLst>
          </p:cNvPr>
          <p:cNvSpPr txBox="1"/>
          <p:nvPr/>
        </p:nvSpPr>
        <p:spPr>
          <a:xfrm>
            <a:off x="3263913" y="756220"/>
            <a:ext cx="2643027" cy="3496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Topics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배열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props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로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EF856-D01A-490E-68EB-08C38FC2D822}"/>
              </a:ext>
            </a:extLst>
          </p:cNvPr>
          <p:cNvSpPr txBox="1"/>
          <p:nvPr/>
        </p:nvSpPr>
        <p:spPr>
          <a:xfrm>
            <a:off x="1427931" y="15001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F0F694-BD52-F46E-1D77-E94EA5CC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36" y="5203674"/>
            <a:ext cx="8559580" cy="1404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60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A1A08-CC36-9D78-258A-7234D341E70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453C29-7ABE-471E-E79E-9D8C5483950A}"/>
              </a:ext>
            </a:extLst>
          </p:cNvPr>
          <p:cNvSpPr/>
          <p:nvPr/>
        </p:nvSpPr>
        <p:spPr>
          <a:xfrm>
            <a:off x="777239" y="1035121"/>
            <a:ext cx="2661006" cy="478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6868-EB92-913B-CA18-89AB62BA02F5}"/>
              </a:ext>
            </a:extLst>
          </p:cNvPr>
          <p:cNvSpPr txBox="1"/>
          <p:nvPr/>
        </p:nvSpPr>
        <p:spPr>
          <a:xfrm>
            <a:off x="2490510" y="683231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App.js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B692C-7B0C-6574-CB5A-D109E9D33078}"/>
              </a:ext>
            </a:extLst>
          </p:cNvPr>
          <p:cNvSpPr/>
          <p:nvPr/>
        </p:nvSpPr>
        <p:spPr>
          <a:xfrm>
            <a:off x="980067" y="1321198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6BDF7-98D2-6FC5-0CF8-6FB0944DB08E}"/>
              </a:ext>
            </a:extLst>
          </p:cNvPr>
          <p:cNvSpPr/>
          <p:nvPr/>
        </p:nvSpPr>
        <p:spPr>
          <a:xfrm>
            <a:off x="963683" y="4378843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AC9830-5FF7-6409-8C32-B0E673100912}"/>
              </a:ext>
            </a:extLst>
          </p:cNvPr>
          <p:cNvSpPr/>
          <p:nvPr/>
        </p:nvSpPr>
        <p:spPr>
          <a:xfrm>
            <a:off x="961240" y="2833810"/>
            <a:ext cx="2255350" cy="102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CEDBF-6D7A-7B18-5156-419331EFFC07}"/>
              </a:ext>
            </a:extLst>
          </p:cNvPr>
          <p:cNvSpPr txBox="1"/>
          <p:nvPr/>
        </p:nvSpPr>
        <p:spPr>
          <a:xfrm>
            <a:off x="2490509" y="1262267"/>
            <a:ext cx="122873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Header.js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87A87-2283-3DCC-DDB0-7E6E6176B442}"/>
              </a:ext>
            </a:extLst>
          </p:cNvPr>
          <p:cNvSpPr txBox="1"/>
          <p:nvPr/>
        </p:nvSpPr>
        <p:spPr>
          <a:xfrm>
            <a:off x="2501563" y="2548394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Nav.js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5A75A-8D84-B3D0-8A63-0CEBD0BE7C08}"/>
              </a:ext>
            </a:extLst>
          </p:cNvPr>
          <p:cNvSpPr txBox="1"/>
          <p:nvPr/>
        </p:nvSpPr>
        <p:spPr>
          <a:xfrm>
            <a:off x="2600116" y="4138686"/>
            <a:ext cx="111912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Article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.js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5B09C-90DE-8311-5A8A-F3155BE39F0F}"/>
              </a:ext>
            </a:extLst>
          </p:cNvPr>
          <p:cNvSpPr txBox="1"/>
          <p:nvPr/>
        </p:nvSpPr>
        <p:spPr>
          <a:xfrm>
            <a:off x="4055723" y="310212"/>
            <a:ext cx="52423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&lt;Header title="React"&gt;&lt;/Header&gt;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&lt;Nav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+mn-ea"/>
              </a:rPr>
              <a:t>&lt;Nav topics={topics}&gt;&lt;/Nav&gt;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&lt;Article title="Welcome" body="React"&gt;&lt;/Article&gt;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765DA-A600-CA79-0725-D231617A5EF0}"/>
              </a:ext>
            </a:extLst>
          </p:cNvPr>
          <p:cNvSpPr txBox="1"/>
          <p:nvPr/>
        </p:nvSpPr>
        <p:spPr>
          <a:xfrm>
            <a:off x="8361430" y="84616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0E47-9A75-FFB1-6D1C-D80F695DA387}"/>
              </a:ext>
            </a:extLst>
          </p:cNvPr>
          <p:cNvSpPr txBox="1"/>
          <p:nvPr/>
        </p:nvSpPr>
        <p:spPr>
          <a:xfrm>
            <a:off x="4014147" y="1366805"/>
            <a:ext cx="5487466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       // </a:t>
            </a:r>
            <a:r>
              <a:rPr lang="ko-KR" altLang="en-US" sz="1600" b="1" dirty="0">
                <a:effectLst/>
                <a:latin typeface="+mn-ea"/>
              </a:rPr>
              <a:t>빈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배</a:t>
            </a:r>
            <a:r>
              <a:rPr lang="ko-KR" altLang="en-US" sz="1600" b="1" dirty="0">
                <a:latin typeface="+mn-ea"/>
              </a:rPr>
              <a:t>열</a:t>
            </a:r>
            <a:endParaRPr lang="en-US" altLang="ko-KR" sz="1600" b="1" dirty="0">
              <a:effectLst/>
              <a:latin typeface="+mn-ea"/>
            </a:endParaRP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// </a:t>
            </a:r>
            <a:r>
              <a:rPr lang="ko-KR" altLang="en-US" sz="1600" b="1" dirty="0">
                <a:latin typeface="+mn-ea"/>
              </a:rPr>
              <a:t>배열 </a:t>
            </a:r>
            <a:r>
              <a:rPr lang="en-US" altLang="ko-KR" sz="1600" b="1" dirty="0">
                <a:latin typeface="+mn-ea"/>
              </a:rPr>
              <a:t>Element</a:t>
            </a:r>
            <a:r>
              <a:rPr lang="ko-KR" altLang="en-US" sz="1600" b="1" dirty="0">
                <a:latin typeface="+mn-ea"/>
              </a:rPr>
              <a:t> 만큼 반복</a:t>
            </a:r>
            <a:r>
              <a:rPr lang="en-US" altLang="ko-KR" sz="1600" b="1" dirty="0">
                <a:latin typeface="+mn-ea"/>
              </a:rPr>
              <a:t>(4)</a:t>
            </a:r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for (let I = 0; I &lt; </a:t>
            </a:r>
            <a:r>
              <a:rPr lang="en-US" altLang="ko-KR" sz="1600" b="1" dirty="0" err="1">
                <a:effectLst/>
                <a:latin typeface="+mn-ea"/>
              </a:rPr>
              <a:t>props.topics.length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 = </a:t>
            </a:r>
            <a:r>
              <a:rPr lang="en-US" altLang="ko-KR" sz="1600" b="1" dirty="0" err="1">
                <a:effectLst/>
                <a:latin typeface="+mn-ea"/>
              </a:rPr>
              <a:t>props.topics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  // I</a:t>
            </a:r>
            <a:r>
              <a:rPr lang="ko-KR" altLang="en-US" sz="1600" b="1" dirty="0">
                <a:effectLst/>
                <a:latin typeface="+mn-ea"/>
              </a:rPr>
              <a:t> 번째 배열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lis.push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  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배열에 추가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&lt;li key={t.id}&gt; &lt;a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={＂/＂}&gt;{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t.title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}&lt;/a&gt; &lt;/li&gt;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  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33C176-7CF5-E127-C714-9775F5A8BF3A}"/>
              </a:ext>
            </a:extLst>
          </p:cNvPr>
          <p:cNvSpPr/>
          <p:nvPr/>
        </p:nvSpPr>
        <p:spPr>
          <a:xfrm>
            <a:off x="3300694" y="3074384"/>
            <a:ext cx="693431" cy="46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7CA9A27-846F-F7C5-0B2D-61A808FDCF06}"/>
              </a:ext>
            </a:extLst>
          </p:cNvPr>
          <p:cNvSpPr/>
          <p:nvPr/>
        </p:nvSpPr>
        <p:spPr>
          <a:xfrm>
            <a:off x="8875301" y="2290844"/>
            <a:ext cx="693431" cy="46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CEC0721-1D48-228C-2DE1-C047070D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46" y="272816"/>
            <a:ext cx="2011466" cy="405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2CC21B-CF05-5BD1-A48B-E5E881251D36}"/>
              </a:ext>
            </a:extLst>
          </p:cNvPr>
          <p:cNvSpPr/>
          <p:nvPr/>
        </p:nvSpPr>
        <p:spPr>
          <a:xfrm>
            <a:off x="9821758" y="1246013"/>
            <a:ext cx="2119502" cy="165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516589-568D-FF6C-FC84-13EB860A9CCB}"/>
              </a:ext>
            </a:extLst>
          </p:cNvPr>
          <p:cNvSpPr/>
          <p:nvPr/>
        </p:nvSpPr>
        <p:spPr>
          <a:xfrm>
            <a:off x="5369029" y="5073455"/>
            <a:ext cx="4509674" cy="417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&lt;li key={1}&gt; &lt;a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href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={＂/＂}&gt;html&lt;/a&gt; &lt;/li&gt;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84F11F-34AB-A020-AA4B-EF94D8D80376}"/>
              </a:ext>
            </a:extLst>
          </p:cNvPr>
          <p:cNvSpPr/>
          <p:nvPr/>
        </p:nvSpPr>
        <p:spPr>
          <a:xfrm>
            <a:off x="5369028" y="5491195"/>
            <a:ext cx="4509674" cy="417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&lt;li key={2}&gt; &lt;a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href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={＂/＂}&gt;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css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&lt;/a&gt; &lt;/li&gt;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C6B87-83C1-F0E3-A203-18AA8410E2C9}"/>
              </a:ext>
            </a:extLst>
          </p:cNvPr>
          <p:cNvSpPr/>
          <p:nvPr/>
        </p:nvSpPr>
        <p:spPr>
          <a:xfrm>
            <a:off x="5369027" y="5908019"/>
            <a:ext cx="4509674" cy="417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&lt;li key={3}&gt; &lt;a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href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={＂/＂}&gt;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javascript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&lt;/a&gt; &lt;/li&gt;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A44BB0-CEDD-375F-C5DA-DDB6ADBB088B}"/>
              </a:ext>
            </a:extLst>
          </p:cNvPr>
          <p:cNvSpPr/>
          <p:nvPr/>
        </p:nvSpPr>
        <p:spPr>
          <a:xfrm>
            <a:off x="5369027" y="6310043"/>
            <a:ext cx="4509674" cy="417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&lt;li key={4}&gt; &lt;a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href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={＂/＂}&gt;react&lt;/a&gt; &lt;/li&gt;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0A9C7-AD45-9FC1-C4EA-1B18E117A5E2}"/>
              </a:ext>
            </a:extLst>
          </p:cNvPr>
          <p:cNvSpPr txBox="1"/>
          <p:nvPr/>
        </p:nvSpPr>
        <p:spPr>
          <a:xfrm>
            <a:off x="9191911" y="4734722"/>
            <a:ext cx="666735" cy="339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9D8C2-3B5B-A44B-21E3-65CF1EF9A9FC}"/>
              </a:ext>
            </a:extLst>
          </p:cNvPr>
          <p:cNvSpPr txBox="1"/>
          <p:nvPr/>
        </p:nvSpPr>
        <p:spPr>
          <a:xfrm>
            <a:off x="1427931" y="15001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813936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A8F787-82CA-9438-37A1-623A69AB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9" y="1553883"/>
            <a:ext cx="11380474" cy="514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416A3-7940-C85F-11EE-128E57D2D492}"/>
              </a:ext>
            </a:extLst>
          </p:cNvPr>
          <p:cNvSpPr txBox="1"/>
          <p:nvPr/>
        </p:nvSpPr>
        <p:spPr>
          <a:xfrm>
            <a:off x="385008" y="543273"/>
            <a:ext cx="662218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 </a:t>
            </a:r>
            <a:r>
              <a:rPr lang="ko-KR" altLang="en-US" b="1" dirty="0"/>
              <a:t>예</a:t>
            </a:r>
            <a:r>
              <a:rPr lang="en-US" altLang="ko-KR" b="1" dirty="0"/>
              <a:t>_1 (</a:t>
            </a:r>
            <a:r>
              <a:rPr lang="ko-KR" altLang="en-US" b="1" i="0" dirty="0">
                <a:effectLst/>
                <a:latin typeface="Spoqa Han Sans Neo"/>
              </a:rPr>
              <a:t>도서 목록을 출력</a:t>
            </a:r>
            <a:r>
              <a:rPr lang="en-US" altLang="ko-KR" b="1" i="0" dirty="0">
                <a:effectLst/>
                <a:latin typeface="Spoqa Han Sans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각 도서의 데이터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(Props)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: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도서명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저자명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도서 설명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162A5-99DC-662F-C85A-4AE500D819E6}"/>
              </a:ext>
            </a:extLst>
          </p:cNvPr>
          <p:cNvSpPr txBox="1"/>
          <p:nvPr/>
        </p:nvSpPr>
        <p:spPr>
          <a:xfrm>
            <a:off x="2182501" y="1553883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도서명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6FC1-093D-19C2-1E5A-218CB8A83A85}"/>
              </a:ext>
            </a:extLst>
          </p:cNvPr>
          <p:cNvSpPr txBox="1"/>
          <p:nvPr/>
        </p:nvSpPr>
        <p:spPr>
          <a:xfrm>
            <a:off x="2182501" y="2024921"/>
            <a:ext cx="94773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저자명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AFFC1-61E5-BA17-286F-39CC0FBAF7E8}"/>
              </a:ext>
            </a:extLst>
          </p:cNvPr>
          <p:cNvSpPr txBox="1"/>
          <p:nvPr/>
        </p:nvSpPr>
        <p:spPr>
          <a:xfrm>
            <a:off x="3875950" y="2833443"/>
            <a:ext cx="1331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도서설명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641C7C-56D2-CDFA-2334-F65DFABEAFCB}"/>
              </a:ext>
            </a:extLst>
          </p:cNvPr>
          <p:cNvSpPr/>
          <p:nvPr/>
        </p:nvSpPr>
        <p:spPr>
          <a:xfrm>
            <a:off x="385008" y="1553883"/>
            <a:ext cx="11357813" cy="1757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D3BC46-9848-8AB7-1521-E7255B5F1C85}"/>
              </a:ext>
            </a:extLst>
          </p:cNvPr>
          <p:cNvSpPr/>
          <p:nvPr/>
        </p:nvSpPr>
        <p:spPr>
          <a:xfrm>
            <a:off x="449179" y="3304481"/>
            <a:ext cx="11357813" cy="166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F47055-99D1-CFF6-0580-759503B200A6}"/>
              </a:ext>
            </a:extLst>
          </p:cNvPr>
          <p:cNvSpPr/>
          <p:nvPr/>
        </p:nvSpPr>
        <p:spPr>
          <a:xfrm>
            <a:off x="343500" y="5061689"/>
            <a:ext cx="11357813" cy="166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A94F9-FF1A-9E71-E337-E7533CB49EBF}"/>
              </a:ext>
            </a:extLst>
          </p:cNvPr>
          <p:cNvSpPr txBox="1"/>
          <p:nvPr/>
        </p:nvSpPr>
        <p:spPr>
          <a:xfrm>
            <a:off x="1427931" y="111514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C7D95-A4E0-2A15-4A47-2308AABF6FE4}"/>
              </a:ext>
            </a:extLst>
          </p:cNvPr>
          <p:cNvSpPr txBox="1"/>
          <p:nvPr/>
        </p:nvSpPr>
        <p:spPr>
          <a:xfrm>
            <a:off x="8500384" y="1360585"/>
            <a:ext cx="112276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6402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521305" y="1443113"/>
            <a:ext cx="579730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books = [</a:t>
            </a:r>
          </a:p>
          <a:p>
            <a:r>
              <a:rPr lang="en-US" altLang="ko-KR" sz="1600" b="1" dirty="0">
                <a:effectLst/>
                <a:latin typeface="+mn-ea"/>
              </a:rPr>
              <a:t>  {</a:t>
            </a:r>
          </a:p>
          <a:p>
            <a:r>
              <a:rPr lang="en-US" altLang="ko-KR" sz="1600" b="1" dirty="0">
                <a:effectLst/>
                <a:latin typeface="+mn-ea"/>
              </a:rPr>
              <a:t>    id: 1,</a:t>
            </a:r>
          </a:p>
          <a:p>
            <a:r>
              <a:rPr lang="en-US" altLang="ko-KR" sz="1600" b="1" dirty="0">
                <a:effectLst/>
                <a:latin typeface="+mn-ea"/>
              </a:rPr>
              <a:t>    title: 'Clean Code',</a:t>
            </a:r>
          </a:p>
          <a:p>
            <a:r>
              <a:rPr lang="en-US" altLang="ko-KR" sz="1600" b="1" dirty="0">
                <a:effectLst/>
                <a:latin typeface="+mn-ea"/>
              </a:rPr>
              <a:t>    author: '</a:t>
            </a:r>
            <a:r>
              <a:rPr lang="ko-KR" altLang="en-US" sz="1600" b="1" dirty="0">
                <a:effectLst/>
                <a:latin typeface="+mn-ea"/>
              </a:rPr>
              <a:t>로버트 </a:t>
            </a:r>
            <a:r>
              <a:rPr lang="en-US" altLang="ko-KR" sz="1600" b="1" dirty="0">
                <a:effectLst/>
                <a:latin typeface="+mn-ea"/>
              </a:rPr>
              <a:t>C. </a:t>
            </a:r>
            <a:r>
              <a:rPr lang="ko-KR" altLang="en-US" sz="1600" b="1" dirty="0">
                <a:effectLst/>
                <a:latin typeface="+mn-ea"/>
              </a:rPr>
              <a:t>마틴</a:t>
            </a:r>
            <a:r>
              <a:rPr lang="en-US" altLang="ko-KR" sz="1600" b="1" dirty="0">
                <a:effectLst/>
                <a:latin typeface="+mn-ea"/>
              </a:rPr>
              <a:t>',</a:t>
            </a:r>
          </a:p>
          <a:p>
            <a:r>
              <a:rPr lang="en-US" altLang="ko-KR" sz="1600" b="1" dirty="0">
                <a:effectLst/>
                <a:latin typeface="+mn-ea"/>
              </a:rPr>
              <a:t>    description:</a:t>
            </a:r>
          </a:p>
          <a:p>
            <a:r>
              <a:rPr lang="en-US" altLang="ko-KR" sz="1600" b="1" dirty="0">
                <a:effectLst/>
                <a:latin typeface="+mn-ea"/>
              </a:rPr>
              <a:t>      'Lorem ipsum dolor sit </a:t>
            </a:r>
            <a:r>
              <a:rPr lang="en-US" altLang="ko-KR" sz="1600" b="1" dirty="0" err="1">
                <a:effectLst/>
                <a:latin typeface="+mn-ea"/>
              </a:rPr>
              <a:t>amet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consectetur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adipisicing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elit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en-US" altLang="ko-KR" sz="1600" b="1" dirty="0" err="1">
                <a:effectLst/>
                <a:latin typeface="+mn-ea"/>
              </a:rPr>
              <a:t>Praesentium</a:t>
            </a:r>
            <a:r>
              <a:rPr lang="en-US" altLang="ko-KR" sz="1600" b="1" dirty="0">
                <a:effectLst/>
                <a:latin typeface="+mn-ea"/>
              </a:rPr>
              <a:t> dolor </a:t>
            </a:r>
            <a:r>
              <a:rPr lang="en-US" altLang="ko-KR" sz="1600" b="1" dirty="0" err="1">
                <a:effectLst/>
                <a:latin typeface="+mn-ea"/>
              </a:rPr>
              <a:t>natus</a:t>
            </a:r>
            <a:r>
              <a:rPr lang="en-US" altLang="ko-KR" sz="1600" b="1" dirty="0">
                <a:effectLst/>
                <a:latin typeface="+mn-ea"/>
              </a:rPr>
              <a:t> sit </a:t>
            </a:r>
            <a:r>
              <a:rPr lang="en-US" altLang="ko-KR" sz="1600" b="1" dirty="0" err="1">
                <a:effectLst/>
                <a:latin typeface="+mn-ea"/>
              </a:rPr>
              <a:t>atque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corrupti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pariatur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quaerat</a:t>
            </a:r>
            <a:r>
              <a:rPr lang="en-US" altLang="ko-KR" sz="1600" b="1" dirty="0">
                <a:effectLst/>
                <a:latin typeface="+mn-ea"/>
              </a:rPr>
              <a:t>? </a:t>
            </a:r>
            <a:r>
              <a:rPr lang="en-US" altLang="ko-KR" sz="1600" b="1" dirty="0" err="1">
                <a:effectLst/>
                <a:latin typeface="+mn-ea"/>
              </a:rPr>
              <a:t>Laudantium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reprehenderit</a:t>
            </a:r>
            <a:r>
              <a:rPr lang="en-US" altLang="ko-KR" sz="1600" b="1" dirty="0">
                <a:effectLst/>
                <a:latin typeface="+mn-ea"/>
              </a:rPr>
              <a:t> dolor tempore.',</a:t>
            </a:r>
          </a:p>
          <a:p>
            <a:r>
              <a:rPr lang="en-US" altLang="ko-KR" sz="1600" b="1" dirty="0">
                <a:effectLst/>
                <a:latin typeface="+mn-ea"/>
              </a:rPr>
              <a:t>  },</a:t>
            </a:r>
          </a:p>
          <a:p>
            <a:r>
              <a:rPr lang="en-US" altLang="ko-KR" sz="1600" b="1" dirty="0">
                <a:effectLst/>
                <a:latin typeface="+mn-ea"/>
              </a:rPr>
              <a:t>  {</a:t>
            </a:r>
          </a:p>
          <a:p>
            <a:r>
              <a:rPr lang="en-US" altLang="ko-KR" sz="1600" b="1" dirty="0">
                <a:effectLst/>
                <a:latin typeface="+mn-ea"/>
              </a:rPr>
              <a:t>    id: 2,</a:t>
            </a:r>
          </a:p>
          <a:p>
            <a:r>
              <a:rPr lang="en-US" altLang="ko-KR" sz="1600" b="1" dirty="0">
                <a:effectLst/>
                <a:latin typeface="+mn-ea"/>
              </a:rPr>
              <a:t>    title: '</a:t>
            </a:r>
            <a:r>
              <a:rPr lang="ko-KR" altLang="en-US" sz="1600" b="1" dirty="0">
                <a:effectLst/>
                <a:latin typeface="+mn-ea"/>
              </a:rPr>
              <a:t>실용주의 프로그래머 </a:t>
            </a:r>
            <a:r>
              <a:rPr lang="en-US" altLang="ko-KR" sz="1600" b="1" dirty="0">
                <a:effectLst/>
                <a:latin typeface="+mn-ea"/>
              </a:rPr>
              <a:t>20</a:t>
            </a:r>
            <a:r>
              <a:rPr lang="ko-KR" altLang="en-US" sz="1600" b="1" dirty="0">
                <a:effectLst/>
                <a:latin typeface="+mn-ea"/>
              </a:rPr>
              <a:t>주년 </a:t>
            </a:r>
            <a:r>
              <a:rPr lang="ko-KR" altLang="en-US" sz="1600" b="1" dirty="0" err="1">
                <a:effectLst/>
                <a:latin typeface="+mn-ea"/>
              </a:rPr>
              <a:t>기념판</a:t>
            </a:r>
            <a:r>
              <a:rPr lang="en-US" altLang="ko-KR" sz="1600" b="1" dirty="0">
                <a:effectLst/>
                <a:latin typeface="+mn-ea"/>
              </a:rPr>
              <a:t>',</a:t>
            </a:r>
          </a:p>
          <a:p>
            <a:r>
              <a:rPr lang="en-US" altLang="ko-KR" sz="1600" b="1" dirty="0">
                <a:effectLst/>
                <a:latin typeface="+mn-ea"/>
              </a:rPr>
              <a:t>    author: '</a:t>
            </a:r>
            <a:r>
              <a:rPr lang="ko-KR" altLang="en-US" sz="1600" b="1" dirty="0">
                <a:effectLst/>
                <a:latin typeface="+mn-ea"/>
              </a:rPr>
              <a:t>데이비드 토머스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앤드류 헌트</a:t>
            </a:r>
            <a:r>
              <a:rPr lang="en-US" altLang="ko-KR" sz="1600" b="1" dirty="0">
                <a:effectLst/>
                <a:latin typeface="+mn-ea"/>
              </a:rPr>
              <a:t>',</a:t>
            </a:r>
          </a:p>
          <a:p>
            <a:r>
              <a:rPr lang="en-US" altLang="ko-KR" sz="1600" b="1" dirty="0">
                <a:effectLst/>
                <a:latin typeface="+mn-ea"/>
              </a:rPr>
              <a:t>    description:</a:t>
            </a:r>
          </a:p>
          <a:p>
            <a:r>
              <a:rPr lang="en-US" altLang="ko-KR" sz="1600" b="1" dirty="0">
                <a:effectLst/>
                <a:latin typeface="+mn-ea"/>
              </a:rPr>
              <a:t>      'Lorem ipsum dolor sit </a:t>
            </a:r>
            <a:r>
              <a:rPr lang="en-US" altLang="ko-KR" sz="1600" b="1" dirty="0" err="1">
                <a:effectLst/>
                <a:latin typeface="+mn-ea"/>
              </a:rPr>
              <a:t>amet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consectetur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adipisicing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elit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en-US" altLang="ko-KR" sz="1600" b="1" dirty="0" err="1">
                <a:effectLst/>
                <a:latin typeface="+mn-ea"/>
              </a:rPr>
              <a:t>Praesentium</a:t>
            </a:r>
            <a:r>
              <a:rPr lang="en-US" altLang="ko-KR" sz="1600" b="1" dirty="0">
                <a:effectLst/>
                <a:latin typeface="+mn-ea"/>
              </a:rPr>
              <a:t> dolor </a:t>
            </a:r>
            <a:r>
              <a:rPr lang="en-US" altLang="ko-KR" sz="1600" b="1" dirty="0" err="1">
                <a:effectLst/>
                <a:latin typeface="+mn-ea"/>
              </a:rPr>
              <a:t>natus</a:t>
            </a:r>
            <a:r>
              <a:rPr lang="en-US" altLang="ko-KR" sz="1600" b="1" dirty="0">
                <a:effectLst/>
                <a:latin typeface="+mn-ea"/>
              </a:rPr>
              <a:t> sit </a:t>
            </a:r>
            <a:r>
              <a:rPr lang="en-US" altLang="ko-KR" sz="1600" b="1" dirty="0" err="1">
                <a:effectLst/>
                <a:latin typeface="+mn-ea"/>
              </a:rPr>
              <a:t>atque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corrupti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pariatur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quaerat</a:t>
            </a:r>
            <a:r>
              <a:rPr lang="en-US" altLang="ko-KR" sz="1600" b="1" dirty="0">
                <a:effectLst/>
                <a:latin typeface="+mn-ea"/>
              </a:rPr>
              <a:t>? </a:t>
            </a:r>
            <a:r>
              <a:rPr lang="en-US" altLang="ko-KR" sz="1600" b="1" dirty="0" err="1">
                <a:effectLst/>
                <a:latin typeface="+mn-ea"/>
              </a:rPr>
              <a:t>Laudantium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reprehenderit</a:t>
            </a:r>
            <a:r>
              <a:rPr lang="en-US" altLang="ko-KR" sz="1600" b="1" dirty="0">
                <a:effectLst/>
                <a:latin typeface="+mn-ea"/>
              </a:rPr>
              <a:t> dolor tempore.',</a:t>
            </a:r>
          </a:p>
          <a:p>
            <a:r>
              <a:rPr lang="en-US" altLang="ko-KR" sz="1600" b="1" dirty="0">
                <a:effectLst/>
                <a:latin typeface="+mn-ea"/>
              </a:rPr>
              <a:t>  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45D41-1DC9-4E7A-B141-EE85F9E81E6C}"/>
              </a:ext>
            </a:extLst>
          </p:cNvPr>
          <p:cNvSpPr txBox="1"/>
          <p:nvPr/>
        </p:nvSpPr>
        <p:spPr>
          <a:xfrm>
            <a:off x="385009" y="543273"/>
            <a:ext cx="32109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Books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도서 데이터</a:t>
            </a:r>
            <a:r>
              <a:rPr lang="en-US" altLang="ko-KR" b="1" dirty="0"/>
              <a:t>(Props)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1AC9D-3089-CFC5-F6C1-004B64742B57}"/>
              </a:ext>
            </a:extLst>
          </p:cNvPr>
          <p:cNvSpPr txBox="1"/>
          <p:nvPr/>
        </p:nvSpPr>
        <p:spPr>
          <a:xfrm>
            <a:off x="6408505" y="1445463"/>
            <a:ext cx="5612259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 id: 3,</a:t>
            </a:r>
          </a:p>
          <a:p>
            <a:r>
              <a:rPr lang="en-US" altLang="ko-KR" sz="1600" b="1" dirty="0">
                <a:effectLst/>
                <a:latin typeface="+mn-ea"/>
              </a:rPr>
              <a:t>    title: '</a:t>
            </a:r>
            <a:r>
              <a:rPr lang="ko-KR" altLang="en-US" sz="1600" b="1" dirty="0">
                <a:effectLst/>
                <a:latin typeface="+mn-ea"/>
              </a:rPr>
              <a:t>밑바닥부터 만드는 컴퓨팅 시스템</a:t>
            </a:r>
            <a:r>
              <a:rPr lang="en-US" altLang="ko-KR" sz="1600" b="1" dirty="0">
                <a:effectLst/>
                <a:latin typeface="+mn-ea"/>
              </a:rPr>
              <a:t>',</a:t>
            </a:r>
          </a:p>
          <a:p>
            <a:r>
              <a:rPr lang="en-US" altLang="ko-KR" sz="1600" b="1" dirty="0">
                <a:effectLst/>
                <a:latin typeface="+mn-ea"/>
              </a:rPr>
              <a:t>    author: '</a:t>
            </a:r>
            <a:r>
              <a:rPr lang="ko-KR" altLang="en-US" sz="1600" b="1" dirty="0" err="1">
                <a:effectLst/>
                <a:latin typeface="+mn-ea"/>
              </a:rPr>
              <a:t>노암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니산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시몬 </a:t>
            </a:r>
            <a:r>
              <a:rPr lang="ko-KR" altLang="en-US" sz="1600" b="1" dirty="0" err="1">
                <a:effectLst/>
                <a:latin typeface="+mn-ea"/>
              </a:rPr>
              <a:t>쇼켄</a:t>
            </a:r>
            <a:r>
              <a:rPr lang="en-US" altLang="ko-KR" sz="1600" b="1" dirty="0">
                <a:effectLst/>
                <a:latin typeface="+mn-ea"/>
              </a:rPr>
              <a:t>',</a:t>
            </a:r>
          </a:p>
          <a:p>
            <a:r>
              <a:rPr lang="en-US" altLang="ko-KR" sz="1600" b="1" dirty="0">
                <a:effectLst/>
                <a:latin typeface="+mn-ea"/>
              </a:rPr>
              <a:t>    description:</a:t>
            </a:r>
          </a:p>
          <a:p>
            <a:r>
              <a:rPr lang="en-US" altLang="ko-KR" sz="1600" b="1" dirty="0">
                <a:effectLst/>
                <a:latin typeface="+mn-ea"/>
              </a:rPr>
              <a:t>      'Lorem ipsum dolor sit </a:t>
            </a:r>
            <a:r>
              <a:rPr lang="en-US" altLang="ko-KR" sz="1600" b="1" dirty="0" err="1">
                <a:effectLst/>
                <a:latin typeface="+mn-ea"/>
              </a:rPr>
              <a:t>amet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consectetur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adipisicing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elit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en-US" altLang="ko-KR" sz="1600" b="1" dirty="0" err="1">
                <a:effectLst/>
                <a:latin typeface="+mn-ea"/>
              </a:rPr>
              <a:t>Praesentium</a:t>
            </a:r>
            <a:r>
              <a:rPr lang="en-US" altLang="ko-KR" sz="1600" b="1" dirty="0">
                <a:effectLst/>
                <a:latin typeface="+mn-ea"/>
              </a:rPr>
              <a:t> dolor </a:t>
            </a:r>
            <a:r>
              <a:rPr lang="en-US" altLang="ko-KR" sz="1600" b="1" dirty="0" err="1">
                <a:effectLst/>
                <a:latin typeface="+mn-ea"/>
              </a:rPr>
              <a:t>natus</a:t>
            </a:r>
            <a:r>
              <a:rPr lang="en-US" altLang="ko-KR" sz="1600" b="1" dirty="0">
                <a:effectLst/>
                <a:latin typeface="+mn-ea"/>
              </a:rPr>
              <a:t> sit </a:t>
            </a:r>
            <a:r>
              <a:rPr lang="en-US" altLang="ko-KR" sz="1600" b="1" dirty="0" err="1">
                <a:effectLst/>
                <a:latin typeface="+mn-ea"/>
              </a:rPr>
              <a:t>atque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corrupti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pariatur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quaerat</a:t>
            </a:r>
            <a:r>
              <a:rPr lang="en-US" altLang="ko-KR" sz="1600" b="1" dirty="0">
                <a:effectLst/>
                <a:latin typeface="+mn-ea"/>
              </a:rPr>
              <a:t>? </a:t>
            </a:r>
            <a:r>
              <a:rPr lang="en-US" altLang="ko-KR" sz="1600" b="1" dirty="0" err="1">
                <a:effectLst/>
                <a:latin typeface="+mn-ea"/>
              </a:rPr>
              <a:t>Laudantium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reprehenderit</a:t>
            </a:r>
            <a:r>
              <a:rPr lang="en-US" altLang="ko-KR" sz="1600" b="1" dirty="0">
                <a:effectLst/>
                <a:latin typeface="+mn-ea"/>
              </a:rPr>
              <a:t> dolor tempore.',</a:t>
            </a:r>
          </a:p>
          <a:p>
            <a:r>
              <a:rPr lang="en-US" altLang="ko-KR" sz="1600" b="1" dirty="0">
                <a:effectLst/>
                <a:latin typeface="+mn-ea"/>
              </a:rPr>
              <a:t>  },</a:t>
            </a:r>
          </a:p>
          <a:p>
            <a:r>
              <a:rPr lang="en-US" altLang="ko-KR" sz="1600" b="1" dirty="0">
                <a:effectLst/>
                <a:latin typeface="+mn-ea"/>
              </a:rPr>
              <a:t>]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/>
              <a:t>export default books ;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70D90-720B-23FC-A7F6-DDE0BDA6736B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57114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800653" y="3362621"/>
            <a:ext cx="522194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Book = ({ title, author, description }) =&gt; {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    &lt;article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="book"&gt;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&lt;h1&gt;{title}&lt;/h1&gt;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&lt;span&gt;{author}&lt;/span&gt;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&lt;p&gt;{description}&lt;/p&gt;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  )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45D41-1DC9-4E7A-B141-EE85F9E81E6C}"/>
              </a:ext>
            </a:extLst>
          </p:cNvPr>
          <p:cNvSpPr txBox="1"/>
          <p:nvPr/>
        </p:nvSpPr>
        <p:spPr>
          <a:xfrm>
            <a:off x="385009" y="543273"/>
            <a:ext cx="6447306" cy="25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Book 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1 </a:t>
            </a:r>
            <a:r>
              <a:rPr lang="ko-KR" altLang="en-US" b="1" dirty="0"/>
              <a:t>권의 책을 출력하는 기능을 가진 틀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틀은 </a:t>
            </a:r>
            <a:r>
              <a:rPr lang="en-US" altLang="ko-KR" b="1" dirty="0"/>
              <a:t>Component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도서 </a:t>
            </a:r>
            <a:r>
              <a:rPr lang="en-US" altLang="ko-KR" b="1" dirty="0"/>
              <a:t>List </a:t>
            </a:r>
            <a:r>
              <a:rPr lang="ko-KR" altLang="en-US" b="1" dirty="0"/>
              <a:t>를 만들 수 있다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도서명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저자명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도서 설명을 받아서 출력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5C4EA-4BC3-30BD-5EE7-329C66275AB7}"/>
              </a:ext>
            </a:extLst>
          </p:cNvPr>
          <p:cNvSpPr txBox="1"/>
          <p:nvPr/>
        </p:nvSpPr>
        <p:spPr>
          <a:xfrm>
            <a:off x="6959727" y="2459929"/>
            <a:ext cx="461577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Book = (props)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{title, author, description } = props 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console.log(title, author, description) ; 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="book"&gt;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&lt;span&gt;{</a:t>
            </a:r>
            <a:r>
              <a:rPr lang="en-US" altLang="ko-KR" sz="1600" b="1" dirty="0" err="1">
                <a:effectLst/>
                <a:latin typeface="+mn-ea"/>
              </a:rPr>
              <a:t>props.author</a:t>
            </a:r>
            <a:r>
              <a:rPr lang="en-US" altLang="ko-KR" sz="1600" b="1" dirty="0">
                <a:effectLst/>
                <a:latin typeface="+mn-ea"/>
              </a:rPr>
              <a:t>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&lt;p&gt;{</a:t>
            </a:r>
            <a:r>
              <a:rPr lang="en-US" altLang="ko-KR" sz="1600" b="1" dirty="0" err="1">
                <a:effectLst/>
                <a:latin typeface="+mn-ea"/>
              </a:rPr>
              <a:t>props.description</a:t>
            </a:r>
            <a:r>
              <a:rPr lang="en-US" altLang="ko-KR" sz="1600" b="1" dirty="0">
                <a:effectLst/>
                <a:latin typeface="+mn-ea"/>
              </a:rPr>
              <a:t>}&lt;/p&gt;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Book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22671-FEC2-03D1-73D3-E6A4933AA540}"/>
              </a:ext>
            </a:extLst>
          </p:cNvPr>
          <p:cNvSpPr txBox="1"/>
          <p:nvPr/>
        </p:nvSpPr>
        <p:spPr>
          <a:xfrm>
            <a:off x="4250742" y="4318732"/>
            <a:ext cx="94773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도서명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A26D2-3652-3733-9AB9-8D192E1E0D0C}"/>
              </a:ext>
            </a:extLst>
          </p:cNvPr>
          <p:cNvSpPr txBox="1"/>
          <p:nvPr/>
        </p:nvSpPr>
        <p:spPr>
          <a:xfrm>
            <a:off x="4250742" y="4635288"/>
            <a:ext cx="94773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저자명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1AF96-6C94-3965-0B79-94E7F8B1409D}"/>
              </a:ext>
            </a:extLst>
          </p:cNvPr>
          <p:cNvSpPr txBox="1"/>
          <p:nvPr/>
        </p:nvSpPr>
        <p:spPr>
          <a:xfrm>
            <a:off x="4250147" y="4943065"/>
            <a:ext cx="94773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도서설명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2D83-1DAC-EEAD-C768-F57B768CB1CC}"/>
              </a:ext>
            </a:extLst>
          </p:cNvPr>
          <p:cNvSpPr txBox="1"/>
          <p:nvPr/>
        </p:nvSpPr>
        <p:spPr>
          <a:xfrm>
            <a:off x="10054451" y="2459929"/>
            <a:ext cx="94773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구조분해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196C4-3817-69E0-0BF4-D0FE15B7A24E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81048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5A6D7-5A9A-250C-9FAB-A0E9AA655C5D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683BA-BA43-AF71-C152-E4EBF2C7E7AF}"/>
              </a:ext>
            </a:extLst>
          </p:cNvPr>
          <p:cNvSpPr txBox="1"/>
          <p:nvPr/>
        </p:nvSpPr>
        <p:spPr>
          <a:xfrm>
            <a:off x="1427931" y="111514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3730B-C62D-B114-BB49-3F8CE0BB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1" y="1095580"/>
            <a:ext cx="11564964" cy="885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4BBE43-835A-741D-3D38-FB1E9F2F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1" y="2126908"/>
            <a:ext cx="11288700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FD9EF6-D81C-1FD9-0430-BAEEB32EE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31" y="3272552"/>
            <a:ext cx="1139349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5298D-F44D-4C63-0648-C439AEECEBD8}"/>
              </a:ext>
            </a:extLst>
          </p:cNvPr>
          <p:cNvSpPr txBox="1"/>
          <p:nvPr/>
        </p:nvSpPr>
        <p:spPr>
          <a:xfrm>
            <a:off x="255070" y="595447"/>
            <a:ext cx="4429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effectLst/>
                <a:latin typeface="+mn-ea"/>
              </a:rPr>
              <a:t>console.log(title, author, description) 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9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541015" y="1507802"/>
            <a:ext cx="4935111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Book from './Book’ ; </a:t>
            </a:r>
          </a:p>
          <a:p>
            <a:r>
              <a:rPr lang="en-US" altLang="ko-KR" sz="1600" b="1" dirty="0">
                <a:effectLst/>
                <a:latin typeface="+mn-ea"/>
              </a:rPr>
              <a:t>import { books } from './books’ ; // Props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endParaRPr lang="en-US" altLang="ko-KR" sz="1600" b="1" dirty="0">
              <a:effectLst/>
              <a:latin typeface="+mn-ea"/>
            </a:endParaRP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BookList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 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    &lt;section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="booklist"&gt;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{</a:t>
            </a:r>
            <a:r>
              <a:rPr lang="en-US" altLang="ko-KR" sz="1600" b="1" dirty="0" err="1">
                <a:effectLst/>
                <a:latin typeface="+mn-ea"/>
              </a:rPr>
              <a:t>books.map</a:t>
            </a:r>
            <a:r>
              <a:rPr lang="en-US" altLang="ko-KR" sz="1600" b="1" dirty="0">
                <a:effectLst/>
                <a:latin typeface="+mn-ea"/>
              </a:rPr>
              <a:t>((book) =&gt; {</a:t>
            </a:r>
          </a:p>
          <a:p>
            <a:r>
              <a:rPr lang="en-US" altLang="ko-KR" sz="1600" b="1" i="0" dirty="0">
                <a:effectLst/>
                <a:latin typeface="+mn-ea"/>
              </a:rPr>
              <a:t>    // {...books}</a:t>
            </a:r>
            <a:r>
              <a:rPr lang="ko-KR" altLang="en-US" sz="1600" b="1" i="0" dirty="0">
                <a:effectLst/>
                <a:latin typeface="+mn-ea"/>
              </a:rPr>
              <a:t>는 전체</a:t>
            </a:r>
            <a:r>
              <a:rPr lang="en-US" altLang="ko-KR" sz="1600" b="1" i="0" dirty="0">
                <a:effectLst/>
                <a:latin typeface="+mn-ea"/>
              </a:rPr>
              <a:t> Props</a:t>
            </a:r>
            <a:r>
              <a:rPr lang="ko-KR" altLang="en-US" sz="1600" b="1" i="0" dirty="0">
                <a:effectLst/>
                <a:latin typeface="+mn-ea"/>
              </a:rPr>
              <a:t>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      return &lt;Book key={book.id} {...book} /&gt;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})}</a:t>
            </a:r>
          </a:p>
          <a:p>
            <a:r>
              <a:rPr lang="en-US" altLang="ko-KR" sz="1600" b="1" dirty="0">
                <a:effectLst/>
                <a:latin typeface="+mn-ea"/>
              </a:rPr>
              <a:t>    &lt;/section&gt;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  )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BookList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45D41-1DC9-4E7A-B141-EE85F9E81E6C}"/>
              </a:ext>
            </a:extLst>
          </p:cNvPr>
          <p:cNvSpPr txBox="1"/>
          <p:nvPr/>
        </p:nvSpPr>
        <p:spPr>
          <a:xfrm>
            <a:off x="385009" y="543273"/>
            <a:ext cx="83258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373D3F"/>
                </a:solidFill>
                <a:effectLst/>
                <a:latin typeface="+mn-ea"/>
              </a:rPr>
              <a:t>BookList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en-US" altLang="ko-KR" b="1" i="0" dirty="0" err="1">
                <a:solidFill>
                  <a:srgbClr val="373D3F"/>
                </a:solidFill>
                <a:effectLst/>
                <a:latin typeface="+mn-ea"/>
              </a:rPr>
              <a:t>Componnt</a:t>
            </a:r>
            <a:endParaRPr lang="en-US" altLang="ko-KR" b="1" i="0" dirty="0">
              <a:solidFill>
                <a:srgbClr val="373D3F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각 도서의 데이터가 담긴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books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(Props)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를 이용해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Book Component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출력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FBE8-1699-F0BE-622C-BED91F6D5B95}"/>
              </a:ext>
            </a:extLst>
          </p:cNvPr>
          <p:cNvSpPr txBox="1"/>
          <p:nvPr/>
        </p:nvSpPr>
        <p:spPr>
          <a:xfrm>
            <a:off x="5884523" y="1527052"/>
            <a:ext cx="412575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Book</a:t>
            </a:r>
            <a:r>
              <a:rPr lang="en-US" altLang="ko-KR" sz="1600" b="1" dirty="0" err="1">
                <a:latin typeface="+mn-ea"/>
              </a:rPr>
              <a:t>List</a:t>
            </a:r>
            <a:r>
              <a:rPr lang="en-US" altLang="ko-KR" sz="1600" b="1" dirty="0">
                <a:effectLst/>
                <a:latin typeface="+mn-ea"/>
              </a:rPr>
              <a:t> from './comp/</a:t>
            </a:r>
            <a:r>
              <a:rPr lang="en-US" altLang="ko-KR" sz="1600" b="1" dirty="0" err="1">
                <a:effectLst/>
                <a:latin typeface="+mn-ea"/>
              </a:rPr>
              <a:t>BookList</a:t>
            </a:r>
            <a:r>
              <a:rPr lang="en-US" altLang="ko-KR" sz="1600" b="1" dirty="0">
                <a:effectLst/>
                <a:latin typeface="+mn-ea"/>
              </a:rPr>
              <a:t>'</a:t>
            </a:r>
          </a:p>
          <a:p>
            <a:endParaRPr lang="en-US" altLang="ko-KR" sz="1600" b="1" dirty="0">
              <a:effectLst/>
              <a:latin typeface="+mj-ea"/>
              <a:ea typeface="+mj-ea"/>
            </a:endParaRP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return &lt;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BookList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 /&gt;;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}</a:t>
            </a:r>
          </a:p>
          <a:p>
            <a:br>
              <a:rPr lang="en-US" altLang="ko-KR" sz="1600" b="1" dirty="0">
                <a:effectLst/>
                <a:latin typeface="+mj-ea"/>
                <a:ea typeface="+mj-ea"/>
              </a:rPr>
            </a:br>
            <a:r>
              <a:rPr lang="en-US" altLang="ko-KR" sz="1600" b="1" dirty="0">
                <a:effectLst/>
                <a:latin typeface="+mj-ea"/>
                <a:ea typeface="+mj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BA3A6-AE88-0DBA-5CFB-4EEE450A8D7F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8902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9F808-49FB-1E04-AEA5-2E4CC0F4A839}"/>
              </a:ext>
            </a:extLst>
          </p:cNvPr>
          <p:cNvSpPr txBox="1"/>
          <p:nvPr/>
        </p:nvSpPr>
        <p:spPr>
          <a:xfrm>
            <a:off x="620183" y="1556532"/>
            <a:ext cx="5091059" cy="4193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ProductTable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전체  </a:t>
            </a:r>
            <a:r>
              <a:rPr lang="en-US" altLang="ko-KR" b="1" dirty="0"/>
              <a:t>Component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SearchBar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User</a:t>
            </a:r>
            <a:r>
              <a:rPr lang="ko-KR" altLang="en-US" b="1" dirty="0"/>
              <a:t> 입력.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Product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데이터 필터링 </a:t>
            </a:r>
            <a:r>
              <a:rPr lang="en-US" altLang="ko-KR" b="1" dirty="0"/>
              <a:t>Component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ProductCategoryRow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헤더 </a:t>
            </a:r>
            <a:r>
              <a:rPr lang="en-US" altLang="ko-KR" b="1" dirty="0"/>
              <a:t>component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ProductRow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각 제품 출력</a:t>
            </a:r>
            <a:r>
              <a:rPr lang="en-US" altLang="ko-KR" b="1" dirty="0"/>
              <a:t> Component</a:t>
            </a:r>
            <a:r>
              <a:rPr lang="ko-KR" altLang="en-US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2E11F-4581-32C5-4D77-45E874B872EE}"/>
              </a:ext>
            </a:extLst>
          </p:cNvPr>
          <p:cNvSpPr txBox="1"/>
          <p:nvPr/>
        </p:nvSpPr>
        <p:spPr>
          <a:xfrm>
            <a:off x="10447981" y="863193"/>
            <a:ext cx="35266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6CD949-5DF3-EFFD-76D4-20197A1DCD6C}"/>
              </a:ext>
            </a:extLst>
          </p:cNvPr>
          <p:cNvGrpSpPr/>
          <p:nvPr/>
        </p:nvGrpSpPr>
        <p:grpSpPr>
          <a:xfrm>
            <a:off x="7028307" y="1279109"/>
            <a:ext cx="3915596" cy="5035618"/>
            <a:chOff x="6921326" y="1645920"/>
            <a:chExt cx="3915596" cy="50356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53A0D4C-69CF-9660-B73D-A70F53A77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326" y="1645920"/>
              <a:ext cx="3915596" cy="503561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E2EA7D-8214-E698-184A-5649DED607BF}"/>
                </a:ext>
              </a:extLst>
            </p:cNvPr>
            <p:cNvSpPr/>
            <p:nvPr/>
          </p:nvSpPr>
          <p:spPr>
            <a:xfrm>
              <a:off x="6921326" y="1645920"/>
              <a:ext cx="3772341" cy="9580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BB7B65-2755-F210-1761-5512958E5074}"/>
                </a:ext>
              </a:extLst>
            </p:cNvPr>
            <p:cNvSpPr txBox="1"/>
            <p:nvPr/>
          </p:nvSpPr>
          <p:spPr>
            <a:xfrm>
              <a:off x="10039927" y="1840673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5E49DD-48C3-FAC4-E742-9C13CF04D8DE}"/>
                </a:ext>
              </a:extLst>
            </p:cNvPr>
            <p:cNvSpPr/>
            <p:nvPr/>
          </p:nvSpPr>
          <p:spPr>
            <a:xfrm>
              <a:off x="6921326" y="2876039"/>
              <a:ext cx="3772341" cy="37380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D78C4-4BE0-F153-B9DE-9DEC0879A05B}"/>
                </a:ext>
              </a:extLst>
            </p:cNvPr>
            <p:cNvSpPr txBox="1"/>
            <p:nvPr/>
          </p:nvSpPr>
          <p:spPr>
            <a:xfrm>
              <a:off x="10164666" y="2668081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9691F3-9288-D738-DA3B-716F900726EA}"/>
                </a:ext>
              </a:extLst>
            </p:cNvPr>
            <p:cNvSpPr txBox="1"/>
            <p:nvPr/>
          </p:nvSpPr>
          <p:spPr>
            <a:xfrm>
              <a:off x="9308017" y="3458381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495761-085D-A3B9-7B15-90CD34945165}"/>
                </a:ext>
              </a:extLst>
            </p:cNvPr>
            <p:cNvSpPr txBox="1"/>
            <p:nvPr/>
          </p:nvSpPr>
          <p:spPr>
            <a:xfrm>
              <a:off x="9336892" y="5081956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DB45AC-8BB5-3BCF-BCAE-3898C47B2FCB}"/>
                </a:ext>
              </a:extLst>
            </p:cNvPr>
            <p:cNvSpPr txBox="1"/>
            <p:nvPr/>
          </p:nvSpPr>
          <p:spPr>
            <a:xfrm>
              <a:off x="9336891" y="4158849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91AA9D-62E6-0E30-D824-71C1503DA3D3}"/>
                </a:ext>
              </a:extLst>
            </p:cNvPr>
            <p:cNvSpPr txBox="1"/>
            <p:nvPr/>
          </p:nvSpPr>
          <p:spPr>
            <a:xfrm>
              <a:off x="9513225" y="5897697"/>
              <a:ext cx="35266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just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C7605F-0A1C-50B0-8F7B-E1D1DA166D5F}"/>
              </a:ext>
            </a:extLst>
          </p:cNvPr>
          <p:cNvSpPr/>
          <p:nvPr/>
        </p:nvSpPr>
        <p:spPr>
          <a:xfrm>
            <a:off x="7007193" y="2646602"/>
            <a:ext cx="3772341" cy="70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5CF324-DDFC-03E8-6F15-2B33A0C91A14}"/>
              </a:ext>
            </a:extLst>
          </p:cNvPr>
          <p:cNvSpPr/>
          <p:nvPr/>
        </p:nvSpPr>
        <p:spPr>
          <a:xfrm>
            <a:off x="7007192" y="4629406"/>
            <a:ext cx="3772341" cy="456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B39AA-A0CE-A5F7-AA78-2CC0C52F051A}"/>
              </a:ext>
            </a:extLst>
          </p:cNvPr>
          <p:cNvSpPr txBox="1"/>
          <p:nvPr/>
        </p:nvSpPr>
        <p:spPr>
          <a:xfrm>
            <a:off x="385008" y="543273"/>
            <a:ext cx="662218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Props_2 </a:t>
            </a:r>
            <a:r>
              <a:rPr lang="ko-KR" altLang="en-US" b="1" dirty="0"/>
              <a:t>예</a:t>
            </a:r>
            <a:r>
              <a:rPr lang="en-US" altLang="ko-KR" b="1" dirty="0"/>
              <a:t> (</a:t>
            </a:r>
            <a:r>
              <a:rPr lang="ko-KR" altLang="en-US" b="1" i="0" dirty="0">
                <a:effectLst/>
                <a:latin typeface="Spoqa Han Sans Neo"/>
              </a:rPr>
              <a:t>상품리스트 출력</a:t>
            </a:r>
            <a:r>
              <a:rPr lang="en-US" altLang="ko-KR" b="1" i="0" dirty="0">
                <a:effectLst/>
                <a:latin typeface="Spoqa Han Sans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상품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데이터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(Props)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: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재고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상품명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7B104-7634-4FB6-BF23-171CFCE1FD7E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3485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418701" y="567231"/>
            <a:ext cx="2372625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목록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4AE59-465F-0A92-B8C6-FB559F903C76}"/>
              </a:ext>
            </a:extLst>
          </p:cNvPr>
          <p:cNvSpPr txBox="1"/>
          <p:nvPr/>
        </p:nvSpPr>
        <p:spPr>
          <a:xfrm>
            <a:off x="613613" y="1224593"/>
            <a:ext cx="358300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"$49.99",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"Football",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"Baseball",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"$29.99",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"Basketball",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B4977-9C60-918F-3978-80A5711681B3}"/>
              </a:ext>
            </a:extLst>
          </p:cNvPr>
          <p:cNvSpPr txBox="1"/>
          <p:nvPr/>
        </p:nvSpPr>
        <p:spPr>
          <a:xfrm>
            <a:off x="4642990" y="1291970"/>
            <a:ext cx="358300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"Electronics",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"iPod Touch",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"Electronics",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"$399.99",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"iPhone 5",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category: "Electronics",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"$199.99",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"Nexus 7" 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Export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 </a:t>
            </a:r>
            <a:r>
              <a:rPr lang="en-US" altLang="ko-KR" sz="1600" b="1" dirty="0" err="1">
                <a:latin typeface="+mn-ea"/>
              </a:rPr>
              <a:t>datas</a:t>
            </a:r>
            <a:r>
              <a:rPr lang="en-US" altLang="ko-KR" sz="1600" b="1" dirty="0">
                <a:latin typeface="+mn-ea"/>
              </a:rPr>
              <a:t> ;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4861D-546E-18A4-BE6B-5E2994558B59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70259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255071" y="434679"/>
            <a:ext cx="816703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Component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501695" y="1351306"/>
            <a:ext cx="5013536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“ 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6437763" y="1297324"/>
            <a:ext cx="50135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&lt;Product products={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95D61-6E58-757F-32EF-34992435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44" y="3279133"/>
            <a:ext cx="2723187" cy="35021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DEF6B-9C5D-35B3-541C-ED968F6892C7}"/>
              </a:ext>
            </a:extLst>
          </p:cNvPr>
          <p:cNvSpPr txBox="1"/>
          <p:nvPr/>
        </p:nvSpPr>
        <p:spPr>
          <a:xfrm>
            <a:off x="4482059" y="2872097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Productable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14A57-13E1-DF26-9842-D60C36FC7E42}"/>
              </a:ext>
            </a:extLst>
          </p:cNvPr>
          <p:cNvSpPr txBox="1"/>
          <p:nvPr/>
        </p:nvSpPr>
        <p:spPr>
          <a:xfrm>
            <a:off x="4571535" y="3372874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96745-C4EC-5626-3C4D-8E50060164DF}"/>
              </a:ext>
            </a:extLst>
          </p:cNvPr>
          <p:cNvSpPr txBox="1"/>
          <p:nvPr/>
        </p:nvSpPr>
        <p:spPr>
          <a:xfrm>
            <a:off x="4537395" y="4354761"/>
            <a:ext cx="136143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ProductTable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B59C7-AA4D-CBAB-A56D-52F36AF8B9CD}"/>
              </a:ext>
            </a:extLst>
          </p:cNvPr>
          <p:cNvSpPr txBox="1"/>
          <p:nvPr/>
        </p:nvSpPr>
        <p:spPr>
          <a:xfrm>
            <a:off x="8282204" y="2659287"/>
            <a:ext cx="35266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63621-6D5C-CFA0-AD56-508E818EBB2F}"/>
              </a:ext>
            </a:extLst>
          </p:cNvPr>
          <p:cNvSpPr txBox="1"/>
          <p:nvPr/>
        </p:nvSpPr>
        <p:spPr>
          <a:xfrm>
            <a:off x="8908900" y="2659287"/>
            <a:ext cx="35266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9ACDE-5D98-374E-C7B6-44208F7B793A}"/>
              </a:ext>
            </a:extLst>
          </p:cNvPr>
          <p:cNvSpPr txBox="1"/>
          <p:nvPr/>
        </p:nvSpPr>
        <p:spPr>
          <a:xfrm>
            <a:off x="4537395" y="1098769"/>
            <a:ext cx="16613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전체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Component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D5557-91D1-B920-724A-087103D97C41}"/>
              </a:ext>
            </a:extLst>
          </p:cNvPr>
          <p:cNvSpPr txBox="1"/>
          <p:nvPr/>
        </p:nvSpPr>
        <p:spPr>
          <a:xfrm>
            <a:off x="9864801" y="1050487"/>
            <a:ext cx="16613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전체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Component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11D6-ABD6-239B-0D6E-96A1BC3FE052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A60D5-C8F2-B3D1-F791-D441B640F568}"/>
              </a:ext>
            </a:extLst>
          </p:cNvPr>
          <p:cNvSpPr/>
          <p:nvPr/>
        </p:nvSpPr>
        <p:spPr>
          <a:xfrm>
            <a:off x="2792045" y="3283405"/>
            <a:ext cx="3262116" cy="868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9AE208-BC8B-32FF-B628-EFE10AE433EC}"/>
              </a:ext>
            </a:extLst>
          </p:cNvPr>
          <p:cNvSpPr/>
          <p:nvPr/>
        </p:nvSpPr>
        <p:spPr>
          <a:xfrm>
            <a:off x="2792045" y="4239032"/>
            <a:ext cx="3262116" cy="2542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3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73DD80-CD6C-F481-DF74-AFEE158A6F9A}"/>
              </a:ext>
            </a:extLst>
          </p:cNvPr>
          <p:cNvGrpSpPr/>
          <p:nvPr/>
        </p:nvGrpSpPr>
        <p:grpSpPr>
          <a:xfrm>
            <a:off x="6515681" y="927161"/>
            <a:ext cx="2999839" cy="4489351"/>
            <a:chOff x="6339155" y="666657"/>
            <a:chExt cx="5270643" cy="48402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CFA33C9-B47F-4469-CECF-1B9F144C45EC}"/>
                </a:ext>
              </a:extLst>
            </p:cNvPr>
            <p:cNvSpPr/>
            <p:nvPr/>
          </p:nvSpPr>
          <p:spPr>
            <a:xfrm>
              <a:off x="6339155" y="666657"/>
              <a:ext cx="5270643" cy="484029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509AB0-3C8D-0568-467D-1B2609C9A0AE}"/>
                </a:ext>
              </a:extLst>
            </p:cNvPr>
            <p:cNvSpPr/>
            <p:nvPr/>
          </p:nvSpPr>
          <p:spPr>
            <a:xfrm>
              <a:off x="6655943" y="821626"/>
              <a:ext cx="4655906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header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E41144-5E4E-E036-9B84-09CC39561C46}"/>
                </a:ext>
              </a:extLst>
            </p:cNvPr>
            <p:cNvSpPr/>
            <p:nvPr/>
          </p:nvSpPr>
          <p:spPr>
            <a:xfrm>
              <a:off x="6646523" y="1648718"/>
              <a:ext cx="4655906" cy="265615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6BA138-F9B7-F285-1EFF-ABE2D2B41A7E}"/>
                </a:ext>
              </a:extLst>
            </p:cNvPr>
            <p:cNvSpPr/>
            <p:nvPr/>
          </p:nvSpPr>
          <p:spPr>
            <a:xfrm>
              <a:off x="6926069" y="2002661"/>
              <a:ext cx="4110947" cy="54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nav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C3AF9C-9CD2-6B90-BC48-4FDF303C3116}"/>
                </a:ext>
              </a:extLst>
            </p:cNvPr>
            <p:cNvSpPr/>
            <p:nvPr/>
          </p:nvSpPr>
          <p:spPr>
            <a:xfrm>
              <a:off x="6926068" y="2716776"/>
              <a:ext cx="4110947" cy="544838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Index</a:t>
              </a:r>
              <a:r>
                <a:rPr lang="ko-KR" altLang="en-US" b="1" dirty="0">
                  <a:solidFill>
                    <a:schemeClr val="bg1"/>
                  </a:solidFill>
                </a:rPr>
                <a:t>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420721-8A31-6E3D-1922-E5EB9CB58318}"/>
                </a:ext>
              </a:extLst>
            </p:cNvPr>
            <p:cNvSpPr/>
            <p:nvPr/>
          </p:nvSpPr>
          <p:spPr>
            <a:xfrm>
              <a:off x="6946402" y="3472623"/>
              <a:ext cx="4110947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article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947783-F446-08C8-7B3D-8AF58BB035A3}"/>
                </a:ext>
              </a:extLst>
            </p:cNvPr>
            <p:cNvSpPr/>
            <p:nvPr/>
          </p:nvSpPr>
          <p:spPr>
            <a:xfrm>
              <a:off x="6946402" y="4592651"/>
              <a:ext cx="4110947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footer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4B1671-FB77-FFC9-9E48-A281F8A72459}"/>
              </a:ext>
            </a:extLst>
          </p:cNvPr>
          <p:cNvSpPr/>
          <p:nvPr/>
        </p:nvSpPr>
        <p:spPr>
          <a:xfrm>
            <a:off x="5828474" y="1064860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56954D-7B49-2276-B872-2983C7790EC7}"/>
              </a:ext>
            </a:extLst>
          </p:cNvPr>
          <p:cNvSpPr/>
          <p:nvPr/>
        </p:nvSpPr>
        <p:spPr>
          <a:xfrm>
            <a:off x="5916692" y="2622027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63F0D2-BCFE-4A48-52E5-5EE041489ED5}"/>
              </a:ext>
            </a:extLst>
          </p:cNvPr>
          <p:cNvSpPr/>
          <p:nvPr/>
        </p:nvSpPr>
        <p:spPr>
          <a:xfrm>
            <a:off x="5828474" y="4726318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8DE3F-BCF1-1DF3-4CF6-547281ED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347" y="927160"/>
            <a:ext cx="2540653" cy="46418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572DC0-4F36-0604-BC4D-188A9489BC05}"/>
              </a:ext>
            </a:extLst>
          </p:cNvPr>
          <p:cNvSpPr/>
          <p:nvPr/>
        </p:nvSpPr>
        <p:spPr>
          <a:xfrm>
            <a:off x="10065592" y="2828636"/>
            <a:ext cx="1634066" cy="2871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80D94-57BC-976C-11CC-A5C3893A158A}"/>
              </a:ext>
            </a:extLst>
          </p:cNvPr>
          <p:cNvSpPr txBox="1"/>
          <p:nvPr/>
        </p:nvSpPr>
        <p:spPr>
          <a:xfrm>
            <a:off x="163496" y="588606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Index,html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361ED-058D-0AEC-D379-63C70E88F59E}"/>
              </a:ext>
            </a:extLst>
          </p:cNvPr>
          <p:cNvSpPr txBox="1"/>
          <p:nvPr/>
        </p:nvSpPr>
        <p:spPr>
          <a:xfrm>
            <a:off x="592858" y="5450534"/>
            <a:ext cx="5014895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네비게이션을 클릭하면 화면 전체를 </a:t>
            </a:r>
            <a:r>
              <a:rPr lang="en-US" altLang="ko-KR" sz="1600" b="1" dirty="0">
                <a:solidFill>
                  <a:schemeClr val="bg1"/>
                </a:solidFill>
              </a:rPr>
              <a:t>Render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59DF4-8351-F680-2469-65AF081DC5A3}"/>
              </a:ext>
            </a:extLst>
          </p:cNvPr>
          <p:cNvSpPr txBox="1"/>
          <p:nvPr/>
        </p:nvSpPr>
        <p:spPr>
          <a:xfrm>
            <a:off x="10227081" y="419329"/>
            <a:ext cx="992299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50074A4-4791-E3AA-DE7D-DD8BE6C7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9" y="1237371"/>
            <a:ext cx="4615766" cy="3620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104DD-B280-9D21-B4A9-DA97BED9FCCA}"/>
              </a:ext>
            </a:extLst>
          </p:cNvPr>
          <p:cNvSpPr/>
          <p:nvPr/>
        </p:nvSpPr>
        <p:spPr>
          <a:xfrm>
            <a:off x="365391" y="1236940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1A8E35-7D17-46A0-59D3-DE683352566A}"/>
              </a:ext>
            </a:extLst>
          </p:cNvPr>
          <p:cNvSpPr/>
          <p:nvPr/>
        </p:nvSpPr>
        <p:spPr>
          <a:xfrm>
            <a:off x="413670" y="1807235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2EA50-940A-00EE-517F-6C003A8D31A5}"/>
              </a:ext>
            </a:extLst>
          </p:cNvPr>
          <p:cNvSpPr/>
          <p:nvPr/>
        </p:nvSpPr>
        <p:spPr>
          <a:xfrm>
            <a:off x="394872" y="2323652"/>
            <a:ext cx="4861316" cy="17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FF5484-9FD4-7EA5-6F76-97635CC97CEB}"/>
              </a:ext>
            </a:extLst>
          </p:cNvPr>
          <p:cNvSpPr/>
          <p:nvPr/>
        </p:nvSpPr>
        <p:spPr>
          <a:xfrm>
            <a:off x="380466" y="4126925"/>
            <a:ext cx="3578055" cy="25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2155CC-7245-B294-C350-649CCDAFDCE9}"/>
              </a:ext>
            </a:extLst>
          </p:cNvPr>
          <p:cNvSpPr/>
          <p:nvPr/>
        </p:nvSpPr>
        <p:spPr>
          <a:xfrm>
            <a:off x="398859" y="4386647"/>
            <a:ext cx="3578055" cy="4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B236C-CF1A-2369-DD34-7EDF209A9743}"/>
              </a:ext>
            </a:extLst>
          </p:cNvPr>
          <p:cNvSpPr txBox="1"/>
          <p:nvPr/>
        </p:nvSpPr>
        <p:spPr>
          <a:xfrm>
            <a:off x="3543895" y="967828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Header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AB8E44-3418-4421-BA3C-3F5EB6CD1FAD}"/>
              </a:ext>
            </a:extLst>
          </p:cNvPr>
          <p:cNvSpPr txBox="1"/>
          <p:nvPr/>
        </p:nvSpPr>
        <p:spPr>
          <a:xfrm>
            <a:off x="3888189" y="1788531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Nav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BDCA3-616B-6120-B476-9D4272F928DD}"/>
              </a:ext>
            </a:extLst>
          </p:cNvPr>
          <p:cNvSpPr txBox="1"/>
          <p:nvPr/>
        </p:nvSpPr>
        <p:spPr>
          <a:xfrm>
            <a:off x="3836093" y="2324563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97621-B452-22FC-C78A-8DBE9900ACA6}"/>
              </a:ext>
            </a:extLst>
          </p:cNvPr>
          <p:cNvSpPr txBox="1"/>
          <p:nvPr/>
        </p:nvSpPr>
        <p:spPr>
          <a:xfrm>
            <a:off x="4133589" y="3957134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Article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A3EDA-A902-FF42-BF98-9C827CB8E38E}"/>
              </a:ext>
            </a:extLst>
          </p:cNvPr>
          <p:cNvSpPr txBox="1"/>
          <p:nvPr/>
        </p:nvSpPr>
        <p:spPr>
          <a:xfrm>
            <a:off x="4064513" y="4525360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662BC-17F6-0A0B-5609-DA02B7C7D57E}"/>
              </a:ext>
            </a:extLst>
          </p:cNvPr>
          <p:cNvSpPr txBox="1"/>
          <p:nvPr/>
        </p:nvSpPr>
        <p:spPr>
          <a:xfrm>
            <a:off x="4129143" y="3963593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Article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29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1DCB1-F9B7-DBCA-7177-58348A0C8288}"/>
              </a:ext>
            </a:extLst>
          </p:cNvPr>
          <p:cNvSpPr txBox="1"/>
          <p:nvPr/>
        </p:nvSpPr>
        <p:spPr>
          <a:xfrm>
            <a:off x="451590" y="725732"/>
            <a:ext cx="633889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type="text" placeholder="Search..."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type="checkbox" /&gt; Only show products in stock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BB2697-755D-BBB5-9A11-41D4B001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922" y="725732"/>
            <a:ext cx="4068536" cy="52323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BC72D7-30E5-63EA-F1C8-93503A3BE2B4}"/>
              </a:ext>
            </a:extLst>
          </p:cNvPr>
          <p:cNvSpPr/>
          <p:nvPr/>
        </p:nvSpPr>
        <p:spPr>
          <a:xfrm>
            <a:off x="7469922" y="725732"/>
            <a:ext cx="4068536" cy="109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E16FC-6A74-7C73-E1B8-01240DB890B4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6710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265893" y="823124"/>
            <a:ext cx="633703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Product = ({ products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rows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products.forEach</a:t>
            </a:r>
            <a:r>
              <a:rPr lang="en-US" altLang="ko-KR" sz="1600" b="1" dirty="0">
                <a:effectLst/>
                <a:latin typeface="+mn-ea"/>
              </a:rPr>
              <a:t>((product)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// category </a:t>
            </a:r>
            <a:r>
              <a:rPr lang="ko-KR" altLang="en-US" sz="1600" b="1" dirty="0">
                <a:effectLst/>
                <a:latin typeface="+mn-ea"/>
              </a:rPr>
              <a:t>가 다를 때 </a:t>
            </a:r>
            <a:r>
              <a:rPr lang="en-US" altLang="ko-KR" sz="1600" b="1" dirty="0">
                <a:effectLst/>
                <a:latin typeface="+mn-ea"/>
              </a:rPr>
              <a:t>rows</a:t>
            </a:r>
            <a:r>
              <a:rPr lang="ko-KR" altLang="en-US" sz="1600" b="1" dirty="0">
                <a:effectLst/>
                <a:latin typeface="+mn-ea"/>
              </a:rPr>
              <a:t>에 </a:t>
            </a:r>
            <a:r>
              <a:rPr lang="en-US" altLang="ko-KR" sz="1600" b="1" dirty="0">
                <a:effectLst/>
                <a:latin typeface="+mn-ea"/>
              </a:rPr>
              <a:t>Push</a:t>
            </a:r>
          </a:p>
          <a:p>
            <a:r>
              <a:rPr lang="en-US" altLang="ko-KR" sz="1600" b="1" dirty="0">
                <a:latin typeface="+mn-ea"/>
              </a:rPr>
              <a:t>      // </a:t>
            </a:r>
            <a:r>
              <a:rPr lang="ko-KR" altLang="en-US" sz="1600" b="1" dirty="0">
                <a:latin typeface="+mn-ea"/>
              </a:rPr>
              <a:t>빨간색 부분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if (</a:t>
            </a:r>
            <a:r>
              <a:rPr lang="en-US" altLang="ko-KR" sz="1600" b="1" dirty="0" err="1">
                <a:effectLst/>
                <a:latin typeface="+mn-ea"/>
              </a:rPr>
              <a:t>product.category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  category={</a:t>
            </a:r>
            <a:r>
              <a:rPr lang="en-US" altLang="ko-KR" sz="1600" b="1" dirty="0" err="1">
                <a:effectLst/>
                <a:latin typeface="+mn-ea"/>
              </a:rPr>
              <a:t>product.category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  // </a:t>
            </a:r>
            <a:r>
              <a:rPr lang="ko-KR" altLang="en-US" sz="1600" b="1" dirty="0">
                <a:effectLst/>
                <a:latin typeface="+mn-ea"/>
              </a:rPr>
              <a:t>검정색 부분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product={product}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product.category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4923866" y="1249375"/>
            <a:ext cx="3407341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thead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</a:t>
            </a:r>
            <a:r>
              <a:rPr lang="en-US" altLang="ko-KR" sz="1600" b="1" dirty="0" err="1">
                <a:effectLst/>
                <a:latin typeface="+mn-ea"/>
              </a:rPr>
              <a:t>thead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tbody</a:t>
            </a:r>
            <a:r>
              <a:rPr lang="en-US" altLang="ko-KR" sz="1600" b="1" dirty="0">
                <a:effectLst/>
                <a:latin typeface="+mn-ea"/>
              </a:rPr>
              <a:t>&gt;{rows}&lt;/</a:t>
            </a:r>
            <a:r>
              <a:rPr lang="en-US" altLang="ko-KR" sz="1600" b="1" dirty="0" err="1">
                <a:effectLst/>
                <a:latin typeface="+mn-ea"/>
              </a:rPr>
              <a:t>tbody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Product 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8AE9F2-7273-2368-5B3E-0D0AD7CEB655}"/>
              </a:ext>
            </a:extLst>
          </p:cNvPr>
          <p:cNvGrpSpPr/>
          <p:nvPr/>
        </p:nvGrpSpPr>
        <p:grpSpPr>
          <a:xfrm>
            <a:off x="8524320" y="1797850"/>
            <a:ext cx="3407341" cy="4534474"/>
            <a:chOff x="8356666" y="1625694"/>
            <a:chExt cx="4098130" cy="52323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76C9A5C-506B-999F-BD2E-7045CAFB9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6260" y="1625694"/>
              <a:ext cx="4068536" cy="523230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921AB3-FAA6-9148-BE39-2F9C2F6F9133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E860FC-9C80-9A74-5AF7-01A3B7106194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60ECC6-F1A4-5598-25A8-0667F140AF41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524769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ED91E-A59A-6F09-0356-1CE5442D41E0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80B2-A033-ECC1-9070-6F0692741558}"/>
              </a:ext>
            </a:extLst>
          </p:cNvPr>
          <p:cNvSpPr txBox="1"/>
          <p:nvPr/>
        </p:nvSpPr>
        <p:spPr>
          <a:xfrm>
            <a:off x="264695" y="2972160"/>
            <a:ext cx="589306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= ({ product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</a:t>
            </a:r>
            <a:r>
              <a:rPr lang="en-US" altLang="ko-KR" sz="1600" b="1" dirty="0" err="1">
                <a:effectLst/>
                <a:latin typeface="+mn-ea"/>
              </a:rPr>
              <a:t>product.stocked</a:t>
            </a:r>
            <a:r>
              <a:rPr lang="en-US" altLang="ko-KR" sz="1600" b="1" dirty="0">
                <a:effectLst/>
                <a:latin typeface="+mn-ea"/>
              </a:rPr>
              <a:t> ? (     // </a:t>
            </a:r>
            <a:r>
              <a:rPr lang="ko-KR" altLang="en-US" sz="1600" b="1" dirty="0">
                <a:effectLst/>
                <a:latin typeface="+mn-ea"/>
              </a:rPr>
              <a:t>재고가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있으면 </a:t>
            </a:r>
            <a:r>
              <a:rPr lang="en-US" altLang="ko-KR" sz="1600" b="1" dirty="0">
                <a:effectLst/>
                <a:latin typeface="+mn-ea"/>
              </a:rPr>
              <a:t>..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product.name                              // </a:t>
            </a:r>
            <a:r>
              <a:rPr lang="ko-KR" altLang="en-US" sz="1600" b="1" dirty="0">
                <a:effectLst/>
                <a:latin typeface="+mn-ea"/>
              </a:rPr>
              <a:t>상품명 출력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) : (                                              // </a:t>
            </a:r>
            <a:r>
              <a:rPr lang="ko-KR" altLang="en-US" sz="1600" b="1" dirty="0">
                <a:effectLst/>
                <a:latin typeface="+mn-ea"/>
              </a:rPr>
              <a:t>재고가 없으면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&lt;span style={{ color: "red" }}&gt;{product.name}&lt;/span&gt;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&lt;td&gt;{name}&lt;/td&gt;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</a:t>
            </a:r>
            <a:r>
              <a:rPr lang="en-US" altLang="ko-KR" sz="1600" b="1" dirty="0" err="1">
                <a:effectLst/>
                <a:latin typeface="+mn-ea"/>
              </a:rPr>
              <a:t>product.price</a:t>
            </a:r>
            <a:r>
              <a:rPr lang="en-US" altLang="ko-KR" sz="1600" b="1" dirty="0">
                <a:effectLst/>
                <a:latin typeface="+mn-ea"/>
              </a:rPr>
              <a:t>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DBCA1-79F3-EAEA-7663-6331B2659569}"/>
              </a:ext>
            </a:extLst>
          </p:cNvPr>
          <p:cNvSpPr txBox="1"/>
          <p:nvPr/>
        </p:nvSpPr>
        <p:spPr>
          <a:xfrm>
            <a:off x="255070" y="606086"/>
            <a:ext cx="585577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= ({ category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="2"&gt;{category}&lt;/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5B397-55B8-A768-C197-A56903B38492}"/>
              </a:ext>
            </a:extLst>
          </p:cNvPr>
          <p:cNvSpPr txBox="1"/>
          <p:nvPr/>
        </p:nvSpPr>
        <p:spPr>
          <a:xfrm>
            <a:off x="6645039" y="720906"/>
            <a:ext cx="4626543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&lt;tr&gt;&lt;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colzspan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=“2”&gt;Sporting Goods&lt;/tr&gt;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0AA0B-5E96-AC91-92DD-4E8664A80798}"/>
              </a:ext>
            </a:extLst>
          </p:cNvPr>
          <p:cNvSpPr txBox="1"/>
          <p:nvPr/>
        </p:nvSpPr>
        <p:spPr>
          <a:xfrm>
            <a:off x="6645038" y="2557397"/>
            <a:ext cx="4626543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&lt;tr&gt;&lt;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colzspan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=“2”&gt; Electronics &lt;/tr&gt;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17616-1698-E643-1711-61813235CCB7}"/>
              </a:ext>
            </a:extLst>
          </p:cNvPr>
          <p:cNvSpPr txBox="1"/>
          <p:nvPr/>
        </p:nvSpPr>
        <p:spPr>
          <a:xfrm>
            <a:off x="6645039" y="1192543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&lt;td&gt;Football&lt;/td&gt; &lt;td&gt;$49.99&lt;/td&gt;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24199-0FB2-4F7F-B3E9-E03B273D0688}"/>
              </a:ext>
            </a:extLst>
          </p:cNvPr>
          <p:cNvSpPr txBox="1"/>
          <p:nvPr/>
        </p:nvSpPr>
        <p:spPr>
          <a:xfrm>
            <a:off x="6645039" y="1571775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ball&lt;/td&gt; &lt;td&gt;$9.99&lt;/td&gt;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FDC2D-C0AC-59A7-3CF7-C65F5DCBEE8E}"/>
              </a:ext>
            </a:extLst>
          </p:cNvPr>
          <p:cNvSpPr txBox="1"/>
          <p:nvPr/>
        </p:nvSpPr>
        <p:spPr>
          <a:xfrm>
            <a:off x="6645039" y="1967336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&lt;td&gt;Basketball&lt;/td&gt; &lt;td&gt;$29.90&lt;/td&gt;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DE724-6872-22DF-2ECD-33CAD212BF1A}"/>
              </a:ext>
            </a:extLst>
          </p:cNvPr>
          <p:cNvSpPr txBox="1"/>
          <p:nvPr/>
        </p:nvSpPr>
        <p:spPr>
          <a:xfrm>
            <a:off x="6645038" y="3017980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&lt;td&gt;iPad 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Touchl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&lt;/td&gt; &lt;td&gt;$49.99&lt;/td&gt;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999B1-C5A2-0C5B-3566-863B206A2ECC}"/>
              </a:ext>
            </a:extLst>
          </p:cNvPr>
          <p:cNvSpPr txBox="1"/>
          <p:nvPr/>
        </p:nvSpPr>
        <p:spPr>
          <a:xfrm>
            <a:off x="6645038" y="3397212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&lt;td&gt;iPhone 5&lt;/td&gt; &lt;td&gt;$399.99&lt;/td&gt;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A4533-E495-3E3C-C1C8-ECB179A788CF}"/>
              </a:ext>
            </a:extLst>
          </p:cNvPr>
          <p:cNvSpPr txBox="1"/>
          <p:nvPr/>
        </p:nvSpPr>
        <p:spPr>
          <a:xfrm>
            <a:off x="6645038" y="3792773"/>
            <a:ext cx="46265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&lt;td&gt;Nexus 7&lt;/td&gt; &lt;td&gt;$199.99&lt;/td&gt;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F6160-9ADA-BDF8-4C08-FA544626CD0F}"/>
              </a:ext>
            </a:extLst>
          </p:cNvPr>
          <p:cNvSpPr txBox="1"/>
          <p:nvPr/>
        </p:nvSpPr>
        <p:spPr>
          <a:xfrm>
            <a:off x="6571515" y="249269"/>
            <a:ext cx="8485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7C390-83B8-7A12-9CA6-F987CECC01B3}"/>
              </a:ext>
            </a:extLst>
          </p:cNvPr>
          <p:cNvSpPr txBox="1"/>
          <p:nvPr/>
        </p:nvSpPr>
        <p:spPr>
          <a:xfrm>
            <a:off x="1427931" y="73013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89344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019C5-7453-9B1A-1818-6CF920DAABF8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8DAAE-1CC5-CD4C-F73A-39A0CE9F31C2}"/>
              </a:ext>
            </a:extLst>
          </p:cNvPr>
          <p:cNvSpPr txBox="1"/>
          <p:nvPr/>
        </p:nvSpPr>
        <p:spPr>
          <a:xfrm>
            <a:off x="130995" y="474091"/>
            <a:ext cx="6115801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</a:t>
            </a:r>
            <a:r>
              <a:rPr lang="ko-KR" altLang="en-US" b="1" dirty="0" err="1"/>
              <a:t>nline</a:t>
            </a:r>
            <a:r>
              <a:rPr lang="ko-KR" altLang="en-US" b="1" dirty="0"/>
              <a:t>  </a:t>
            </a:r>
            <a:r>
              <a:rPr lang="en-US" altLang="ko-KR" b="1" dirty="0"/>
              <a:t>CSS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에 입력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</a:t>
            </a:r>
            <a:r>
              <a:rPr lang="ko-KR" altLang="en-US" b="1" dirty="0" err="1"/>
              <a:t>tyle</a:t>
            </a:r>
            <a:r>
              <a:rPr lang="ko-KR" altLang="en-US" b="1" dirty="0"/>
              <a:t> = </a:t>
            </a:r>
            <a:r>
              <a:rPr lang="en-US" altLang="ko-KR" b="1" dirty="0"/>
              <a:t>{</a:t>
            </a:r>
            <a:r>
              <a:rPr lang="ko-KR" altLang="en-US" b="1" dirty="0"/>
              <a:t>{</a:t>
            </a:r>
            <a:r>
              <a:rPr lang="ko-KR" altLang="en-US" b="1" dirty="0" err="1"/>
              <a:t>속성명</a:t>
            </a:r>
            <a:r>
              <a:rPr lang="ko-KR" altLang="en-US" b="1" dirty="0"/>
              <a:t> :＇속성값＇ </a:t>
            </a:r>
            <a:r>
              <a:rPr lang="en-US" altLang="ko-KR" b="1" dirty="0"/>
              <a:t>……….</a:t>
            </a:r>
            <a:r>
              <a:rPr lang="ko-KR" altLang="en-US" b="1" dirty="0"/>
              <a:t> }</a:t>
            </a:r>
            <a:r>
              <a:rPr lang="en-US" altLang="ko-KR" b="1" dirty="0"/>
              <a:t>}</a:t>
            </a:r>
            <a:r>
              <a:rPr lang="ko-KR" altLang="en-US" b="1" dirty="0"/>
              <a:t> 형식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속성명은 </a:t>
            </a:r>
            <a:r>
              <a:rPr lang="ko-KR" altLang="en-US" b="1" dirty="0" err="1"/>
              <a:t>camelCased</a:t>
            </a:r>
            <a:r>
              <a:rPr lang="ko-KR" altLang="en-US" b="1" dirty="0"/>
              <a:t> 사용</a:t>
            </a:r>
            <a:r>
              <a:rPr lang="en-US" altLang="ko-KR" b="1" dirty="0"/>
              <a:t>(HTML CSS</a:t>
            </a:r>
            <a:r>
              <a:rPr lang="ko-KR" altLang="en-US" b="1" dirty="0"/>
              <a:t>와 다름</a:t>
            </a:r>
            <a:r>
              <a:rPr lang="en-US" altLang="ko-KR" b="1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background-color</a:t>
            </a:r>
            <a:r>
              <a:rPr lang="ko-KR" altLang="en-US" b="1" dirty="0"/>
              <a:t> </a:t>
            </a:r>
            <a:r>
              <a:rPr lang="en-US" altLang="ko-KR" b="1" dirty="0"/>
              <a:t>=&gt; </a:t>
            </a:r>
            <a:r>
              <a:rPr lang="ko-KR" altLang="en-US" b="1" dirty="0" err="1"/>
              <a:t>backgroundColor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FAF2D-FFED-F550-2D6F-094932F0BF32}"/>
              </a:ext>
            </a:extLst>
          </p:cNvPr>
          <p:cNvSpPr txBox="1"/>
          <p:nvPr/>
        </p:nvSpPr>
        <p:spPr>
          <a:xfrm>
            <a:off x="708811" y="2669604"/>
            <a:ext cx="4094251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style={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color: "yellow",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backgroundColor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: "black",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fontSize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: 30,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ko-KR" altLang="en-US" sz="1600" b="1" dirty="0">
                <a:effectLst/>
                <a:latin typeface="+mn-ea"/>
              </a:rPr>
              <a:t> 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19BF45-6859-42BD-2845-0214A8BC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37" y="5894803"/>
            <a:ext cx="4930063" cy="656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BAE57-DE70-D942-DCBA-C31C12C074A8}"/>
              </a:ext>
            </a:extLst>
          </p:cNvPr>
          <p:cNvSpPr txBox="1"/>
          <p:nvPr/>
        </p:nvSpPr>
        <p:spPr>
          <a:xfrm>
            <a:off x="3641242" y="3511990"/>
            <a:ext cx="21538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객체로 설정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A7054-0116-4F24-8A17-726992285877}"/>
              </a:ext>
            </a:extLst>
          </p:cNvPr>
          <p:cNvSpPr/>
          <p:nvPr/>
        </p:nvSpPr>
        <p:spPr>
          <a:xfrm>
            <a:off x="1309844" y="3699290"/>
            <a:ext cx="2780890" cy="1296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2AB6-D7EE-C070-7FC0-7AF1BC0E875A}"/>
              </a:ext>
            </a:extLst>
          </p:cNvPr>
          <p:cNvSpPr txBox="1"/>
          <p:nvPr/>
        </p:nvSpPr>
        <p:spPr>
          <a:xfrm>
            <a:off x="6609091" y="3076516"/>
            <a:ext cx="317017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변수로 표현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ko-KR" altLang="en-US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겍체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  }</a:t>
            </a:r>
          </a:p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{{ }} :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콧수염 괄호 사용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9465C-F776-513A-D157-DA54F588561E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021445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019C5-7453-9B1A-1818-6CF920DAABF8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73F5F-093A-7BCE-F4F9-69E608A7BD46}"/>
              </a:ext>
            </a:extLst>
          </p:cNvPr>
          <p:cNvSpPr txBox="1"/>
          <p:nvPr/>
        </p:nvSpPr>
        <p:spPr>
          <a:xfrm>
            <a:off x="380851" y="1475580"/>
            <a:ext cx="611312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styleObj</a:t>
            </a:r>
            <a:r>
              <a:rPr lang="en-US" altLang="ko-KR" sz="1600" b="1" dirty="0">
                <a:effectLst/>
                <a:latin typeface="+mn-ea"/>
              </a:rPr>
              <a:t> = {    // </a:t>
            </a:r>
            <a:r>
              <a:rPr lang="ko-KR" altLang="en-US" sz="1600" b="1" dirty="0">
                <a:effectLst/>
                <a:latin typeface="+mn-ea"/>
              </a:rPr>
              <a:t>내부 스타일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color: "yellow",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backgroundColor</a:t>
            </a:r>
            <a:r>
              <a:rPr lang="en-US" altLang="ko-KR" sz="1600" b="1" dirty="0">
                <a:effectLst/>
                <a:latin typeface="+mn-ea"/>
              </a:rPr>
              <a:t>: "blue",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 style={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styleObj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ko-KR" altLang="en-US" sz="1600" b="1" dirty="0">
                <a:effectLst/>
                <a:latin typeface="+mn-ea"/>
              </a:rPr>
              <a:t> 입니다</a:t>
            </a:r>
            <a:r>
              <a:rPr lang="en-US" altLang="ko-KR" sz="1600" b="1" dirty="0">
                <a:effectLst/>
                <a:latin typeface="+mn-ea"/>
              </a:rPr>
              <a:t>.&lt;/h3&gt;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A668E2-29DE-C515-2D81-A80E2932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" y="4897630"/>
            <a:ext cx="4772345" cy="676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7CC32-FA8D-E4A2-9745-97AF28293EEF}"/>
              </a:ext>
            </a:extLst>
          </p:cNvPr>
          <p:cNvSpPr txBox="1"/>
          <p:nvPr/>
        </p:nvSpPr>
        <p:spPr>
          <a:xfrm>
            <a:off x="1733448" y="107679"/>
            <a:ext cx="835091" cy="33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prj_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CEA05-A2EB-E57E-4812-D29F058B1BCF}"/>
              </a:ext>
            </a:extLst>
          </p:cNvPr>
          <p:cNvSpPr txBox="1"/>
          <p:nvPr/>
        </p:nvSpPr>
        <p:spPr>
          <a:xfrm>
            <a:off x="175370" y="476949"/>
            <a:ext cx="611204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Internal</a:t>
            </a:r>
            <a:r>
              <a:rPr lang="ko-KR" altLang="en-US" b="1" dirty="0"/>
              <a:t> </a:t>
            </a:r>
            <a:r>
              <a:rPr lang="en-US" altLang="ko-KR" b="1" dirty="0"/>
              <a:t>CSS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Componnent</a:t>
            </a:r>
            <a:r>
              <a:rPr lang="ko-KR" altLang="en-US" b="1" dirty="0"/>
              <a:t> 내부에 정의 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69F2F-3715-D61D-A406-D755DADC76C4}"/>
              </a:ext>
            </a:extLst>
          </p:cNvPr>
          <p:cNvSpPr txBox="1"/>
          <p:nvPr/>
        </p:nvSpPr>
        <p:spPr>
          <a:xfrm>
            <a:off x="4490107" y="1700198"/>
            <a:ext cx="21538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객체로 설정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A0624F-A2E7-0B51-093B-33A1318F6411}"/>
              </a:ext>
            </a:extLst>
          </p:cNvPr>
          <p:cNvSpPr/>
          <p:nvPr/>
        </p:nvSpPr>
        <p:spPr>
          <a:xfrm>
            <a:off x="530196" y="1758587"/>
            <a:ext cx="3570165" cy="1003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68FD7-A6BB-704E-2697-B91B21553FAD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7A805-8D35-ACA6-D4B5-B5B60152AAE4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935354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F8DAAE-1CC5-CD4C-F73A-39A0CE9F31C2}"/>
              </a:ext>
            </a:extLst>
          </p:cNvPr>
          <p:cNvSpPr txBox="1"/>
          <p:nvPr/>
        </p:nvSpPr>
        <p:spPr>
          <a:xfrm>
            <a:off x="172092" y="515187"/>
            <a:ext cx="503517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 외부 </a:t>
            </a:r>
            <a:r>
              <a:rPr lang="en-US" altLang="ko-KR" b="1" dirty="0"/>
              <a:t>CSS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의 </a:t>
            </a:r>
            <a:r>
              <a:rPr lang="en-US" altLang="ko-KR" b="1" dirty="0" err="1"/>
              <a:t>className</a:t>
            </a:r>
            <a:r>
              <a:rPr lang="en-US" altLang="ko-KR" b="1" dirty="0"/>
              <a:t> </a:t>
            </a:r>
            <a:r>
              <a:rPr lang="ko-KR" altLang="en-US" b="1" dirty="0"/>
              <a:t>속성을 이용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외부 파일에 </a:t>
            </a:r>
            <a:r>
              <a:rPr lang="en-US" altLang="ko-KR" b="1" dirty="0"/>
              <a:t>CSS</a:t>
            </a:r>
            <a:r>
              <a:rPr lang="ko-KR" altLang="en-US" b="1" dirty="0"/>
              <a:t> 파일 정의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</a:t>
            </a:r>
            <a:r>
              <a:rPr lang="ko-KR" altLang="en-US" b="1" dirty="0"/>
              <a:t>에서 </a:t>
            </a:r>
            <a:r>
              <a:rPr lang="en-US" altLang="ko-KR" b="1" dirty="0"/>
              <a:t>CSS </a:t>
            </a:r>
            <a:r>
              <a:rPr lang="ko-KR" altLang="en-US" b="1" dirty="0"/>
              <a:t>파일 </a:t>
            </a:r>
            <a:r>
              <a:rPr lang="en-US" altLang="ko-KR" b="1" dirty="0"/>
              <a:t>import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기존 </a:t>
            </a:r>
            <a:r>
              <a:rPr lang="en-US" altLang="ko-KR" b="1" dirty="0"/>
              <a:t>HTML</a:t>
            </a:r>
            <a:r>
              <a:rPr lang="ko-KR" altLang="en-US" b="1" dirty="0"/>
              <a:t> </a:t>
            </a:r>
            <a:r>
              <a:rPr lang="en-US" altLang="ko-KR" b="1" dirty="0"/>
              <a:t>CSS </a:t>
            </a:r>
            <a:r>
              <a:rPr lang="ko-KR" altLang="en-US" b="1" dirty="0"/>
              <a:t>작성 법과</a:t>
            </a:r>
            <a:r>
              <a:rPr lang="en-US" altLang="ko-KR" b="1" dirty="0"/>
              <a:t> </a:t>
            </a:r>
            <a:r>
              <a:rPr lang="ko-KR" altLang="en-US" b="1" dirty="0"/>
              <a:t>같음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84E21-64D9-D92A-D318-0187EB5D1BAE}"/>
              </a:ext>
            </a:extLst>
          </p:cNvPr>
          <p:cNvSpPr txBox="1"/>
          <p:nvPr/>
        </p:nvSpPr>
        <p:spPr>
          <a:xfrm>
            <a:off x="5403830" y="1378534"/>
            <a:ext cx="34880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+mn-ea"/>
              </a:rPr>
              <a:t>.</a:t>
            </a:r>
            <a:r>
              <a:rPr lang="en-US" altLang="ko-KR" b="1" dirty="0" err="1">
                <a:effectLst/>
                <a:latin typeface="+mn-ea"/>
              </a:rPr>
              <a:t>nameBox</a:t>
            </a:r>
            <a:r>
              <a:rPr lang="en-US" altLang="ko-KR" b="1" dirty="0">
                <a:effectLst/>
                <a:latin typeface="+mn-ea"/>
              </a:rPr>
              <a:t> {</a:t>
            </a:r>
          </a:p>
          <a:p>
            <a:r>
              <a:rPr lang="en-US" altLang="ko-KR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b="1" dirty="0">
                <a:effectLst/>
                <a:latin typeface="+mn-ea"/>
              </a:rPr>
              <a:t>  font-size: 100;</a:t>
            </a:r>
          </a:p>
          <a:p>
            <a:r>
              <a:rPr lang="en-US" altLang="ko-KR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40307-8E53-E90B-ABE0-F52868152F58}"/>
              </a:ext>
            </a:extLst>
          </p:cNvPr>
          <p:cNvSpPr txBox="1"/>
          <p:nvPr/>
        </p:nvSpPr>
        <p:spPr>
          <a:xfrm>
            <a:off x="716327" y="2926493"/>
            <a:ext cx="764683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  <a:latin typeface="+mn-ea"/>
              </a:rPr>
              <a:t>import "./App.css";</a:t>
            </a:r>
          </a:p>
          <a:p>
            <a:br>
              <a:rPr lang="en-US" altLang="ko-KR" b="1" dirty="0">
                <a:effectLst/>
                <a:latin typeface="+mn-ea"/>
              </a:rPr>
            </a:br>
            <a:r>
              <a:rPr lang="en-US" altLang="ko-KR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b="1" dirty="0">
                <a:effectLst/>
                <a:latin typeface="+mn-ea"/>
              </a:rPr>
              <a:t>  return (</a:t>
            </a:r>
          </a:p>
          <a:p>
            <a:r>
              <a:rPr lang="en-US" altLang="ko-KR" b="1" dirty="0">
                <a:effectLst/>
                <a:latin typeface="+mn-ea"/>
              </a:rPr>
              <a:t>    &lt;&gt;</a:t>
            </a:r>
          </a:p>
          <a:p>
            <a:r>
              <a:rPr lang="en-US" altLang="ko-KR" b="1" dirty="0">
                <a:effectLst/>
                <a:latin typeface="+mn-ea"/>
              </a:rPr>
              <a:t>      &lt;h3 </a:t>
            </a:r>
            <a:r>
              <a:rPr lang="en-US" altLang="ko-KR" b="1" dirty="0" err="1">
                <a:effectLst/>
                <a:latin typeface="+mn-ea"/>
              </a:rPr>
              <a:t>className</a:t>
            </a:r>
            <a:r>
              <a:rPr lang="en-US" altLang="ko-KR" b="1" dirty="0">
                <a:effectLst/>
                <a:latin typeface="+mn-ea"/>
              </a:rPr>
              <a:t>="</a:t>
            </a:r>
            <a:r>
              <a:rPr lang="en-US" altLang="ko-KR" b="1" dirty="0" err="1">
                <a:effectLst/>
                <a:latin typeface="+mn-ea"/>
              </a:rPr>
              <a:t>nameBox</a:t>
            </a:r>
            <a:r>
              <a:rPr lang="en-US" altLang="ko-KR" b="1" dirty="0">
                <a:effectLst/>
                <a:latin typeface="+mn-ea"/>
              </a:rPr>
              <a:t>"&gt;</a:t>
            </a:r>
            <a:r>
              <a:rPr lang="ko-KR" altLang="en-US" b="1" dirty="0">
                <a:effectLst/>
                <a:latin typeface="+mn-ea"/>
              </a:rPr>
              <a:t>안녕하세요</a:t>
            </a:r>
            <a:r>
              <a:rPr lang="en-US" altLang="ko-KR" b="1" dirty="0">
                <a:effectLst/>
                <a:latin typeface="+mn-ea"/>
              </a:rPr>
              <a:t>. </a:t>
            </a:r>
            <a:r>
              <a:rPr lang="ko-KR" altLang="en-US" b="1" dirty="0" err="1">
                <a:effectLst/>
                <a:latin typeface="+mn-ea"/>
              </a:rPr>
              <a:t>김창복</a:t>
            </a:r>
            <a:r>
              <a:rPr lang="ko-KR" altLang="en-US" b="1" dirty="0">
                <a:effectLst/>
                <a:latin typeface="+mn-ea"/>
              </a:rPr>
              <a:t> 입니다</a:t>
            </a:r>
            <a:r>
              <a:rPr lang="en-US" altLang="ko-KR" b="1" dirty="0">
                <a:effectLst/>
                <a:latin typeface="+mn-ea"/>
              </a:rPr>
              <a:t>!!!!&lt;/h3&gt;</a:t>
            </a:r>
          </a:p>
          <a:p>
            <a:r>
              <a:rPr lang="en-US" altLang="ko-KR" b="1" dirty="0">
                <a:effectLst/>
                <a:latin typeface="+mn-ea"/>
              </a:rPr>
              <a:t>    &lt;/&gt;</a:t>
            </a:r>
          </a:p>
          <a:p>
            <a:r>
              <a:rPr lang="en-US" altLang="ko-KR" b="1" dirty="0">
                <a:effectLst/>
                <a:latin typeface="+mn-ea"/>
              </a:rPr>
              <a:t>  );</a:t>
            </a:r>
          </a:p>
          <a:p>
            <a:r>
              <a:rPr lang="en-US" altLang="ko-KR" b="1" dirty="0">
                <a:effectLst/>
                <a:latin typeface="+mn-ea"/>
              </a:rPr>
              <a:t>};</a:t>
            </a:r>
          </a:p>
          <a:p>
            <a:br>
              <a:rPr lang="en-US" altLang="ko-KR" b="1" dirty="0">
                <a:effectLst/>
                <a:latin typeface="+mn-ea"/>
              </a:rPr>
            </a:br>
            <a:r>
              <a:rPr lang="en-US" altLang="ko-KR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5E46F-8D03-77EE-9EFF-EC39E8D9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30" y="5441893"/>
            <a:ext cx="5487166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69F1C-42BA-E632-0ABB-A9C69E102CED}"/>
              </a:ext>
            </a:extLst>
          </p:cNvPr>
          <p:cNvSpPr txBox="1"/>
          <p:nvPr/>
        </p:nvSpPr>
        <p:spPr>
          <a:xfrm>
            <a:off x="7147869" y="1120873"/>
            <a:ext cx="99316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App.css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4EC8-3CC7-B8AF-8D6B-8A27D9B3F0B9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F7883-53C8-D83B-56F3-87F9BB33234F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81777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B8B83C-BAD6-D2E3-71A0-E90482AB1345}"/>
              </a:ext>
            </a:extLst>
          </p:cNvPr>
          <p:cNvSpPr txBox="1"/>
          <p:nvPr/>
        </p:nvSpPr>
        <p:spPr>
          <a:xfrm>
            <a:off x="244689" y="738490"/>
            <a:ext cx="8131993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SubApp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nameBox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ko-KR" altLang="en-US" sz="1600" b="1" dirty="0">
                <a:effectLst/>
                <a:latin typeface="+mn-ea"/>
              </a:rPr>
              <a:t> 입니다</a:t>
            </a:r>
            <a:r>
              <a:rPr lang="en-US" altLang="ko-KR" sz="1600" b="1" dirty="0">
                <a:effectLst/>
                <a:latin typeface="+mn-ea"/>
              </a:rPr>
              <a:t>!!!!&lt;/h3&gt;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SubApp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 err="1">
                <a:effectLst/>
                <a:latin typeface="+mn-ea"/>
              </a:rPr>
              <a:t>nameBox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ko-KR" altLang="en-US" sz="1600" b="1" dirty="0">
                <a:effectLst/>
                <a:latin typeface="+mn-ea"/>
              </a:rPr>
              <a:t> 입니다</a:t>
            </a:r>
            <a:r>
              <a:rPr lang="en-US" altLang="ko-KR" sz="1600" b="1" dirty="0">
                <a:effectLst/>
                <a:latin typeface="+mn-ea"/>
              </a:rPr>
              <a:t>!!!!&lt;/h3&gt;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BC677C-2DAD-6018-9197-6267D0AC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99" y="4975775"/>
            <a:ext cx="5487166" cy="714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110686-52D3-C77D-CC44-F4B21CA6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99" y="5657498"/>
            <a:ext cx="5487166" cy="7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0FB33-F489-D69F-A6FE-DBAAA3E4191B}"/>
              </a:ext>
            </a:extLst>
          </p:cNvPr>
          <p:cNvSpPr txBox="1"/>
          <p:nvPr/>
        </p:nvSpPr>
        <p:spPr>
          <a:xfrm>
            <a:off x="4513166" y="568041"/>
            <a:ext cx="17573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AppleSDGothicNeo"/>
              </a:rPr>
              <a:t>전체 모듈에 적용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247BF-11AD-B646-ABCC-A5D4373FA563}"/>
              </a:ext>
            </a:extLst>
          </p:cNvPr>
          <p:cNvSpPr txBox="1"/>
          <p:nvPr/>
        </p:nvSpPr>
        <p:spPr>
          <a:xfrm>
            <a:off x="6970476" y="398937"/>
            <a:ext cx="3488076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.</a:t>
            </a:r>
            <a:r>
              <a:rPr lang="en-US" altLang="ko-KR" sz="1600" b="1" dirty="0" err="1">
                <a:effectLst/>
                <a:latin typeface="+mn-ea"/>
              </a:rPr>
              <a:t>nameBox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100;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76D32-C1D0-4E9C-8B39-4C10B7247157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4F507-A246-5732-7E06-E64FE8FA36B9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06375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B8B83C-BAD6-D2E3-71A0-E90482AB1345}"/>
              </a:ext>
            </a:extLst>
          </p:cNvPr>
          <p:cNvSpPr txBox="1"/>
          <p:nvPr/>
        </p:nvSpPr>
        <p:spPr>
          <a:xfrm>
            <a:off x="312066" y="637101"/>
            <a:ext cx="8131993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+mn-ea"/>
              </a:rPr>
              <a:t>import "./App.</a:t>
            </a:r>
            <a:r>
              <a:rPr lang="en-US" altLang="ko-KR" sz="1600" b="1" dirty="0">
                <a:effectLst/>
                <a:latin typeface="+mn-ea"/>
              </a:rPr>
              <a:t>css</a:t>
            </a:r>
            <a:r>
              <a:rPr lang="en-US" altLang="ko-KR" b="1" dirty="0">
                <a:effectLst/>
                <a:latin typeface="+mn-ea"/>
              </a:rPr>
              <a:t>";</a:t>
            </a:r>
          </a:p>
          <a:p>
            <a:br>
              <a:rPr lang="en-US" altLang="ko-KR" b="1" dirty="0">
                <a:effectLst/>
                <a:latin typeface="+mn-ea"/>
              </a:rPr>
            </a:br>
            <a:r>
              <a:rPr lang="en-US" altLang="ko-KR" b="1" dirty="0">
                <a:effectLst/>
                <a:latin typeface="+mn-ea"/>
              </a:rPr>
              <a:t>const </a:t>
            </a:r>
            <a:r>
              <a:rPr lang="en-US" altLang="ko-KR" b="1" dirty="0" err="1">
                <a:effectLst/>
                <a:latin typeface="+mn-ea"/>
              </a:rPr>
              <a:t>SubApp</a:t>
            </a:r>
            <a:r>
              <a:rPr lang="en-US" altLang="ko-KR" b="1" dirty="0">
                <a:effectLst/>
                <a:latin typeface="+mn-ea"/>
              </a:rPr>
              <a:t> = () =&gt; {</a:t>
            </a:r>
          </a:p>
          <a:p>
            <a:r>
              <a:rPr lang="en-US" altLang="ko-KR" b="1" dirty="0">
                <a:effectLst/>
                <a:latin typeface="+mn-ea"/>
              </a:rPr>
              <a:t>  return (</a:t>
            </a:r>
          </a:p>
          <a:p>
            <a:r>
              <a:rPr lang="en-US" altLang="ko-KR" b="1" dirty="0">
                <a:effectLst/>
                <a:latin typeface="+mn-ea"/>
              </a:rPr>
              <a:t>    &lt;&gt;</a:t>
            </a:r>
          </a:p>
          <a:p>
            <a:r>
              <a:rPr lang="en-US" altLang="ko-KR" b="1" dirty="0">
                <a:effectLst/>
                <a:latin typeface="+mn-ea"/>
              </a:rPr>
              <a:t>      &lt;h3 </a:t>
            </a:r>
            <a:r>
              <a:rPr lang="en-US" altLang="ko-KR" b="1" dirty="0" err="1">
                <a:effectLst/>
                <a:latin typeface="+mn-ea"/>
              </a:rPr>
              <a:t>className</a:t>
            </a:r>
            <a:r>
              <a:rPr lang="en-US" altLang="ko-KR" b="1" dirty="0">
                <a:effectLst/>
                <a:latin typeface="+mn-ea"/>
              </a:rPr>
              <a:t>="nameBox1"&gt;</a:t>
            </a:r>
            <a:r>
              <a:rPr lang="ko-KR" altLang="en-US" b="1" dirty="0">
                <a:effectLst/>
                <a:latin typeface="+mn-ea"/>
              </a:rPr>
              <a:t>안녕하세요</a:t>
            </a:r>
            <a:r>
              <a:rPr lang="en-US" altLang="ko-KR" b="1" dirty="0">
                <a:effectLst/>
                <a:latin typeface="+mn-ea"/>
              </a:rPr>
              <a:t>. </a:t>
            </a:r>
            <a:r>
              <a:rPr lang="ko-KR" altLang="en-US" b="1" dirty="0" err="1">
                <a:effectLst/>
                <a:latin typeface="+mn-ea"/>
              </a:rPr>
              <a:t>김창복</a:t>
            </a:r>
            <a:r>
              <a:rPr lang="ko-KR" altLang="en-US" b="1" dirty="0">
                <a:effectLst/>
                <a:latin typeface="+mn-ea"/>
              </a:rPr>
              <a:t> 입니다</a:t>
            </a:r>
            <a:r>
              <a:rPr lang="en-US" altLang="ko-KR" b="1" dirty="0">
                <a:effectLst/>
                <a:latin typeface="+mn-ea"/>
              </a:rPr>
              <a:t>!!!!&lt;/h3&gt;</a:t>
            </a:r>
          </a:p>
          <a:p>
            <a:r>
              <a:rPr lang="en-US" altLang="ko-KR" b="1" dirty="0">
                <a:effectLst/>
                <a:latin typeface="+mn-ea"/>
              </a:rPr>
              <a:t>    &lt;/&gt;</a:t>
            </a:r>
          </a:p>
          <a:p>
            <a:r>
              <a:rPr lang="en-US" altLang="ko-KR" b="1" dirty="0">
                <a:effectLst/>
                <a:latin typeface="+mn-ea"/>
              </a:rPr>
              <a:t>  );</a:t>
            </a:r>
          </a:p>
          <a:p>
            <a:r>
              <a:rPr lang="en-US" altLang="ko-KR" b="1" dirty="0">
                <a:effectLst/>
                <a:latin typeface="+mn-ea"/>
              </a:rPr>
              <a:t>};</a:t>
            </a:r>
          </a:p>
          <a:p>
            <a:br>
              <a:rPr lang="en-US" altLang="ko-KR" b="1" dirty="0">
                <a:effectLst/>
                <a:latin typeface="+mn-ea"/>
              </a:rPr>
            </a:br>
            <a:r>
              <a:rPr lang="en-US" altLang="ko-KR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b="1" dirty="0">
                <a:effectLst/>
                <a:latin typeface="+mn-ea"/>
              </a:rPr>
              <a:t>  return (</a:t>
            </a:r>
          </a:p>
          <a:p>
            <a:r>
              <a:rPr lang="en-US" altLang="ko-KR" b="1" dirty="0">
                <a:effectLst/>
                <a:latin typeface="+mn-ea"/>
              </a:rPr>
              <a:t>    &lt;&gt;</a:t>
            </a:r>
          </a:p>
          <a:p>
            <a:r>
              <a:rPr lang="en-US" altLang="ko-KR" b="1" dirty="0">
                <a:effectLst/>
                <a:latin typeface="+mn-ea"/>
              </a:rPr>
              <a:t>      &lt;</a:t>
            </a:r>
            <a:r>
              <a:rPr lang="en-US" altLang="ko-KR" b="1" dirty="0" err="1">
                <a:effectLst/>
                <a:latin typeface="+mn-ea"/>
              </a:rPr>
              <a:t>SubApp</a:t>
            </a:r>
            <a:r>
              <a:rPr lang="en-US" altLang="ko-KR" b="1" dirty="0">
                <a:effectLst/>
                <a:latin typeface="+mn-ea"/>
              </a:rPr>
              <a:t> /&gt;</a:t>
            </a:r>
          </a:p>
          <a:p>
            <a:r>
              <a:rPr lang="en-US" altLang="ko-KR" b="1" dirty="0">
                <a:effectLst/>
                <a:latin typeface="+mn-ea"/>
              </a:rPr>
              <a:t>      &lt;h3 </a:t>
            </a:r>
            <a:r>
              <a:rPr lang="en-US" altLang="ko-KR" b="1" dirty="0" err="1">
                <a:effectLst/>
                <a:latin typeface="+mn-ea"/>
              </a:rPr>
              <a:t>className</a:t>
            </a:r>
            <a:r>
              <a:rPr lang="en-US" altLang="ko-KR" b="1" dirty="0">
                <a:effectLst/>
                <a:latin typeface="+mn-ea"/>
              </a:rPr>
              <a:t>="nameBox2"&gt;</a:t>
            </a:r>
            <a:r>
              <a:rPr lang="ko-KR" altLang="en-US" b="1" dirty="0">
                <a:effectLst/>
                <a:latin typeface="+mn-ea"/>
              </a:rPr>
              <a:t>안녕하세요</a:t>
            </a:r>
            <a:r>
              <a:rPr lang="en-US" altLang="ko-KR" b="1" dirty="0">
                <a:effectLst/>
                <a:latin typeface="+mn-ea"/>
              </a:rPr>
              <a:t>. </a:t>
            </a:r>
            <a:r>
              <a:rPr lang="ko-KR" altLang="en-US" b="1" dirty="0" err="1">
                <a:effectLst/>
                <a:latin typeface="+mn-ea"/>
              </a:rPr>
              <a:t>김창복</a:t>
            </a:r>
            <a:r>
              <a:rPr lang="ko-KR" altLang="en-US" b="1" dirty="0">
                <a:effectLst/>
                <a:latin typeface="+mn-ea"/>
              </a:rPr>
              <a:t> 입니다</a:t>
            </a:r>
            <a:r>
              <a:rPr lang="en-US" altLang="ko-KR" b="1" dirty="0">
                <a:effectLst/>
                <a:latin typeface="+mn-ea"/>
              </a:rPr>
              <a:t>!!!!&lt;/h3&gt;</a:t>
            </a:r>
          </a:p>
          <a:p>
            <a:r>
              <a:rPr lang="en-US" altLang="ko-KR" b="1" dirty="0">
                <a:effectLst/>
                <a:latin typeface="+mn-ea"/>
              </a:rPr>
              <a:t>    &lt;/&gt;</a:t>
            </a:r>
          </a:p>
          <a:p>
            <a:r>
              <a:rPr lang="en-US" altLang="ko-KR" b="1" dirty="0">
                <a:effectLst/>
                <a:latin typeface="+mn-ea"/>
              </a:rPr>
              <a:t>  );</a:t>
            </a:r>
          </a:p>
          <a:p>
            <a:r>
              <a:rPr lang="en-US" altLang="ko-KR" b="1" dirty="0">
                <a:effectLst/>
                <a:latin typeface="+mn-ea"/>
              </a:rPr>
              <a:t>};</a:t>
            </a:r>
          </a:p>
          <a:p>
            <a:br>
              <a:rPr lang="en-US" altLang="ko-KR" b="1" dirty="0">
                <a:effectLst/>
                <a:latin typeface="+mn-ea"/>
              </a:rPr>
            </a:br>
            <a:r>
              <a:rPr lang="en-US" altLang="ko-KR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0FB33-F489-D69F-A6FE-DBAAA3E4191B}"/>
              </a:ext>
            </a:extLst>
          </p:cNvPr>
          <p:cNvSpPr txBox="1"/>
          <p:nvPr/>
        </p:nvSpPr>
        <p:spPr>
          <a:xfrm>
            <a:off x="4580543" y="466652"/>
            <a:ext cx="17573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AppleSDGothicNeo"/>
              </a:rPr>
              <a:t>전체 모듈에 적용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247BF-11AD-B646-ABCC-A5D4373FA563}"/>
              </a:ext>
            </a:extLst>
          </p:cNvPr>
          <p:cNvSpPr txBox="1"/>
          <p:nvPr/>
        </p:nvSpPr>
        <p:spPr>
          <a:xfrm>
            <a:off x="8052562" y="230832"/>
            <a:ext cx="3488076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.nameBox1 {</a:t>
            </a:r>
          </a:p>
          <a:p>
            <a:r>
              <a:rPr lang="en-US" altLang="ko-KR" sz="1600" b="1" dirty="0">
                <a:effectLst/>
                <a:latin typeface="+mn-ea"/>
              </a:rPr>
              <a:t>   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 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 font-size: 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display :inline-block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.nameBox2 {</a:t>
            </a:r>
          </a:p>
          <a:p>
            <a:r>
              <a:rPr lang="en-US" altLang="ko-KR" sz="1600" b="1" dirty="0">
                <a:effectLst/>
                <a:latin typeface="+mn-ea"/>
              </a:rPr>
              <a:t>   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 background-color: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font-size: 30px;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display :inline-block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BC502-A915-EBD3-E077-AB8F777D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87" y="5301610"/>
            <a:ext cx="5430008" cy="1514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DDA09-8574-7234-B71D-0C972A8BC161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84A06-5ED8-9FE6-902D-A85329FDC174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05401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94AFC-78C4-B9A7-C365-0D437C31ED8E}"/>
              </a:ext>
            </a:extLst>
          </p:cNvPr>
          <p:cNvSpPr txBox="1"/>
          <p:nvPr/>
        </p:nvSpPr>
        <p:spPr>
          <a:xfrm>
            <a:off x="477744" y="1471910"/>
            <a:ext cx="4605393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body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background: </a:t>
            </a:r>
            <a:r>
              <a:rPr lang="en-US" altLang="ko-KR" sz="1600" b="1" dirty="0" err="1">
                <a:effectLst/>
                <a:latin typeface="+mn-ea"/>
              </a:rPr>
              <a:t>lightgray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Arial, Helvetica, sans-serif;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.booklist {</a:t>
            </a:r>
          </a:p>
          <a:p>
            <a:r>
              <a:rPr lang="en-US" altLang="ko-KR" sz="1600" b="1" dirty="0">
                <a:effectLst/>
                <a:latin typeface="+mn-ea"/>
              </a:rPr>
              <a:t>  width: 600px;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gap: 2rem;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.book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background: #fffff0;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margin: 10px;</a:t>
            </a:r>
          </a:p>
          <a:p>
            <a:r>
              <a:rPr lang="en-US" altLang="ko-KR" sz="1600" b="1" dirty="0">
                <a:effectLst/>
                <a:latin typeface="+mn-ea"/>
              </a:rPr>
              <a:t>  padding-left: 20px; 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border-radius: 1rem;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A9B83-7FCB-BA43-C315-61013E3C2360}"/>
              </a:ext>
            </a:extLst>
          </p:cNvPr>
          <p:cNvSpPr txBox="1"/>
          <p:nvPr/>
        </p:nvSpPr>
        <p:spPr>
          <a:xfrm>
            <a:off x="97332" y="461665"/>
            <a:ext cx="508084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Props</a:t>
            </a:r>
            <a:r>
              <a:rPr lang="ko-KR" altLang="en-US" b="1" dirty="0"/>
              <a:t>를 이용한 </a:t>
            </a:r>
            <a:r>
              <a:rPr lang="ko-KR" altLang="en-US" b="1" i="0" dirty="0">
                <a:effectLst/>
                <a:latin typeface="Spoqa Han Sans Neo"/>
              </a:rPr>
              <a:t> 도서 목록을 출력</a:t>
            </a:r>
            <a:endParaRPr lang="en-US" altLang="ko-KR" b="1" i="0" dirty="0">
              <a:effectLst/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App.css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4B92D9-0FA0-A5D8-AF07-3209CEEB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9" y="982336"/>
            <a:ext cx="5922902" cy="5553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73F54-20CC-B2F0-1C59-814006596B7C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AD6AA-56B2-323C-6080-3155B6122289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899820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BA983BA-9AEC-7065-035E-2F10D2A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7" y="965770"/>
            <a:ext cx="10154812" cy="5311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E518A-8734-3F94-7FE7-17EA86E449C2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FF9C1-172E-3984-DA73-FDD182115C55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94191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3CECB-6830-4DFD-B136-40C039821299}"/>
              </a:ext>
            </a:extLst>
          </p:cNvPr>
          <p:cNvSpPr txBox="1"/>
          <p:nvPr/>
        </p:nvSpPr>
        <p:spPr>
          <a:xfrm>
            <a:off x="208052" y="97884"/>
            <a:ext cx="704550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&lt;title&gt;Index Page&lt;/title&gt;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="index.html"&gt;WEB Programming&lt;/a&gt;&lt;/h1&gt;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="html.html"&gt;HTML&lt;/a&gt;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="css.html"&gt;CSS&lt;/a&gt;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="js.html"&gt;JavaScript&lt;/a&gt;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en-US" altLang="ko-KR" sz="1600" b="1" dirty="0">
                <a:effectLst/>
                <a:latin typeface="+mn-ea"/>
              </a:rPr>
              <a:t>.html"&gt;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="nodejs.html"&gt;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&lt;h2&gt;WEB Programming&lt;/h2&gt;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웹 프로그래밍은 웹사이트 혹은 웹 페이지를 만드는 과정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웹 사이트 화면을 구성하는 것들을 만들어 내는 작업</a:t>
            </a:r>
            <a:r>
              <a:rPr lang="en-US" altLang="ko-KR" sz="1600" b="1" dirty="0">
                <a:effectLst/>
                <a:latin typeface="+mn-ea"/>
              </a:rPr>
              <a:t>.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이 작업은 다양한 언어를 사용해 진행      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 err="1">
                <a:effectLst/>
                <a:latin typeface="+mn-ea"/>
              </a:rPr>
              <a:t>프런트엔드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HTML, CSS, JavaScript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 err="1">
                <a:effectLst/>
                <a:latin typeface="+mn-ea"/>
              </a:rPr>
              <a:t>백엔트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Python, Ruby, PHP, Java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9BE52-C5FC-E2AF-7AAA-DF620B9572D2}"/>
              </a:ext>
            </a:extLst>
          </p:cNvPr>
          <p:cNvSpPr txBox="1"/>
          <p:nvPr/>
        </p:nvSpPr>
        <p:spPr>
          <a:xfrm>
            <a:off x="6526584" y="97884"/>
            <a:ext cx="558571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article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="regist.html"&gt;</a:t>
            </a:r>
            <a:r>
              <a:rPr lang="ko-KR" altLang="en-US" sz="1600" b="1" dirty="0">
                <a:effectLst/>
                <a:latin typeface="+mn-ea"/>
              </a:rPr>
              <a:t>회원 가입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="login.html"&gt;</a:t>
            </a:r>
            <a:r>
              <a:rPr lang="ko-KR" altLang="en-US" sz="1600" b="1" dirty="0">
                <a:effectLst/>
                <a:latin typeface="+mn-ea"/>
              </a:rPr>
              <a:t>로그인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article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footer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footer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03388-C57D-7045-1459-C263F5AD99CE}"/>
              </a:ext>
            </a:extLst>
          </p:cNvPr>
          <p:cNvSpPr txBox="1"/>
          <p:nvPr/>
        </p:nvSpPr>
        <p:spPr>
          <a:xfrm>
            <a:off x="4715074" y="19809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Index,html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186E8-8C18-4D3B-4A8F-A0E7B929B2C6}"/>
              </a:ext>
            </a:extLst>
          </p:cNvPr>
          <p:cNvSpPr/>
          <p:nvPr/>
        </p:nvSpPr>
        <p:spPr>
          <a:xfrm>
            <a:off x="392651" y="1636226"/>
            <a:ext cx="6065901" cy="70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3846-D59C-DF22-AD88-7EF2DCC89B2E}"/>
              </a:ext>
            </a:extLst>
          </p:cNvPr>
          <p:cNvSpPr/>
          <p:nvPr/>
        </p:nvSpPr>
        <p:spPr>
          <a:xfrm>
            <a:off x="392650" y="2637253"/>
            <a:ext cx="6065901" cy="171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20E5F-2E98-D44F-29E7-5217C5230B73}"/>
              </a:ext>
            </a:extLst>
          </p:cNvPr>
          <p:cNvSpPr/>
          <p:nvPr/>
        </p:nvSpPr>
        <p:spPr>
          <a:xfrm>
            <a:off x="392649" y="4428694"/>
            <a:ext cx="6653044" cy="233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A929A8-2C91-D92B-F02E-C5387C3EAF26}"/>
              </a:ext>
            </a:extLst>
          </p:cNvPr>
          <p:cNvSpPr/>
          <p:nvPr/>
        </p:nvSpPr>
        <p:spPr>
          <a:xfrm>
            <a:off x="6747556" y="172243"/>
            <a:ext cx="5236392" cy="103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E8877-4FEA-079B-B39F-4CD2086141C3}"/>
              </a:ext>
            </a:extLst>
          </p:cNvPr>
          <p:cNvSpPr/>
          <p:nvPr/>
        </p:nvSpPr>
        <p:spPr>
          <a:xfrm>
            <a:off x="6758651" y="1314278"/>
            <a:ext cx="5236392" cy="155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11C2-8753-9A96-5CEB-827978775B14}"/>
              </a:ext>
            </a:extLst>
          </p:cNvPr>
          <p:cNvSpPr txBox="1"/>
          <p:nvPr/>
        </p:nvSpPr>
        <p:spPr>
          <a:xfrm>
            <a:off x="3942612" y="1388873"/>
            <a:ext cx="20320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Header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0C693-447C-4EF1-B864-C537694915D5}"/>
              </a:ext>
            </a:extLst>
          </p:cNvPr>
          <p:cNvSpPr txBox="1"/>
          <p:nvPr/>
        </p:nvSpPr>
        <p:spPr>
          <a:xfrm>
            <a:off x="4096472" y="2637775"/>
            <a:ext cx="20320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Nav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E2660-134F-D494-A700-2EB1F65C7F19}"/>
              </a:ext>
            </a:extLst>
          </p:cNvPr>
          <p:cNvSpPr txBox="1"/>
          <p:nvPr/>
        </p:nvSpPr>
        <p:spPr>
          <a:xfrm>
            <a:off x="4445188" y="4524772"/>
            <a:ext cx="20320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Index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7BE65-BE35-212D-7CF4-FF29865A233B}"/>
              </a:ext>
            </a:extLst>
          </p:cNvPr>
          <p:cNvSpPr txBox="1"/>
          <p:nvPr/>
        </p:nvSpPr>
        <p:spPr>
          <a:xfrm>
            <a:off x="9816393" y="-91804"/>
            <a:ext cx="20320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Article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Component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907195-D1EC-65DF-B2A8-617EE2E2E7A3}"/>
              </a:ext>
            </a:extLst>
          </p:cNvPr>
          <p:cNvSpPr txBox="1"/>
          <p:nvPr/>
        </p:nvSpPr>
        <p:spPr>
          <a:xfrm>
            <a:off x="9816393" y="1314278"/>
            <a:ext cx="20320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Footer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082441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2E5B20-5146-6BD6-909A-E12792CC25FD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8B83C-BAD6-D2E3-71A0-E90482AB1345}"/>
              </a:ext>
            </a:extLst>
          </p:cNvPr>
          <p:cNvSpPr txBox="1"/>
          <p:nvPr/>
        </p:nvSpPr>
        <p:spPr>
          <a:xfrm>
            <a:off x="271912" y="541210"/>
            <a:ext cx="657165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"./Component/Nav";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// import Index from "./Component/Index";</a:t>
            </a:r>
          </a:p>
          <a:p>
            <a:r>
              <a:rPr lang="en-US" altLang="ko-KR" sz="1600" b="1" dirty="0">
                <a:effectLst/>
                <a:latin typeface="+mn-ea"/>
              </a:rPr>
              <a:t>// import 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// import 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// import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// import </a:t>
            </a:r>
            <a:r>
              <a:rPr lang="en-US" altLang="ko-KR" sz="1600" b="1" dirty="0" err="1">
                <a:effectLst/>
                <a:latin typeface="+mn-ea"/>
              </a:rPr>
              <a:t>Regist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Regist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// import Login from "./Component/Login";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Article from "./Component/Article";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Footer from "./Component/Footer";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"./App.css";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0FB33-F489-D69F-A6FE-DBAAA3E4191B}"/>
              </a:ext>
            </a:extLst>
          </p:cNvPr>
          <p:cNvSpPr txBox="1"/>
          <p:nvPr/>
        </p:nvSpPr>
        <p:spPr>
          <a:xfrm>
            <a:off x="4972259" y="461665"/>
            <a:ext cx="17573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AppleSDGothicNeo"/>
              </a:rPr>
              <a:t>전체 모듈에 적용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F893-3CE7-F7F5-B247-9F0B02AD9DD4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F16B2-5EC3-80AB-E76C-6932C2150E5F}"/>
              </a:ext>
            </a:extLst>
          </p:cNvPr>
          <p:cNvSpPr txBox="1"/>
          <p:nvPr/>
        </p:nvSpPr>
        <p:spPr>
          <a:xfrm>
            <a:off x="7343997" y="630942"/>
            <a:ext cx="408592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&lt;Nav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&lt;Article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&lt;Footer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526993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2E5B20-5146-6BD6-909A-E12792CC25FD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0FB33-F489-D69F-A6FE-DBAAA3E4191B}"/>
              </a:ext>
            </a:extLst>
          </p:cNvPr>
          <p:cNvSpPr txBox="1"/>
          <p:nvPr/>
        </p:nvSpPr>
        <p:spPr>
          <a:xfrm>
            <a:off x="4972259" y="461665"/>
            <a:ext cx="175731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AppleSDGothicNeo"/>
              </a:rPr>
              <a:t>전체 모듈에 적용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803AB-0345-6256-4E0E-04D9DDDA0D91}"/>
              </a:ext>
            </a:extLst>
          </p:cNvPr>
          <p:cNvSpPr txBox="1"/>
          <p:nvPr/>
        </p:nvSpPr>
        <p:spPr>
          <a:xfrm>
            <a:off x="162250" y="924673"/>
            <a:ext cx="1044068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Song+Myung&amp;display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("https://fonts.googleapis.com/css2?family=Nanum+Gothic:wght@700&amp;display=swap");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Nanum+Pen+Script&amp;display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body {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 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 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lightblue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 : white 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 : "</a:t>
            </a:r>
            <a:r>
              <a:rPr lang="en-US" altLang="ko-KR" sz="1600" b="1" dirty="0" err="1">
                <a:effectLst/>
                <a:latin typeface="+mn-ea"/>
              </a:rPr>
              <a:t>Nanum</a:t>
            </a:r>
            <a:r>
              <a:rPr lang="en-US" altLang="ko-KR" sz="1600" b="1" dirty="0">
                <a:effectLst/>
                <a:latin typeface="+mn-ea"/>
              </a:rPr>
              <a:t> Gothic";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border-bottom: 1px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.container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"Song Myung";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grid;</a:t>
            </a:r>
          </a:p>
          <a:p>
            <a:r>
              <a:rPr lang="en-US" altLang="ko-KR" sz="1600" b="1" dirty="0">
                <a:effectLst/>
                <a:latin typeface="+mn-ea"/>
              </a:rPr>
              <a:t>  grid-template-columns: 100px 1fr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row-gap: 10px;</a:t>
            </a:r>
          </a:p>
          <a:p>
            <a:r>
              <a:rPr lang="en-US" altLang="ko-KR" sz="1600" b="1" dirty="0">
                <a:effectLst/>
                <a:latin typeface="+mn-ea"/>
              </a:rPr>
              <a:t>  column-gap: 10px;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851D5-778A-381A-F68F-D33F396B6402}"/>
              </a:ext>
            </a:extLst>
          </p:cNvPr>
          <p:cNvSpPr txBox="1"/>
          <p:nvPr/>
        </p:nvSpPr>
        <p:spPr>
          <a:xfrm>
            <a:off x="4746662" y="1972456"/>
            <a:ext cx="5414480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nav {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border-right: 1px solid red;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15px;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main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10px;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border-right: 1px solid red;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 err="1">
                <a:effectLst/>
                <a:latin typeface="+mn-ea"/>
              </a:rPr>
              <a:t>main:hover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#fffff0;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article 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margin: 10px;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15px;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380D2-72D0-88E6-EB3A-A4417CCA7322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713935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2E5B20-5146-6BD6-909A-E12792CC25FD}"/>
              </a:ext>
            </a:extLst>
          </p:cNvPr>
          <p:cNvSpPr txBox="1"/>
          <p:nvPr/>
        </p:nvSpPr>
        <p:spPr>
          <a:xfrm>
            <a:off x="0" y="0"/>
            <a:ext cx="15745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CSS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DA47F-A851-4CB6-7679-F859090C5A4F}"/>
              </a:ext>
            </a:extLst>
          </p:cNvPr>
          <p:cNvSpPr txBox="1"/>
          <p:nvPr/>
        </p:nvSpPr>
        <p:spPr>
          <a:xfrm>
            <a:off x="426379" y="800219"/>
            <a:ext cx="426891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+mn-ea"/>
              </a:rPr>
              <a:t>footer {</a:t>
            </a:r>
          </a:p>
          <a:p>
            <a:r>
              <a:rPr lang="en-US" altLang="ko-KR" sz="1800" b="1" dirty="0">
                <a:effectLst/>
                <a:latin typeface="+mn-ea"/>
              </a:rPr>
              <a:t>  font-family: "</a:t>
            </a:r>
            <a:r>
              <a:rPr lang="en-US" altLang="ko-KR" sz="1800" b="1" dirty="0" err="1">
                <a:effectLst/>
                <a:latin typeface="+mn-ea"/>
              </a:rPr>
              <a:t>Nanum</a:t>
            </a:r>
            <a:r>
              <a:rPr lang="en-US" altLang="ko-KR" sz="1800" b="1" dirty="0">
                <a:effectLst/>
                <a:latin typeface="+mn-ea"/>
              </a:rPr>
              <a:t> Pen Script";</a:t>
            </a:r>
          </a:p>
          <a:p>
            <a:r>
              <a:rPr lang="en-US" altLang="ko-KR" sz="18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800" b="1" dirty="0">
                <a:effectLst/>
                <a:latin typeface="+mn-ea"/>
              </a:rPr>
              <a:t>  border-top: 1px solid gray;</a:t>
            </a:r>
          </a:p>
          <a:p>
            <a:r>
              <a:rPr lang="en-US" altLang="ko-KR" sz="1800" b="1" dirty="0">
                <a:effectLst/>
                <a:latin typeface="+mn-ea"/>
              </a:rPr>
              <a:t>  border-bottom: 1px solid gray;</a:t>
            </a:r>
          </a:p>
          <a:p>
            <a:r>
              <a:rPr lang="en-US" altLang="ko-KR" sz="1800" b="1" dirty="0">
                <a:effectLst/>
                <a:latin typeface="+mn-ea"/>
              </a:rPr>
              <a:t>  margin: 10px;</a:t>
            </a:r>
          </a:p>
          <a:p>
            <a:r>
              <a:rPr lang="en-US" altLang="ko-KR" sz="1800" b="1" dirty="0">
                <a:effectLst/>
                <a:latin typeface="+mn-ea"/>
              </a:rPr>
              <a:t>}</a:t>
            </a:r>
          </a:p>
          <a:p>
            <a:br>
              <a:rPr lang="en-US" altLang="ko-KR" sz="1800" b="1" dirty="0">
                <a:effectLst/>
                <a:latin typeface="+mn-ea"/>
              </a:rPr>
            </a:br>
            <a:r>
              <a:rPr lang="en-US" altLang="ko-KR" sz="1800" b="1" dirty="0">
                <a:effectLst/>
                <a:latin typeface="+mn-ea"/>
              </a:rPr>
              <a:t>a {</a:t>
            </a:r>
          </a:p>
          <a:p>
            <a:r>
              <a:rPr lang="en-US" altLang="ko-KR" sz="1800" b="1" dirty="0">
                <a:effectLst/>
                <a:latin typeface="+mn-ea"/>
              </a:rPr>
              <a:t>  display: block;</a:t>
            </a:r>
          </a:p>
          <a:p>
            <a:r>
              <a:rPr lang="en-US" altLang="ko-KR" sz="1800" b="1" dirty="0">
                <a:effectLst/>
                <a:latin typeface="+mn-ea"/>
              </a:rPr>
              <a:t>  text-decoration: none;</a:t>
            </a:r>
          </a:p>
          <a:p>
            <a:r>
              <a:rPr lang="en-US" altLang="ko-KR" sz="1800" b="1" dirty="0">
                <a:effectLst/>
                <a:latin typeface="+mn-ea"/>
              </a:rPr>
              <a:t>}</a:t>
            </a:r>
          </a:p>
          <a:p>
            <a:br>
              <a:rPr lang="en-US" altLang="ko-KR" sz="1800" b="1" dirty="0">
                <a:effectLst/>
                <a:latin typeface="+mn-ea"/>
              </a:rPr>
            </a:br>
            <a:r>
              <a:rPr lang="en-US" altLang="ko-KR" sz="1800" b="1" dirty="0">
                <a:effectLst/>
                <a:latin typeface="+mn-ea"/>
              </a:rPr>
              <a:t>a:hover {</a:t>
            </a:r>
          </a:p>
          <a:p>
            <a:r>
              <a:rPr lang="en-US" altLang="ko-KR" sz="1800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8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800" b="1" dirty="0">
                <a:effectLst/>
                <a:latin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6EDBC-5262-6A94-0D46-2DA1BD4C80FD}"/>
              </a:ext>
            </a:extLst>
          </p:cNvPr>
          <p:cNvSpPr txBox="1"/>
          <p:nvPr/>
        </p:nvSpPr>
        <p:spPr>
          <a:xfrm>
            <a:off x="1774440" y="12311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044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2376785" y="263762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0A37-15D4-A79C-BEAC-B6B7D3741474}"/>
              </a:ext>
            </a:extLst>
          </p:cNvPr>
          <p:cNvSpPr txBox="1"/>
          <p:nvPr/>
        </p:nvSpPr>
        <p:spPr>
          <a:xfrm>
            <a:off x="3590359" y="201725"/>
            <a:ext cx="3221407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sohne"/>
              </a:rPr>
              <a:t>HTML</a:t>
            </a:r>
            <a:r>
              <a:rPr lang="ko-KR" altLang="en-US" b="1" dirty="0">
                <a:latin typeface="sohne"/>
              </a:rPr>
              <a:t>을 </a:t>
            </a:r>
            <a:r>
              <a:rPr lang="en-US" altLang="ko-KR" b="1" dirty="0">
                <a:latin typeface="sohne"/>
              </a:rPr>
              <a:t> React</a:t>
            </a:r>
            <a:r>
              <a:rPr lang="ko-KR" altLang="en-US" b="1" dirty="0">
                <a:latin typeface="sohne"/>
              </a:rPr>
              <a:t>로 변환 구축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2E1E4-85B0-35A6-E682-B822C20DE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0"/>
          <a:stretch/>
        </p:blipFill>
        <p:spPr>
          <a:xfrm>
            <a:off x="9357287" y="587474"/>
            <a:ext cx="2579642" cy="6137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90145-7DA5-35B0-4A9D-07FECE1F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03" y="639432"/>
            <a:ext cx="2344508" cy="4284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AAD02-1306-5ECE-3920-FA5B9DB9BE37}"/>
              </a:ext>
            </a:extLst>
          </p:cNvPr>
          <p:cNvSpPr txBox="1"/>
          <p:nvPr/>
        </p:nvSpPr>
        <p:spPr>
          <a:xfrm>
            <a:off x="6915209" y="188432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C2E0D-2AB9-CB02-4EFA-5378A5C6461F}"/>
              </a:ext>
            </a:extLst>
          </p:cNvPr>
          <p:cNvSpPr txBox="1"/>
          <p:nvPr/>
        </p:nvSpPr>
        <p:spPr>
          <a:xfrm>
            <a:off x="9911803" y="151316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E4F3A2-CC9B-7C89-708B-5638EF428FA7}"/>
              </a:ext>
            </a:extLst>
          </p:cNvPr>
          <p:cNvSpPr/>
          <p:nvPr/>
        </p:nvSpPr>
        <p:spPr>
          <a:xfrm>
            <a:off x="8799610" y="2368762"/>
            <a:ext cx="506307" cy="43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325D5-29D2-BC8C-4CFA-573F9C06E9E4}"/>
              </a:ext>
            </a:extLst>
          </p:cNvPr>
          <p:cNvSpPr txBox="1"/>
          <p:nvPr/>
        </p:nvSpPr>
        <p:spPr>
          <a:xfrm>
            <a:off x="208259" y="723362"/>
            <a:ext cx="5887741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"./Component/Nav";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Index from "./Component/Index";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Javascript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Javascript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ReactJs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ReactJs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NodeJs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NodeJs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Regist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Regist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import Login from "./Component/Login";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"./Component/Article";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Footer from "./Component/Footer";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   // Main Component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   // Render </a:t>
            </a:r>
            <a:r>
              <a:rPr lang="ko-KR" altLang="en-US" sz="1600" b="1" dirty="0">
                <a:effectLst/>
                <a:latin typeface="+mn-ea"/>
              </a:rPr>
              <a:t>부분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&lt;Article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&lt;Footer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 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6D2CA-389F-1D05-5386-D521826632B1}"/>
              </a:ext>
            </a:extLst>
          </p:cNvPr>
          <p:cNvSpPr/>
          <p:nvPr/>
        </p:nvSpPr>
        <p:spPr>
          <a:xfrm>
            <a:off x="255071" y="1544694"/>
            <a:ext cx="5231329" cy="144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BD106-0735-958B-C4BB-7093A7972308}"/>
              </a:ext>
            </a:extLst>
          </p:cNvPr>
          <p:cNvSpPr txBox="1"/>
          <p:nvPr/>
        </p:nvSpPr>
        <p:spPr>
          <a:xfrm>
            <a:off x="4419232" y="1116503"/>
            <a:ext cx="180675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6212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151316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695C9-205F-FDF2-18B4-65EE4829A470}"/>
              </a:ext>
            </a:extLst>
          </p:cNvPr>
          <p:cNvSpPr txBox="1"/>
          <p:nvPr/>
        </p:nvSpPr>
        <p:spPr>
          <a:xfrm>
            <a:off x="51873" y="824016"/>
            <a:ext cx="535093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Header() {   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="index.html"&gt;WEB Programming&lt;/a&gt;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90894-E9E8-99DA-A2F9-0C908AF43CBB}"/>
              </a:ext>
            </a:extLst>
          </p:cNvPr>
          <p:cNvSpPr txBox="1"/>
          <p:nvPr/>
        </p:nvSpPr>
        <p:spPr>
          <a:xfrm>
            <a:off x="51873" y="3422005"/>
            <a:ext cx="543452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="html.html"&gt;HTML&lt;/a&gt;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="css.html"&gt;CSS&lt;/a&gt;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="js.html"&gt;JavaScript&lt;/a&gt;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="react.html"&gt;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="nodejs.html"&gt;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F6817-6D35-63E8-C078-48DE9712D89C}"/>
              </a:ext>
            </a:extLst>
          </p:cNvPr>
          <p:cNvSpPr txBox="1"/>
          <p:nvPr/>
        </p:nvSpPr>
        <p:spPr>
          <a:xfrm>
            <a:off x="5486401" y="824016"/>
            <a:ext cx="6705599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Index()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&lt;h3&gt;WEB Programming&lt;/h3&gt;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프로그래밍은 웹사이트 혹은 웹 페이지를 만드는 과정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  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사이트 화면을 구성하는 것들을 만들어 내는 작업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이 작업은 다양한 언어를 사용해 진행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프런트엔드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HTML, CSS, JavaScript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백엔트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Python, Ruby, PHP, Java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A1A5A-7196-2E16-E278-0B4B427B10CB}"/>
              </a:ext>
            </a:extLst>
          </p:cNvPr>
          <p:cNvSpPr txBox="1"/>
          <p:nvPr/>
        </p:nvSpPr>
        <p:spPr>
          <a:xfrm>
            <a:off x="2376785" y="263762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10F2-A16B-F7DB-2BB6-E7929B6D318C}"/>
              </a:ext>
            </a:extLst>
          </p:cNvPr>
          <p:cNvSpPr txBox="1"/>
          <p:nvPr/>
        </p:nvSpPr>
        <p:spPr>
          <a:xfrm>
            <a:off x="7980083" y="596870"/>
            <a:ext cx="24423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태그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BAFEE-20E0-31A7-EF9E-DE0E4EF619C3}"/>
              </a:ext>
            </a:extLst>
          </p:cNvPr>
          <p:cNvSpPr txBox="1"/>
          <p:nvPr/>
        </p:nvSpPr>
        <p:spPr>
          <a:xfrm>
            <a:off x="2927484" y="658632"/>
            <a:ext cx="157876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B5E0F-5072-B125-F00A-EF623D7AE63A}"/>
              </a:ext>
            </a:extLst>
          </p:cNvPr>
          <p:cNvSpPr txBox="1"/>
          <p:nvPr/>
        </p:nvSpPr>
        <p:spPr>
          <a:xfrm>
            <a:off x="1640560" y="1203665"/>
            <a:ext cx="168826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Element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4CB45-B25F-C2AE-A071-53A7D4935C60}"/>
              </a:ext>
            </a:extLst>
          </p:cNvPr>
          <p:cNvSpPr txBox="1"/>
          <p:nvPr/>
        </p:nvSpPr>
        <p:spPr>
          <a:xfrm>
            <a:off x="1517270" y="3788901"/>
            <a:ext cx="168826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Element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5D9C0-0E02-51A2-7FAA-9BBF6B532390}"/>
              </a:ext>
            </a:extLst>
          </p:cNvPr>
          <p:cNvSpPr txBox="1"/>
          <p:nvPr/>
        </p:nvSpPr>
        <p:spPr>
          <a:xfrm>
            <a:off x="7270799" y="1226841"/>
            <a:ext cx="168826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Element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033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C5A6D-EA0C-E141-321A-77596402A1EC}"/>
              </a:ext>
            </a:extLst>
          </p:cNvPr>
          <p:cNvSpPr txBox="1"/>
          <p:nvPr/>
        </p:nvSpPr>
        <p:spPr>
          <a:xfrm>
            <a:off x="255071" y="99945"/>
            <a:ext cx="1964147" cy="50295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695C9-205F-FDF2-18B4-65EE4829A470}"/>
              </a:ext>
            </a:extLst>
          </p:cNvPr>
          <p:cNvSpPr txBox="1"/>
          <p:nvPr/>
        </p:nvSpPr>
        <p:spPr>
          <a:xfrm>
            <a:off x="338666" y="819539"/>
            <a:ext cx="535093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="member.html"&gt;</a:t>
            </a:r>
            <a:r>
              <a:rPr lang="ko-KR" altLang="en-US" sz="1600" b="1" dirty="0">
                <a:effectLst/>
                <a:latin typeface="+mn-ea"/>
              </a:rPr>
              <a:t>회원 가입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="login.html"&gt;</a:t>
            </a:r>
            <a:r>
              <a:rPr lang="ko-KR" altLang="en-US" sz="1600" b="1" dirty="0">
                <a:effectLst/>
                <a:latin typeface="+mn-ea"/>
              </a:rPr>
              <a:t>로그인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Article;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90894-E9E8-99DA-A2F9-0C908AF43CBB}"/>
              </a:ext>
            </a:extLst>
          </p:cNvPr>
          <p:cNvSpPr txBox="1"/>
          <p:nvPr/>
        </p:nvSpPr>
        <p:spPr>
          <a:xfrm>
            <a:off x="255071" y="3539349"/>
            <a:ext cx="543452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Footer()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59F3-D0C0-B299-5908-0928EE22D391}"/>
              </a:ext>
            </a:extLst>
          </p:cNvPr>
          <p:cNvSpPr txBox="1"/>
          <p:nvPr/>
        </p:nvSpPr>
        <p:spPr>
          <a:xfrm>
            <a:off x="2376785" y="212391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eek3-1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9F1C4-AE7B-0A97-B3ED-F72610250C43}"/>
              </a:ext>
            </a:extLst>
          </p:cNvPr>
          <p:cNvSpPr txBox="1"/>
          <p:nvPr/>
        </p:nvSpPr>
        <p:spPr>
          <a:xfrm>
            <a:off x="1866592" y="1134373"/>
            <a:ext cx="168826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Element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E3912-1EBA-4CC4-F0EC-5DFCE717F6FF}"/>
              </a:ext>
            </a:extLst>
          </p:cNvPr>
          <p:cNvSpPr txBox="1"/>
          <p:nvPr/>
        </p:nvSpPr>
        <p:spPr>
          <a:xfrm>
            <a:off x="1730615" y="3878385"/>
            <a:ext cx="168826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Element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68441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875D29-98F6-464B-2FB1-9E1B632D0C0A}"/>
              </a:ext>
            </a:extLst>
          </p:cNvPr>
          <p:cNvSpPr txBox="1"/>
          <p:nvPr/>
        </p:nvSpPr>
        <p:spPr>
          <a:xfrm>
            <a:off x="111233" y="513223"/>
            <a:ext cx="585805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 Attribute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Tag</a:t>
            </a:r>
            <a:r>
              <a:rPr lang="ko-KR" altLang="en-US" b="1" dirty="0"/>
              <a:t>가 가지는 속성을 설정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&lt;Tag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r>
              <a:rPr lang="ko-KR" altLang="en-US" b="1" dirty="0" err="1"/>
              <a:t>ttribute</a:t>
            </a:r>
            <a:r>
              <a:rPr lang="ko-KR" altLang="en-US" b="1" dirty="0"/>
              <a:t> </a:t>
            </a:r>
            <a:r>
              <a:rPr lang="en-US" altLang="ko-KR" b="1" dirty="0"/>
              <a:t>=“value"&gt;Contents  &lt;/Tag&gt;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A1AC3-4893-2997-9D5E-61FBE0D893E5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rops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F195A2-CE23-9AD4-AB75-9FB8A5D7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0" y="1924751"/>
            <a:ext cx="5378595" cy="1656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DCF188-6382-E223-04CA-C7640FAEEE69}"/>
              </a:ext>
            </a:extLst>
          </p:cNvPr>
          <p:cNvSpPr txBox="1"/>
          <p:nvPr/>
        </p:nvSpPr>
        <p:spPr>
          <a:xfrm>
            <a:off x="5839326" y="1924751"/>
            <a:ext cx="60976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img</a:t>
            </a:r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1800" b="1" dirty="0" err="1">
                <a:solidFill>
                  <a:srgbClr val="FF0000"/>
                </a:solidFill>
                <a:effectLst/>
                <a:latin typeface="+mn-ea"/>
                <a:ea typeface="+mn-ea"/>
              </a:rPr>
              <a:t>src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+mn-ea"/>
                <a:ea typeface="+mn-ea"/>
              </a:rPr>
              <a:t>="apple.jpg" width="128" height="128“ </a:t>
            </a:r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/&gt;</a:t>
            </a:r>
          </a:p>
          <a:p>
            <a:r>
              <a:rPr lang="ko-KR" altLang="en-US" sz="1800" b="1" dirty="0">
                <a:solidFill>
                  <a:schemeClr val="tx1"/>
                </a:solidFill>
              </a:rPr>
              <a:t>&lt;</a:t>
            </a:r>
            <a:r>
              <a:rPr lang="ko-KR" altLang="en-US" sz="1800" b="1" dirty="0" err="1">
                <a:solidFill>
                  <a:schemeClr val="tx1"/>
                </a:solidFill>
              </a:rPr>
              <a:t>font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 err="1">
                <a:solidFill>
                  <a:srgbClr val="FF0000"/>
                </a:solidFill>
              </a:rPr>
              <a:t>color</a:t>
            </a:r>
            <a:r>
              <a:rPr lang="ko-KR" altLang="en-US" sz="1800" b="1" dirty="0">
                <a:solidFill>
                  <a:srgbClr val="FF0000"/>
                </a:solidFill>
              </a:rPr>
              <a:t>="</a:t>
            </a:r>
            <a:r>
              <a:rPr lang="ko-KR" altLang="en-US" sz="1800" b="1" dirty="0" err="1">
                <a:solidFill>
                  <a:srgbClr val="FF0000"/>
                </a:solidFill>
              </a:rPr>
              <a:t>red</a:t>
            </a:r>
            <a:r>
              <a:rPr lang="ko-KR" altLang="en-US" sz="1800" b="1" dirty="0">
                <a:solidFill>
                  <a:srgbClr val="FF0000"/>
                </a:solidFill>
              </a:rPr>
              <a:t>" </a:t>
            </a:r>
            <a:r>
              <a:rPr lang="ko-KR" altLang="en-US" sz="1800" b="1" dirty="0" err="1">
                <a:solidFill>
                  <a:srgbClr val="FF0000"/>
                </a:solidFill>
              </a:rPr>
              <a:t>face</a:t>
            </a:r>
            <a:r>
              <a:rPr lang="ko-KR" altLang="en-US" sz="1800" b="1" dirty="0">
                <a:solidFill>
                  <a:srgbClr val="FF0000"/>
                </a:solidFill>
              </a:rPr>
              <a:t>="</a:t>
            </a:r>
            <a:r>
              <a:rPr lang="ko-KR" altLang="en-US" sz="1800" b="1" dirty="0" err="1">
                <a:solidFill>
                  <a:srgbClr val="FF0000"/>
                </a:solidFill>
              </a:rPr>
              <a:t>Dotum</a:t>
            </a:r>
            <a:r>
              <a:rPr lang="ko-KR" altLang="en-US" sz="1800" b="1" dirty="0">
                <a:solidFill>
                  <a:schemeClr val="tx1"/>
                </a:solidFill>
              </a:rPr>
              <a:t>"&gt;</a:t>
            </a:r>
            <a:r>
              <a:rPr lang="ko-KR" altLang="en-US" sz="1800" b="1" dirty="0" err="1">
                <a:solidFill>
                  <a:schemeClr val="tx1"/>
                </a:solidFill>
              </a:rPr>
              <a:t>Hello</a:t>
            </a:r>
            <a:r>
              <a:rPr lang="ko-KR" altLang="en-US" sz="1800" b="1" dirty="0">
                <a:solidFill>
                  <a:schemeClr val="tx1"/>
                </a:solidFill>
              </a:rPr>
              <a:t>&lt;/</a:t>
            </a:r>
            <a:r>
              <a:rPr lang="ko-KR" altLang="en-US" sz="1800" b="1" dirty="0" err="1">
                <a:solidFill>
                  <a:schemeClr val="tx1"/>
                </a:solidFill>
              </a:rPr>
              <a:t>font</a:t>
            </a:r>
            <a:r>
              <a:rPr lang="ko-KR" altLang="en-US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800" b="1" dirty="0">
                <a:solidFill>
                  <a:schemeClr val="tx1"/>
                </a:solidFill>
              </a:rPr>
              <a:t>&lt;</a:t>
            </a:r>
            <a:r>
              <a:rPr lang="ko-KR" altLang="en-US" sz="1800" b="1" dirty="0" err="1">
                <a:solidFill>
                  <a:schemeClr val="tx1"/>
                </a:solidFill>
              </a:rPr>
              <a:t>div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 err="1">
                <a:solidFill>
                  <a:srgbClr val="FF0000"/>
                </a:solidFill>
              </a:rPr>
              <a:t>id</a:t>
            </a:r>
            <a:r>
              <a:rPr lang="ko-KR" altLang="en-US" sz="1800" b="1" dirty="0">
                <a:solidFill>
                  <a:srgbClr val="FF0000"/>
                </a:solidFill>
              </a:rPr>
              <a:t>="my-box1</a:t>
            </a:r>
            <a:r>
              <a:rPr lang="ko-KR" altLang="en-US" sz="1800" b="1" dirty="0">
                <a:solidFill>
                  <a:schemeClr val="tx1"/>
                </a:solidFill>
              </a:rPr>
              <a:t>"&gt;&lt;/</a:t>
            </a:r>
            <a:r>
              <a:rPr lang="ko-KR" altLang="en-US" sz="1800" b="1" dirty="0" err="1">
                <a:solidFill>
                  <a:schemeClr val="tx1"/>
                </a:solidFill>
              </a:rPr>
              <a:t>div</a:t>
            </a:r>
            <a:r>
              <a:rPr lang="ko-KR" altLang="en-US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800" b="1" dirty="0">
                <a:solidFill>
                  <a:schemeClr val="tx1"/>
                </a:solidFill>
              </a:rPr>
              <a:t>&lt;</a:t>
            </a:r>
            <a:r>
              <a:rPr lang="ko-KR" altLang="en-US" sz="1800" b="1" dirty="0" err="1">
                <a:solidFill>
                  <a:schemeClr val="tx1"/>
                </a:solidFill>
              </a:rPr>
              <a:t>div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 err="1">
                <a:solidFill>
                  <a:srgbClr val="FF0000"/>
                </a:solidFill>
              </a:rPr>
              <a:t>class</a:t>
            </a:r>
            <a:r>
              <a:rPr lang="ko-KR" altLang="en-US" sz="1800" b="1" dirty="0">
                <a:solidFill>
                  <a:srgbClr val="FF0000"/>
                </a:solidFill>
              </a:rPr>
              <a:t>="</a:t>
            </a:r>
            <a:r>
              <a:rPr lang="ko-KR" altLang="en-US" sz="1800" b="1" dirty="0" err="1">
                <a:solidFill>
                  <a:srgbClr val="FF0000"/>
                </a:solidFill>
              </a:rPr>
              <a:t>boxes</a:t>
            </a:r>
            <a:r>
              <a:rPr lang="ko-KR" altLang="en-US" sz="1800" b="1" dirty="0">
                <a:solidFill>
                  <a:schemeClr val="tx1"/>
                </a:solidFill>
              </a:rPr>
              <a:t>"&gt;&lt;/</a:t>
            </a:r>
            <a:r>
              <a:rPr lang="ko-KR" altLang="en-US" sz="1800" b="1" dirty="0" err="1">
                <a:solidFill>
                  <a:schemeClr val="tx1"/>
                </a:solidFill>
              </a:rPr>
              <a:t>div</a:t>
            </a:r>
            <a:r>
              <a:rPr lang="ko-KR" altLang="en-US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800" b="1" dirty="0">
                <a:solidFill>
                  <a:schemeClr val="tx1"/>
                </a:solidFill>
              </a:rPr>
              <a:t>&lt;</a:t>
            </a:r>
            <a:r>
              <a:rPr lang="ko-KR" altLang="en-US" sz="1800" b="1" dirty="0" err="1">
                <a:solidFill>
                  <a:schemeClr val="tx1"/>
                </a:solidFill>
              </a:rPr>
              <a:t>div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 err="1">
                <a:solidFill>
                  <a:srgbClr val="FF0000"/>
                </a:solidFill>
              </a:rPr>
              <a:t>style</a:t>
            </a:r>
            <a:r>
              <a:rPr lang="ko-KR" altLang="en-US" sz="1800" b="1" dirty="0">
                <a:solidFill>
                  <a:srgbClr val="FF0000"/>
                </a:solidFill>
              </a:rPr>
              <a:t>="width:500px; height:300px</a:t>
            </a:r>
            <a:r>
              <a:rPr lang="ko-KR" altLang="en-US" sz="1800" b="1" dirty="0">
                <a:solidFill>
                  <a:schemeClr val="tx1"/>
                </a:solidFill>
              </a:rPr>
              <a:t>"&gt;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701FA-0154-EB96-0A54-D84A919D1236}"/>
              </a:ext>
            </a:extLst>
          </p:cNvPr>
          <p:cNvSpPr txBox="1"/>
          <p:nvPr/>
        </p:nvSpPr>
        <p:spPr>
          <a:xfrm>
            <a:off x="5839326" y="3686409"/>
            <a:ext cx="4411019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 </a:t>
            </a: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생각하면 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전달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813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51841</TotalTime>
  <Words>6825</Words>
  <Application>Microsoft Office PowerPoint</Application>
  <PresentationFormat>와이드스크린</PresentationFormat>
  <Paragraphs>1333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5" baseType="lpstr">
      <vt:lpstr>AppleSDGothicNeo</vt:lpstr>
      <vt:lpstr>Noto Sans Demilight</vt:lpstr>
      <vt:lpstr>sohne</vt:lpstr>
      <vt:lpstr>Spoqa Han Sans</vt:lpstr>
      <vt:lpstr>Spoqa Han Sans Neo</vt:lpstr>
      <vt:lpstr>SUIT-Medium</vt:lpstr>
      <vt:lpstr>Youth</vt:lpstr>
      <vt:lpstr>맑은 고딕</vt:lpstr>
      <vt:lpstr>한컴바탕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206</cp:revision>
  <dcterms:created xsi:type="dcterms:W3CDTF">2023-07-11T00:25:36Z</dcterms:created>
  <dcterms:modified xsi:type="dcterms:W3CDTF">2023-09-19T03:20:16Z</dcterms:modified>
</cp:coreProperties>
</file>