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88EE2-5478-42B8-AE7B-5302DC07D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859578-27DE-41F0-98AE-7F54B9D8C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94BC4-85BB-40BA-B0C0-E44D6095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726DC-C248-4D5E-9B7D-64EF2215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0F734-EF5B-4874-9AC1-52C40852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A9FC4-FFA7-4495-9CE8-AA65C1D2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BA876-F955-410B-AA31-9C0534C6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7FF0D-3275-4C68-9AA9-711ECC4C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52802-3413-4260-864F-885953C5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4801F-DE4F-4312-AA47-876C35CE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3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723FA8-4891-40FF-9433-3AB231281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2CC8B-9C08-4105-BB29-B83D2088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948A5-040B-46F1-865A-5D18E155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50D8E-3892-4AE9-86D0-502855E8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F2B8D-918B-4056-89B7-65ED7CCC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3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A30E1-9C9F-4970-B95F-587EB72C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B8E44-4D05-441C-A9E8-07E60C1C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993C6-7ADB-40DA-9369-6D86FF00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EB3DA-B48A-4F71-AF4F-E8023E0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A964B-6AB0-42B0-92D0-1871510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9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39B92-5119-4CF4-8C9F-2489F47E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97ECA-039F-438D-96F1-4B3A00AF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B4909-B72A-4466-9C44-4B5DD0E1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4969D-C496-4AE7-9FB6-3299CC1C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C50B0-751F-473F-A145-86E767E4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178DC-2159-4451-89D6-86AD22E8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6C6EC-BE2D-4102-9D88-D9EEB8ED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A4592-5765-4AF1-86C3-D8DE2430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A659E-FCEA-4715-80B6-31FFCAB1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3F9A0-D756-4BA6-954C-8C5C2153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A45FE-4B43-4697-B9EA-6EB24DD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2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C7B7E-EE88-4F97-A7D8-10121C7C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4234C-1C21-4738-B76D-DE1C6A27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1B794-C032-49A9-B0C0-C29C9B74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5DE10A-37EF-44EC-9818-C6EEB2CAD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BD9C46-670C-4503-9D44-F80DE259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FC02CD-4C18-43DF-94CD-B248A4FA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3BAF98-0242-4E02-B8EE-1ED5E66A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640CC-6467-4E00-84DA-0CDB3B8E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B742A-22FC-4D50-9B70-F66A610D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87D29E-CFE7-436B-AE24-60C0F62D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770940-0B8B-491D-82CA-CD72535F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BF337-3A44-45A2-A097-A5E9817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3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9F89CA-A00D-45E8-B596-D4DDA511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E797F7-D824-4C80-AC80-EACAE8E0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E1495-EAB4-4F99-B957-2CA6C09B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3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748C9-AFCB-4BCA-9223-5EFB3D19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1360C-A2A9-435C-B98B-3622F13A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F57230-9DFA-4E85-BF69-A1571E031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D8BEDA-27C6-4039-8638-D02D6BCC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CCC09-4F29-4733-ADFE-51A83008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38C8A-99C2-49EB-9C0E-FE463D79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3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3BA5-C448-4E73-858C-E932A0B2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91DFE1-985A-4CBE-8330-20CA8F8C5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7FB068-BF3D-42B7-A542-88E0760C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DE2CA-861D-4696-8E15-EC866B24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B4-1F0E-4D2F-8ECF-B3D61830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BCFFA-FE83-42B7-95B7-47937F22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8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03430-4D02-4752-947D-11474475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F3A06-CDC1-4901-B174-6869DC96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173D1-312F-46DB-9856-D6254A1FC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D040-2E63-4ECF-8720-98F48E31EBD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5B3E-5CA8-44C4-9489-CC4C16070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CF7F7-5848-4A7A-A4F9-74D99160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0CCF-8617-4FC9-9A51-F00AE274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DC1A16-E209-4A7F-9C7F-4F42F7041F45}"/>
              </a:ext>
            </a:extLst>
          </p:cNvPr>
          <p:cNvSpPr txBox="1"/>
          <p:nvPr/>
        </p:nvSpPr>
        <p:spPr>
          <a:xfrm>
            <a:off x="3512820" y="1645920"/>
            <a:ext cx="5166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/>
              <a:t>Tarjan</a:t>
            </a:r>
            <a:r>
              <a:rPr lang="en-US" altLang="zh-CN" sz="4800" dirty="0"/>
              <a:t> </a:t>
            </a:r>
            <a:r>
              <a:rPr lang="zh-CN" altLang="en-US" sz="4800" dirty="0"/>
              <a:t>割点和桥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4B00C-E7F4-4843-BCD2-6B6E29D66AAA}"/>
              </a:ext>
            </a:extLst>
          </p:cNvPr>
          <p:cNvSpPr txBox="1"/>
          <p:nvPr/>
        </p:nvSpPr>
        <p:spPr>
          <a:xfrm>
            <a:off x="7845552" y="4262890"/>
            <a:ext cx="46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80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109F99-7B47-4B38-BCEC-C33271F0CCA2}"/>
              </a:ext>
            </a:extLst>
          </p:cNvPr>
          <p:cNvSpPr txBox="1"/>
          <p:nvPr/>
        </p:nvSpPr>
        <p:spPr>
          <a:xfrm>
            <a:off x="2788920" y="838355"/>
            <a:ext cx="6025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Tarjan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u,</a:t>
            </a:r>
            <a:r>
              <a:rPr lang="en-US" altLang="zh-CN" b="1" dirty="0" err="1"/>
              <a:t>int</a:t>
            </a:r>
            <a:r>
              <a:rPr lang="en-US" altLang="zh-CN" b="1" dirty="0"/>
              <a:t> father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dfn</a:t>
            </a:r>
            <a:r>
              <a:rPr lang="en-US" altLang="zh-CN" dirty="0"/>
              <a:t>[u]=low[u]=++index;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Father[u]=father</a:t>
            </a:r>
            <a:r>
              <a:rPr lang="en-US" altLang="zh-CN" dirty="0"/>
              <a:t>;//</a:t>
            </a:r>
            <a:r>
              <a:rPr lang="zh-CN" altLang="en-US" dirty="0"/>
              <a:t>记录该点从哪条边过来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&lt;G[u].size();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v=G[u][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if(!</a:t>
            </a:r>
            <a:r>
              <a:rPr lang="en-US" altLang="zh-CN" dirty="0" err="1"/>
              <a:t>dfn</a:t>
            </a:r>
            <a:r>
              <a:rPr lang="en-US" altLang="zh-CN" dirty="0"/>
              <a:t>[v]){//</a:t>
            </a:r>
            <a:r>
              <a:rPr lang="zh-CN" altLang="en-US" dirty="0"/>
              <a:t>没去过</a:t>
            </a:r>
          </a:p>
          <a:p>
            <a:r>
              <a:rPr lang="zh-CN" altLang="en-US" dirty="0"/>
              <a:t>            </a:t>
            </a:r>
            <a:r>
              <a:rPr lang="en-US" altLang="zh-CN" dirty="0" err="1"/>
              <a:t>Tarjan</a:t>
            </a:r>
            <a:r>
              <a:rPr lang="en-US" altLang="zh-CN" dirty="0"/>
              <a:t>(</a:t>
            </a:r>
            <a:r>
              <a:rPr lang="en-US" altLang="zh-CN" dirty="0" err="1"/>
              <a:t>v,u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low[u]=min(low[u],low[v]);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 if(</a:t>
            </a:r>
            <a:r>
              <a:rPr lang="en-US" altLang="zh-CN" b="1" dirty="0"/>
              <a:t>father!=v</a:t>
            </a:r>
            <a:r>
              <a:rPr lang="en-US" altLang="zh-CN" dirty="0"/>
              <a:t>)//</a:t>
            </a:r>
            <a:r>
              <a:rPr lang="zh-CN" altLang="en-US" dirty="0"/>
              <a:t>只能由非父子边更新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low[u]=min(low[u],</a:t>
            </a:r>
            <a:r>
              <a:rPr lang="en-US" altLang="zh-CN" dirty="0" err="1"/>
              <a:t>dfn</a:t>
            </a:r>
            <a:r>
              <a:rPr lang="en-US" altLang="zh-CN" dirty="0"/>
              <a:t>[v]);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这里分开写，分装函数</a:t>
            </a:r>
            <a:endParaRPr lang="en-US" altLang="zh-CN" dirty="0"/>
          </a:p>
          <a:p>
            <a:r>
              <a:rPr lang="en-US" altLang="zh-CN" dirty="0"/>
              <a:t>void count(){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u=1; u&lt;=n; u++){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v=Father[u];</a:t>
            </a:r>
          </a:p>
          <a:p>
            <a:r>
              <a:rPr lang="en-US" altLang="zh-CN" dirty="0"/>
              <a:t>        if(v&gt;0&amp;&amp;</a:t>
            </a:r>
            <a:r>
              <a:rPr lang="en-US" altLang="zh-CN" b="1" dirty="0" err="1"/>
              <a:t>dfn</a:t>
            </a:r>
            <a:r>
              <a:rPr lang="en-US" altLang="zh-CN" b="1" dirty="0"/>
              <a:t>[v]&lt;low[u]</a:t>
            </a:r>
            <a:r>
              <a:rPr lang="en-US" altLang="zh-CN" dirty="0"/>
              <a:t>)</a:t>
            </a:r>
            <a:r>
              <a:rPr lang="en-US" altLang="zh-CN" b="1" dirty="0"/>
              <a:t> </a:t>
            </a:r>
            <a:r>
              <a:rPr lang="en-US" altLang="zh-CN" dirty="0" err="1"/>
              <a:t>bridge.push_back</a:t>
            </a:r>
            <a:r>
              <a:rPr lang="en-US" altLang="zh-CN" dirty="0"/>
              <a:t>(Edge(</a:t>
            </a:r>
            <a:r>
              <a:rPr lang="en-US" altLang="zh-CN" dirty="0" err="1"/>
              <a:t>v,u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12C853-6CA5-42F6-A83D-1E259AC6766F}"/>
              </a:ext>
            </a:extLst>
          </p:cNvPr>
          <p:cNvSpPr txBox="1"/>
          <p:nvPr/>
        </p:nvSpPr>
        <p:spPr>
          <a:xfrm>
            <a:off x="2788920" y="192024"/>
            <a:ext cx="705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因此，我们要记录</a:t>
            </a:r>
            <a:r>
              <a:rPr lang="en-US" altLang="zh-CN" dirty="0" err="1"/>
              <a:t>tarjan</a:t>
            </a:r>
            <a:r>
              <a:rPr lang="zh-CN" altLang="en-US" dirty="0"/>
              <a:t>的方向，也就是说，要记录父子边；</a:t>
            </a:r>
            <a:endParaRPr lang="en-US" altLang="zh-CN" dirty="0"/>
          </a:p>
          <a:p>
            <a:r>
              <a:rPr lang="zh-CN" altLang="en-US" dirty="0"/>
              <a:t>并且，在更新</a:t>
            </a:r>
            <a:r>
              <a:rPr lang="en-US" altLang="zh-CN" dirty="0"/>
              <a:t>low</a:t>
            </a:r>
            <a:r>
              <a:rPr lang="zh-CN" altLang="en-US" dirty="0"/>
              <a:t>值的时候判断一下。</a:t>
            </a:r>
          </a:p>
        </p:txBody>
      </p:sp>
    </p:spTree>
    <p:extLst>
      <p:ext uri="{BB962C8B-B14F-4D97-AF65-F5344CB8AC3E}">
        <p14:creationId xmlns:p14="http://schemas.microsoft.com/office/powerpoint/2010/main" val="6428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E0A99E-6230-4989-86F9-6DE595363392}"/>
              </a:ext>
            </a:extLst>
          </p:cNvPr>
          <p:cNvSpPr txBox="1"/>
          <p:nvPr/>
        </p:nvSpPr>
        <p:spPr>
          <a:xfrm>
            <a:off x="2776728" y="637187"/>
            <a:ext cx="663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可是关于桥还有一个问题：</a:t>
            </a:r>
            <a:r>
              <a:rPr lang="zh-CN" altLang="en-US" b="1" dirty="0"/>
              <a:t>遇见重边怎么办？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513D44-1D07-4958-98AD-323C7F0BE467}"/>
              </a:ext>
            </a:extLst>
          </p:cNvPr>
          <p:cNvSpPr txBox="1"/>
          <p:nvPr/>
        </p:nvSpPr>
        <p:spPr>
          <a:xfrm>
            <a:off x="2776728" y="2145268"/>
            <a:ext cx="572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其实方法有很多的。</a:t>
            </a:r>
            <a:endParaRPr lang="en-US" altLang="zh-CN" dirty="0"/>
          </a:p>
          <a:p>
            <a:r>
              <a:rPr lang="zh-CN" altLang="en-US" dirty="0"/>
              <a:t>比如在输入的时候标记一下，等到输出时判断一下；</a:t>
            </a:r>
            <a:endParaRPr lang="en-US" altLang="zh-CN" dirty="0"/>
          </a:p>
          <a:p>
            <a:r>
              <a:rPr lang="zh-CN" altLang="en-US" dirty="0"/>
              <a:t>或者换邻接链表存图，使得重边被存入，然后在</a:t>
            </a:r>
            <a:r>
              <a:rPr lang="en-US" altLang="zh-CN" dirty="0" err="1"/>
              <a:t>tarjan</a:t>
            </a:r>
            <a:r>
              <a:rPr lang="zh-CN" altLang="en-US" dirty="0"/>
              <a:t>内部做出判断。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94FB3B-58DD-46BE-9982-9EA15BB6A04E}"/>
              </a:ext>
            </a:extLst>
          </p:cNvPr>
          <p:cNvSpPr txBox="1"/>
          <p:nvPr/>
        </p:nvSpPr>
        <p:spPr>
          <a:xfrm>
            <a:off x="2779776" y="1252728"/>
            <a:ext cx="528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一个本来是桥的位置，如果还有一条边，那就是遇见重边了。这个时候我们是不应该输出这个边的。</a:t>
            </a:r>
          </a:p>
        </p:txBody>
      </p:sp>
    </p:spTree>
    <p:extLst>
      <p:ext uri="{BB962C8B-B14F-4D97-AF65-F5344CB8AC3E}">
        <p14:creationId xmlns:p14="http://schemas.microsoft.com/office/powerpoint/2010/main" val="249585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99FDED-FD1E-4C4B-89FF-2A2AE16F34EA}"/>
              </a:ext>
            </a:extLst>
          </p:cNvPr>
          <p:cNvSpPr txBox="1"/>
          <p:nvPr/>
        </p:nvSpPr>
        <p:spPr>
          <a:xfrm>
            <a:off x="2657856" y="1581912"/>
            <a:ext cx="687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上一讲我们说了</a:t>
            </a:r>
            <a:r>
              <a:rPr lang="en-US" altLang="zh-CN" dirty="0" err="1"/>
              <a:t>tarjan</a:t>
            </a:r>
            <a:r>
              <a:rPr lang="zh-CN" altLang="en-US" dirty="0"/>
              <a:t>的强连通分量算法，相信大家都已经学会了。</a:t>
            </a:r>
            <a:endParaRPr lang="en-US" altLang="zh-CN" dirty="0"/>
          </a:p>
          <a:p>
            <a:r>
              <a:rPr lang="zh-CN" altLang="en-US" dirty="0"/>
              <a:t>这一讲我们将在上一讲的基础上，给大家讲解</a:t>
            </a:r>
            <a:r>
              <a:rPr lang="en-US" altLang="zh-CN" dirty="0" err="1"/>
              <a:t>tarjan</a:t>
            </a:r>
            <a:r>
              <a:rPr lang="zh-CN" altLang="en-US" dirty="0"/>
              <a:t>的另一个用途：求</a:t>
            </a:r>
            <a:r>
              <a:rPr lang="zh-CN" altLang="en-US" b="1" dirty="0"/>
              <a:t>无向图的割点和桥。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9BCC96-E5E9-42C6-963B-D183DD103C38}"/>
              </a:ext>
            </a:extLst>
          </p:cNvPr>
          <p:cNvSpPr txBox="1"/>
          <p:nvPr/>
        </p:nvSpPr>
        <p:spPr>
          <a:xfrm>
            <a:off x="2670048" y="3904488"/>
            <a:ext cx="715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首先仍然是知识点时间。让我们来了解一些概念吧！</a:t>
            </a:r>
          </a:p>
        </p:txBody>
      </p:sp>
    </p:spTree>
    <p:extLst>
      <p:ext uri="{BB962C8B-B14F-4D97-AF65-F5344CB8AC3E}">
        <p14:creationId xmlns:p14="http://schemas.microsoft.com/office/powerpoint/2010/main" val="367007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A6DF3E-845E-4A7B-957B-6A9498288757}"/>
              </a:ext>
            </a:extLst>
          </p:cNvPr>
          <p:cNvSpPr txBox="1"/>
          <p:nvPr/>
        </p:nvSpPr>
        <p:spPr>
          <a:xfrm>
            <a:off x="3154680" y="937153"/>
            <a:ext cx="607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无向图：和有向图不同，这个图的边，没有方向，可以实现双连通。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B4D442-39C0-4BCB-8812-1D1114E5E1A7}"/>
              </a:ext>
            </a:extLst>
          </p:cNvPr>
          <p:cNvSpPr txBox="1"/>
          <p:nvPr/>
        </p:nvSpPr>
        <p:spPr>
          <a:xfrm>
            <a:off x="3154680" y="1785312"/>
            <a:ext cx="607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割点：在一个无向图里面，如果</a:t>
            </a:r>
            <a:r>
              <a:rPr lang="zh-CN" altLang="en-US" b="1" dirty="0"/>
              <a:t>删掉一个结点</a:t>
            </a:r>
            <a:r>
              <a:rPr lang="en-US" altLang="zh-CN" dirty="0"/>
              <a:t>(</a:t>
            </a:r>
            <a:r>
              <a:rPr lang="zh-CN" altLang="en-US" dirty="0"/>
              <a:t>和结点连接的边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/>
              <a:t>然后这个图就不连通了</a:t>
            </a:r>
            <a:r>
              <a:rPr lang="zh-CN" altLang="en-US" dirty="0"/>
              <a:t>，那么称这种结点为割点。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775658-EA3B-4C69-870C-F8C01AE239B0}"/>
              </a:ext>
            </a:extLst>
          </p:cNvPr>
          <p:cNvSpPr txBox="1"/>
          <p:nvPr/>
        </p:nvSpPr>
        <p:spPr>
          <a:xfrm>
            <a:off x="3154680" y="2910471"/>
            <a:ext cx="573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桥：在一个无向图里面，如果</a:t>
            </a:r>
            <a:r>
              <a:rPr lang="zh-CN" altLang="en-US" b="1" dirty="0"/>
              <a:t>删掉一条边</a:t>
            </a:r>
            <a:r>
              <a:rPr lang="zh-CN" altLang="en-US" dirty="0"/>
              <a:t>之后，发现这个</a:t>
            </a:r>
            <a:r>
              <a:rPr lang="zh-CN" altLang="en-US" b="1" dirty="0"/>
              <a:t>图无法连通</a:t>
            </a:r>
            <a:r>
              <a:rPr lang="zh-CN" altLang="en-US" dirty="0"/>
              <a:t>，那么称这条边是桥，或者叫割边。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9FAE3D-E728-4512-AB73-CCAE52FD18A4}"/>
              </a:ext>
            </a:extLst>
          </p:cNvPr>
          <p:cNvSpPr txBox="1"/>
          <p:nvPr/>
        </p:nvSpPr>
        <p:spPr>
          <a:xfrm>
            <a:off x="3154680" y="4035630"/>
            <a:ext cx="67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DFS</a:t>
            </a:r>
            <a:r>
              <a:rPr lang="zh-CN" altLang="en-US" dirty="0"/>
              <a:t>树：</a:t>
            </a:r>
            <a:r>
              <a:rPr lang="zh-CN" altLang="en-US" b="1" dirty="0"/>
              <a:t>和树一样</a:t>
            </a:r>
            <a:r>
              <a:rPr lang="zh-CN" altLang="en-US" dirty="0"/>
              <a:t>的结构，但是结点的深度和位置由</a:t>
            </a:r>
            <a:r>
              <a:rPr lang="en-US" altLang="zh-CN" dirty="0"/>
              <a:t>DFS</a:t>
            </a:r>
            <a:r>
              <a:rPr lang="zh-CN" altLang="en-US" dirty="0"/>
              <a:t>来决定。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6B85C0-8234-4F23-81A5-B7C737ECADDA}"/>
              </a:ext>
            </a:extLst>
          </p:cNvPr>
          <p:cNvSpPr txBox="1"/>
          <p:nvPr/>
        </p:nvSpPr>
        <p:spPr>
          <a:xfrm>
            <a:off x="3154680" y="4883789"/>
            <a:ext cx="53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让我们先来看一个图，把这些理论的东西具体化。</a:t>
            </a:r>
          </a:p>
        </p:txBody>
      </p:sp>
    </p:spTree>
    <p:extLst>
      <p:ext uri="{BB962C8B-B14F-4D97-AF65-F5344CB8AC3E}">
        <p14:creationId xmlns:p14="http://schemas.microsoft.com/office/powerpoint/2010/main" val="3828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31734E-2B9A-492F-AFFD-5C5ACFB4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7" y="2886291"/>
            <a:ext cx="7498730" cy="38103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23DFD5-11D2-4B2F-81F3-E38F1CAEC658}"/>
              </a:ext>
            </a:extLst>
          </p:cNvPr>
          <p:cNvSpPr txBox="1"/>
          <p:nvPr/>
        </p:nvSpPr>
        <p:spPr>
          <a:xfrm>
            <a:off x="1062228" y="740664"/>
            <a:ext cx="5548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看图，写出这个无向图的割点，桥，从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点开始遍历的</a:t>
            </a:r>
            <a:r>
              <a:rPr lang="en-US" altLang="zh-CN" sz="3200" b="1" dirty="0"/>
              <a:t>DFS</a:t>
            </a:r>
            <a:r>
              <a:rPr lang="zh-CN" altLang="en-US" sz="3200" b="1" dirty="0"/>
              <a:t>树。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865D2C-0E2B-422D-8B2A-76B288BCA4A5}"/>
              </a:ext>
            </a:extLst>
          </p:cNvPr>
          <p:cNvSpPr txBox="1"/>
          <p:nvPr/>
        </p:nvSpPr>
        <p:spPr>
          <a:xfrm>
            <a:off x="9713651" y="3637294"/>
            <a:ext cx="1764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割点：</a:t>
            </a:r>
            <a:r>
              <a:rPr lang="en-US" altLang="zh-CN" b="1" dirty="0"/>
              <a:t>4 5</a:t>
            </a:r>
          </a:p>
          <a:p>
            <a:r>
              <a:rPr lang="zh-CN" altLang="en-US" b="1" dirty="0"/>
              <a:t>桥：</a:t>
            </a:r>
            <a:r>
              <a:rPr lang="en-US" altLang="zh-CN" b="1" dirty="0"/>
              <a:t>4-5</a:t>
            </a:r>
          </a:p>
          <a:p>
            <a:r>
              <a:rPr lang="en-US" altLang="zh-CN" b="1" dirty="0"/>
              <a:t>DFS</a:t>
            </a:r>
            <a:r>
              <a:rPr lang="zh-CN" altLang="en-US" b="1" dirty="0"/>
              <a:t>树：</a:t>
            </a:r>
            <a:endParaRPr lang="en-US" altLang="zh-CN" b="1" dirty="0"/>
          </a:p>
          <a:p>
            <a:r>
              <a:rPr lang="en-US" altLang="zh-CN" b="1" dirty="0"/>
              <a:t>             1</a:t>
            </a:r>
          </a:p>
          <a:p>
            <a:r>
              <a:rPr lang="en-US" altLang="zh-CN" b="1" dirty="0"/>
              <a:t>          2    3</a:t>
            </a:r>
          </a:p>
          <a:p>
            <a:r>
              <a:rPr lang="en-US" altLang="zh-CN" b="1" dirty="0"/>
              <a:t>       4</a:t>
            </a:r>
          </a:p>
          <a:p>
            <a:r>
              <a:rPr lang="en-US" altLang="zh-CN" b="1" dirty="0"/>
              <a:t>     5</a:t>
            </a:r>
          </a:p>
          <a:p>
            <a:r>
              <a:rPr lang="en-US" altLang="zh-CN" b="1" dirty="0"/>
              <a:t>   6</a:t>
            </a:r>
          </a:p>
          <a:p>
            <a:r>
              <a:rPr lang="en-US" altLang="zh-CN" b="1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09948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E07D88-0507-4460-B6CE-D3AE70430EBF}"/>
              </a:ext>
            </a:extLst>
          </p:cNvPr>
          <p:cNvSpPr txBox="1"/>
          <p:nvPr/>
        </p:nvSpPr>
        <p:spPr>
          <a:xfrm>
            <a:off x="2715768" y="283888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接下来，我们要从</a:t>
            </a:r>
            <a:r>
              <a:rPr lang="en-US" altLang="zh-CN" dirty="0"/>
              <a:t>Trajan</a:t>
            </a:r>
            <a:r>
              <a:rPr lang="zh-CN" altLang="en-US" dirty="0"/>
              <a:t>的视角来看这个图。</a:t>
            </a:r>
            <a:endParaRPr lang="en-US" altLang="zh-CN" dirty="0"/>
          </a:p>
          <a:p>
            <a:r>
              <a:rPr lang="zh-CN" altLang="en-US" dirty="0"/>
              <a:t>现在</a:t>
            </a:r>
            <a:r>
              <a:rPr lang="en-US" altLang="zh-CN" dirty="0"/>
              <a:t>Trajan</a:t>
            </a:r>
            <a:r>
              <a:rPr lang="zh-CN" altLang="en-US" dirty="0"/>
              <a:t>要把这个图一分为二，那他要怎么做呢？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B8C26E-91B0-443C-9C51-759BF3644EF0}"/>
              </a:ext>
            </a:extLst>
          </p:cNvPr>
          <p:cNvSpPr txBox="1"/>
          <p:nvPr/>
        </p:nvSpPr>
        <p:spPr>
          <a:xfrm>
            <a:off x="2715768" y="1258979"/>
            <a:ext cx="507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</a:t>
            </a:r>
            <a:r>
              <a:rPr lang="en-US" altLang="zh-CN" dirty="0" err="1"/>
              <a:t>Tarjan</a:t>
            </a:r>
            <a:r>
              <a:rPr lang="zh-CN" altLang="en-US" dirty="0"/>
              <a:t>肯定会用他最喜欢的</a:t>
            </a:r>
            <a:r>
              <a:rPr lang="en-US" altLang="zh-CN" b="1" dirty="0"/>
              <a:t>DFS</a:t>
            </a:r>
            <a:r>
              <a:rPr lang="zh-CN" altLang="en-US" b="1" dirty="0"/>
              <a:t>树</a:t>
            </a:r>
            <a:r>
              <a:rPr lang="zh-CN" altLang="en-US" dirty="0"/>
              <a:t>来分解这个图。比如，他从</a:t>
            </a:r>
            <a:r>
              <a:rPr lang="en-US" altLang="zh-CN" dirty="0"/>
              <a:t>1</a:t>
            </a:r>
            <a:r>
              <a:rPr lang="zh-CN" altLang="en-US" dirty="0"/>
              <a:t>点开始</a:t>
            </a:r>
            <a:r>
              <a:rPr lang="en-US" altLang="zh-CN" dirty="0"/>
              <a:t>DFS</a:t>
            </a:r>
            <a:r>
              <a:rPr lang="zh-CN" altLang="en-US" dirty="0"/>
              <a:t>，跑完了全图。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4385FC6-893F-47EF-BC94-EBEE7D568245}"/>
              </a:ext>
            </a:extLst>
          </p:cNvPr>
          <p:cNvSpPr/>
          <p:nvPr/>
        </p:nvSpPr>
        <p:spPr>
          <a:xfrm>
            <a:off x="10387584" y="2593848"/>
            <a:ext cx="457200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331862-D64F-4FCC-A58E-AC937ADDD044}"/>
              </a:ext>
            </a:extLst>
          </p:cNvPr>
          <p:cNvSpPr/>
          <p:nvPr/>
        </p:nvSpPr>
        <p:spPr>
          <a:xfrm>
            <a:off x="10844784" y="3032760"/>
            <a:ext cx="457200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A767952-6CA0-4339-AB86-3F9B45F43148}"/>
              </a:ext>
            </a:extLst>
          </p:cNvPr>
          <p:cNvSpPr/>
          <p:nvPr/>
        </p:nvSpPr>
        <p:spPr>
          <a:xfrm>
            <a:off x="9473184" y="4285219"/>
            <a:ext cx="457200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39E85E-E8FF-4249-8F19-C1FBB8CE30B4}"/>
              </a:ext>
            </a:extLst>
          </p:cNvPr>
          <p:cNvSpPr/>
          <p:nvPr/>
        </p:nvSpPr>
        <p:spPr>
          <a:xfrm>
            <a:off x="9930384" y="3846307"/>
            <a:ext cx="457200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017CB08-2014-4372-A9C6-6CDE451596C3}"/>
              </a:ext>
            </a:extLst>
          </p:cNvPr>
          <p:cNvSpPr/>
          <p:nvPr/>
        </p:nvSpPr>
        <p:spPr>
          <a:xfrm>
            <a:off x="10387584" y="3471672"/>
            <a:ext cx="457200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008F239-677A-48FE-A5D4-15182DB10BB4}"/>
              </a:ext>
            </a:extLst>
          </p:cNvPr>
          <p:cNvSpPr/>
          <p:nvPr/>
        </p:nvSpPr>
        <p:spPr>
          <a:xfrm>
            <a:off x="9930384" y="4724131"/>
            <a:ext cx="457200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94EC3D-80FB-4329-8FB7-580DCBADF32B}"/>
              </a:ext>
            </a:extLst>
          </p:cNvPr>
          <p:cNvSpPr/>
          <p:nvPr/>
        </p:nvSpPr>
        <p:spPr>
          <a:xfrm>
            <a:off x="9930384" y="3032760"/>
            <a:ext cx="457200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FBD8370-212D-4943-81EB-CFE75590742D}"/>
              </a:ext>
            </a:extLst>
          </p:cNvPr>
          <p:cNvCxnSpPr>
            <a:stCxn id="4" idx="3"/>
            <a:endCxn id="10" idx="7"/>
          </p:cNvCxnSpPr>
          <p:nvPr/>
        </p:nvCxnSpPr>
        <p:spPr>
          <a:xfrm flipH="1">
            <a:off x="10320629" y="2968483"/>
            <a:ext cx="133910" cy="128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78288FE-59CB-4338-A3DE-195FB887688C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0777829" y="2968483"/>
            <a:ext cx="133910" cy="128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40888E-7830-4A83-A943-155882A859F1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9863429" y="4220942"/>
            <a:ext cx="133910" cy="128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6B22405-0341-4D26-9465-925D0FBAABB7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9863429" y="4659854"/>
            <a:ext cx="133910" cy="128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FE93B7D-38EF-44DE-B965-46C97AC0D145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0287152" y="3846307"/>
            <a:ext cx="167387" cy="2194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1C65F1-CE38-436D-AA0C-E8B4A59E2422}"/>
              </a:ext>
            </a:extLst>
          </p:cNvPr>
          <p:cNvCxnSpPr>
            <a:cxnSpLocks/>
            <a:stCxn id="8" idx="1"/>
            <a:endCxn id="10" idx="5"/>
          </p:cNvCxnSpPr>
          <p:nvPr/>
        </p:nvCxnSpPr>
        <p:spPr>
          <a:xfrm flipH="1" flipV="1">
            <a:off x="10320629" y="3407395"/>
            <a:ext cx="133910" cy="128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54B4789-68FD-48D2-9921-A5E0F98AF601}"/>
              </a:ext>
            </a:extLst>
          </p:cNvPr>
          <p:cNvCxnSpPr>
            <a:cxnSpLocks/>
          </p:cNvCxnSpPr>
          <p:nvPr/>
        </p:nvCxnSpPr>
        <p:spPr>
          <a:xfrm flipV="1">
            <a:off x="10158984" y="4285219"/>
            <a:ext cx="0" cy="4389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938940-1F91-4FF6-B807-1D8BB91B18A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10777829" y="3407395"/>
            <a:ext cx="133910" cy="1285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C608A5D-68B0-4A21-A1E6-7A9ABC15BA70}"/>
              </a:ext>
            </a:extLst>
          </p:cNvPr>
          <p:cNvSpPr txBox="1"/>
          <p:nvPr/>
        </p:nvSpPr>
        <p:spPr>
          <a:xfrm>
            <a:off x="2715768" y="2240166"/>
            <a:ext cx="500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然后他对着这颗树，进行了割点操作。</a:t>
            </a:r>
            <a:endParaRPr lang="en-US" altLang="zh-CN" dirty="0"/>
          </a:p>
          <a:p>
            <a:r>
              <a:rPr lang="zh-CN" altLang="en-US" dirty="0"/>
              <a:t>他发现，</a:t>
            </a:r>
            <a:r>
              <a:rPr lang="en-US" altLang="zh-CN" dirty="0"/>
              <a:t>1</a:t>
            </a:r>
            <a:r>
              <a:rPr lang="zh-CN" altLang="en-US" dirty="0"/>
              <a:t>点，</a:t>
            </a:r>
            <a:r>
              <a:rPr lang="en-US" altLang="zh-CN" dirty="0"/>
              <a:t>2</a:t>
            </a:r>
            <a:r>
              <a:rPr lang="zh-CN" altLang="en-US" dirty="0"/>
              <a:t>点，</a:t>
            </a:r>
            <a:r>
              <a:rPr lang="en-US" altLang="zh-CN" dirty="0"/>
              <a:t>4</a:t>
            </a:r>
            <a:r>
              <a:rPr lang="zh-CN" altLang="en-US" dirty="0"/>
              <a:t>点，</a:t>
            </a:r>
            <a:r>
              <a:rPr lang="en-US" altLang="zh-CN" dirty="0"/>
              <a:t>5</a:t>
            </a:r>
            <a:r>
              <a:rPr lang="zh-CN" altLang="en-US" dirty="0"/>
              <a:t>点，</a:t>
            </a:r>
            <a:r>
              <a:rPr lang="en-US" altLang="zh-CN" dirty="0"/>
              <a:t>6</a:t>
            </a:r>
            <a:r>
              <a:rPr lang="zh-CN" altLang="en-US" dirty="0"/>
              <a:t>点都是割点。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EA0EFCA-7E46-4468-AD7D-43A7C218877A}"/>
              </a:ext>
            </a:extLst>
          </p:cNvPr>
          <p:cNvSpPr txBox="1"/>
          <p:nvPr/>
        </p:nvSpPr>
        <p:spPr>
          <a:xfrm>
            <a:off x="2715768" y="3221353"/>
            <a:ext cx="487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其中，</a:t>
            </a:r>
            <a:r>
              <a:rPr lang="en-US" altLang="zh-CN" dirty="0"/>
              <a:t>1</a:t>
            </a:r>
            <a:r>
              <a:rPr lang="zh-CN" altLang="en-US" dirty="0"/>
              <a:t>点是他遍历的根节点，他发现：</a:t>
            </a:r>
            <a:r>
              <a:rPr lang="zh-CN" altLang="en-US" b="1" dirty="0"/>
              <a:t>如果根节点有两颗子树，那么这个点就是割点。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135BE11-7A33-4021-8E80-7DB82983C2F6}"/>
              </a:ext>
            </a:extLst>
          </p:cNvPr>
          <p:cNvSpPr txBox="1"/>
          <p:nvPr/>
        </p:nvSpPr>
        <p:spPr>
          <a:xfrm>
            <a:off x="2715768" y="4202540"/>
            <a:ext cx="488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而剩下的割点里面，</a:t>
            </a:r>
            <a:r>
              <a:rPr lang="zh-CN" altLang="en-US" b="1" dirty="0"/>
              <a:t>每个点都可以把它的子树和它的根结点隔开</a:t>
            </a:r>
            <a:r>
              <a:rPr lang="zh-CN" altLang="en-US" dirty="0"/>
              <a:t>，那么</a:t>
            </a:r>
            <a:r>
              <a:rPr lang="en-US" altLang="zh-CN" dirty="0"/>
              <a:t>2456</a:t>
            </a:r>
            <a:r>
              <a:rPr lang="zh-CN" altLang="en-US" dirty="0"/>
              <a:t>也就是割点。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A9DF95-78E3-4A09-BB13-377DF3D1CE24}"/>
              </a:ext>
            </a:extLst>
          </p:cNvPr>
          <p:cNvSpPr txBox="1"/>
          <p:nvPr/>
        </p:nvSpPr>
        <p:spPr>
          <a:xfrm>
            <a:off x="2715768" y="5183727"/>
            <a:ext cx="44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但是，这是一个无向图而不是一个树，那么，</a:t>
            </a:r>
            <a:r>
              <a:rPr lang="en-US" altLang="zh-CN" dirty="0" err="1"/>
              <a:t>Tarjan</a:t>
            </a:r>
            <a:r>
              <a:rPr lang="zh-CN" altLang="en-US" dirty="0"/>
              <a:t>把</a:t>
            </a:r>
            <a:r>
              <a:rPr lang="zh-CN" altLang="en-US" b="1" dirty="0"/>
              <a:t>其他的边</a:t>
            </a:r>
            <a:r>
              <a:rPr lang="zh-CN" altLang="en-US" dirty="0"/>
              <a:t>加了上去。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1ECADE-68C5-4B07-97B4-F1D10ECDD9AB}"/>
              </a:ext>
            </a:extLst>
          </p:cNvPr>
          <p:cNvSpPr txBox="1"/>
          <p:nvPr/>
        </p:nvSpPr>
        <p:spPr>
          <a:xfrm>
            <a:off x="2715768" y="6164914"/>
            <a:ext cx="593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发现，他对</a:t>
            </a:r>
            <a:r>
              <a:rPr lang="en-US" altLang="zh-CN" dirty="0"/>
              <a:t>DFS</a:t>
            </a:r>
            <a:r>
              <a:rPr lang="zh-CN" altLang="en-US" dirty="0"/>
              <a:t>树的切割在这仍然起了作用，</a:t>
            </a:r>
            <a:r>
              <a:rPr lang="zh-CN" altLang="en-US" b="1" dirty="0"/>
              <a:t>但是并不是每个点都可以把它的根结点和它的子树隔开了。</a:t>
            </a:r>
          </a:p>
        </p:txBody>
      </p:sp>
    </p:spTree>
    <p:extLst>
      <p:ext uri="{BB962C8B-B14F-4D97-AF65-F5344CB8AC3E}">
        <p14:creationId xmlns:p14="http://schemas.microsoft.com/office/powerpoint/2010/main" val="87972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BC0C6C-596A-4253-AD52-B4A66C06E347}"/>
              </a:ext>
            </a:extLst>
          </p:cNvPr>
          <p:cNvSpPr txBox="1"/>
          <p:nvPr/>
        </p:nvSpPr>
        <p:spPr>
          <a:xfrm>
            <a:off x="1709928" y="932688"/>
            <a:ext cx="77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至此，</a:t>
            </a:r>
            <a:r>
              <a:rPr lang="en-US" altLang="zh-CN" dirty="0" err="1"/>
              <a:t>Tarjan</a:t>
            </a:r>
            <a:r>
              <a:rPr lang="zh-CN" altLang="en-US" dirty="0"/>
              <a:t>得出结论：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01B571-29CE-44F2-91F8-8D472AE4C1A4}"/>
              </a:ext>
            </a:extLst>
          </p:cNvPr>
          <p:cNvSpPr txBox="1"/>
          <p:nvPr/>
        </p:nvSpPr>
        <p:spPr>
          <a:xfrm>
            <a:off x="2907792" y="1728216"/>
            <a:ext cx="512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、对于根节点，如果其有两颗及以上的子树，那么这个根就是一个割点；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、对于叶节点，如果它可以分隔它的根结点和它的子树，那么它就是一个割点。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AA35A1-E6EA-4EFE-A7D8-7D988C3F5432}"/>
              </a:ext>
            </a:extLst>
          </p:cNvPr>
          <p:cNvSpPr txBox="1"/>
          <p:nvPr/>
        </p:nvSpPr>
        <p:spPr>
          <a:xfrm>
            <a:off x="2816352" y="3611880"/>
            <a:ext cx="622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结论得到了，那么要如何用代码表示呢？</a:t>
            </a:r>
            <a:endParaRPr lang="en-US" altLang="zh-CN" dirty="0"/>
          </a:p>
          <a:p>
            <a:r>
              <a:rPr lang="en-US" altLang="zh-CN" dirty="0" err="1"/>
              <a:t>Tarjan</a:t>
            </a:r>
            <a:r>
              <a:rPr lang="zh-CN" altLang="en-US" dirty="0"/>
              <a:t>很聪明，他选择了之前使用的强连通分量用过的</a:t>
            </a:r>
            <a:r>
              <a:rPr lang="en-US" altLang="zh-CN" b="1" dirty="0"/>
              <a:t>low</a:t>
            </a:r>
            <a:r>
              <a:rPr lang="zh-CN" altLang="en-US" b="1" dirty="0"/>
              <a:t>和</a:t>
            </a:r>
            <a:r>
              <a:rPr lang="en-US" altLang="zh-CN" b="1" dirty="0" err="1"/>
              <a:t>dfn</a:t>
            </a:r>
            <a:r>
              <a:rPr lang="zh-CN" altLang="en-US" b="1" dirty="0"/>
              <a:t>数组。</a:t>
            </a:r>
          </a:p>
        </p:txBody>
      </p:sp>
    </p:spTree>
    <p:extLst>
      <p:ext uri="{BB962C8B-B14F-4D97-AF65-F5344CB8AC3E}">
        <p14:creationId xmlns:p14="http://schemas.microsoft.com/office/powerpoint/2010/main" val="42847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AC45E9-5831-499D-BAC8-93697B689964}"/>
              </a:ext>
            </a:extLst>
          </p:cNvPr>
          <p:cNvSpPr txBox="1"/>
          <p:nvPr/>
        </p:nvSpPr>
        <p:spPr>
          <a:xfrm>
            <a:off x="1106424" y="612862"/>
            <a:ext cx="763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我们之前说过，</a:t>
            </a:r>
            <a:r>
              <a:rPr lang="en-US" altLang="zh-CN" dirty="0" err="1"/>
              <a:t>Tarjian</a:t>
            </a:r>
            <a:r>
              <a:rPr lang="zh-CN" altLang="en-US" dirty="0"/>
              <a:t>的强连通分量代码里面，</a:t>
            </a:r>
            <a:r>
              <a:rPr lang="en-US" altLang="zh-CN" dirty="0" err="1"/>
              <a:t>dfn</a:t>
            </a:r>
            <a:r>
              <a:rPr lang="zh-CN" altLang="en-US" dirty="0"/>
              <a:t>数组表示的是当前节点的时间戳，而</a:t>
            </a:r>
            <a:r>
              <a:rPr lang="en-US" altLang="zh-CN" dirty="0"/>
              <a:t>low</a:t>
            </a:r>
            <a:r>
              <a:rPr lang="zh-CN" altLang="en-US" dirty="0"/>
              <a:t>数组储存的是这个结点所在的强连通分量的最小时间戳。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FC06A1-034C-45C3-AC7E-0B760CF725E4}"/>
              </a:ext>
            </a:extLst>
          </p:cNvPr>
          <p:cNvSpPr txBox="1"/>
          <p:nvPr/>
        </p:nvSpPr>
        <p:spPr>
          <a:xfrm>
            <a:off x="1106424" y="1295769"/>
            <a:ext cx="538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其实，这个理解对于</a:t>
            </a:r>
            <a:r>
              <a:rPr lang="en-US" altLang="zh-CN" dirty="0" err="1"/>
              <a:t>Tarjan</a:t>
            </a:r>
            <a:r>
              <a:rPr lang="zh-CN" altLang="en-US" dirty="0"/>
              <a:t>在割点和桥的算法里面没啥帮助，因此我们要重新定义一下</a:t>
            </a:r>
            <a:r>
              <a:rPr lang="en-US" altLang="zh-CN" dirty="0" err="1"/>
              <a:t>dfn</a:t>
            </a:r>
            <a:r>
              <a:rPr lang="zh-CN" altLang="en-US" dirty="0"/>
              <a:t>和</a:t>
            </a:r>
            <a:r>
              <a:rPr lang="en-US" altLang="zh-CN" dirty="0"/>
              <a:t>low</a:t>
            </a:r>
            <a:r>
              <a:rPr lang="zh-CN" altLang="en-US" dirty="0"/>
              <a:t>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6EC30A-95A5-47AD-B980-516FEF5AC072}"/>
              </a:ext>
            </a:extLst>
          </p:cNvPr>
          <p:cNvSpPr txBox="1"/>
          <p:nvPr/>
        </p:nvSpPr>
        <p:spPr>
          <a:xfrm>
            <a:off x="1106424" y="2198346"/>
            <a:ext cx="7150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我们现在从</a:t>
            </a:r>
            <a:r>
              <a:rPr lang="en-US" altLang="zh-CN" dirty="0"/>
              <a:t>DFS</a:t>
            </a:r>
            <a:r>
              <a:rPr lang="zh-CN" altLang="en-US" dirty="0"/>
              <a:t>树里面来找答案。我们可以发现：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dfn</a:t>
            </a:r>
            <a:r>
              <a:rPr lang="zh-CN" altLang="en-US" dirty="0"/>
              <a:t>数组表示</a:t>
            </a:r>
            <a:r>
              <a:rPr lang="zh-CN" altLang="en-US" b="1" dirty="0"/>
              <a:t>该点是第几个被</a:t>
            </a:r>
            <a:r>
              <a:rPr lang="en-US" altLang="zh-CN" b="1" dirty="0" err="1"/>
              <a:t>dfs</a:t>
            </a:r>
            <a:r>
              <a:rPr lang="zh-CN" altLang="en-US" b="1" dirty="0"/>
              <a:t>的</a:t>
            </a:r>
            <a:r>
              <a:rPr lang="zh-CN" altLang="en-US" dirty="0"/>
              <a:t>。也就是我们常说的时间戳；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low</a:t>
            </a:r>
            <a:r>
              <a:rPr lang="zh-CN" altLang="en-US" dirty="0"/>
              <a:t>数组表示的是一个点可以</a:t>
            </a:r>
            <a:r>
              <a:rPr lang="zh-CN" altLang="en-US" b="1" dirty="0"/>
              <a:t>通过其相邻的</a:t>
            </a:r>
            <a:r>
              <a:rPr lang="en-US" altLang="zh-CN" b="1" dirty="0"/>
              <a:t>(</a:t>
            </a:r>
            <a:r>
              <a:rPr lang="zh-CN" altLang="en-US" b="1" dirty="0"/>
              <a:t>没有去过的</a:t>
            </a:r>
            <a:r>
              <a:rPr lang="en-US" altLang="zh-CN" b="1" dirty="0"/>
              <a:t>)</a:t>
            </a:r>
            <a:r>
              <a:rPr lang="zh-CN" altLang="en-US" b="1" dirty="0"/>
              <a:t>边</a:t>
            </a:r>
            <a:r>
              <a:rPr lang="zh-CN" altLang="en-US" dirty="0"/>
              <a:t>，回到的</a:t>
            </a:r>
            <a:r>
              <a:rPr lang="zh-CN" altLang="en-US" b="1" dirty="0"/>
              <a:t>最小时间戳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B37731-6CF2-4C49-AB1A-14966F37C80C}"/>
              </a:ext>
            </a:extLst>
          </p:cNvPr>
          <p:cNvSpPr txBox="1"/>
          <p:nvPr/>
        </p:nvSpPr>
        <p:spPr>
          <a:xfrm>
            <a:off x="1106424" y="3931920"/>
            <a:ext cx="6803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、在求强连通分量时，我们会更新</a:t>
            </a:r>
            <a:r>
              <a:rPr lang="en-US" altLang="zh-CN" dirty="0"/>
              <a:t>low</a:t>
            </a:r>
            <a:r>
              <a:rPr lang="zh-CN" altLang="en-US" dirty="0"/>
              <a:t>数组，导致一个点的</a:t>
            </a:r>
            <a:r>
              <a:rPr lang="en-US" altLang="zh-CN" dirty="0"/>
              <a:t>low</a:t>
            </a:r>
            <a:r>
              <a:rPr lang="zh-CN" altLang="en-US" dirty="0"/>
              <a:t>值可能会随着一条又一条的边变得越来越小；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、在求桥和割点时，我们不会做这个操作，所以</a:t>
            </a:r>
            <a:r>
              <a:rPr lang="en-US" altLang="zh-CN" dirty="0"/>
              <a:t>low</a:t>
            </a:r>
            <a:r>
              <a:rPr lang="zh-CN" altLang="en-US" dirty="0"/>
              <a:t>值只和它的相邻点有关系。</a:t>
            </a:r>
          </a:p>
        </p:txBody>
      </p:sp>
    </p:spTree>
    <p:extLst>
      <p:ext uri="{BB962C8B-B14F-4D97-AF65-F5344CB8AC3E}">
        <p14:creationId xmlns:p14="http://schemas.microsoft.com/office/powerpoint/2010/main" val="11348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9B3E25-DCFD-418C-A27A-F39287C32FB1}"/>
              </a:ext>
            </a:extLst>
          </p:cNvPr>
          <p:cNvSpPr txBox="1"/>
          <p:nvPr/>
        </p:nvSpPr>
        <p:spPr>
          <a:xfrm>
            <a:off x="1975104" y="740664"/>
            <a:ext cx="69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那么，接下来就让我们来看看这个代码吧！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E959FF-3FF3-4D51-82BB-00CF4E08D243}"/>
              </a:ext>
            </a:extLst>
          </p:cNvPr>
          <p:cNvSpPr txBox="1"/>
          <p:nvPr/>
        </p:nvSpPr>
        <p:spPr>
          <a:xfrm>
            <a:off x="1975104" y="1109996"/>
            <a:ext cx="73700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void </a:t>
            </a:r>
            <a:r>
              <a:rPr lang="en-US" altLang="zh-CN" b="1" dirty="0" err="1"/>
              <a:t>tarjan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u,int</a:t>
            </a:r>
            <a:r>
              <a:rPr lang="en-US" altLang="zh-CN" b="1" dirty="0"/>
              <a:t> </a:t>
            </a:r>
            <a:r>
              <a:rPr lang="en-US" altLang="zh-CN" b="1" dirty="0" err="1"/>
              <a:t>rt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    LOW[u]=DFN[u]=++timing;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child=0;</a:t>
            </a:r>
          </a:p>
          <a:p>
            <a:r>
              <a:rPr lang="en-US" altLang="zh-CN" b="1" dirty="0"/>
              <a:t>    for(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=0;i&lt;G[u].size();</a:t>
            </a:r>
            <a:r>
              <a:rPr lang="en-US" altLang="zh-CN" b="1" dirty="0" err="1"/>
              <a:t>i</a:t>
            </a:r>
            <a:r>
              <a:rPr lang="en-US" altLang="zh-CN" b="1" dirty="0"/>
              <a:t>++){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v=G[u][</a:t>
            </a:r>
            <a:r>
              <a:rPr lang="en-US" altLang="zh-CN" b="1" dirty="0" err="1"/>
              <a:t>i</a:t>
            </a:r>
            <a:r>
              <a:rPr lang="en-US" altLang="zh-CN" b="1" dirty="0"/>
              <a:t>];</a:t>
            </a:r>
          </a:p>
          <a:p>
            <a:r>
              <a:rPr lang="en-US" altLang="zh-CN" b="1" dirty="0"/>
              <a:t>        if(DFN[v]==0){</a:t>
            </a:r>
          </a:p>
          <a:p>
            <a:r>
              <a:rPr lang="en-US" altLang="zh-CN" b="1" dirty="0"/>
              <a:t>            child++;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tarjan</a:t>
            </a:r>
            <a:r>
              <a:rPr lang="en-US" altLang="zh-CN" b="1" dirty="0"/>
              <a:t>(</a:t>
            </a:r>
            <a:r>
              <a:rPr lang="en-US" altLang="zh-CN" b="1" dirty="0" err="1"/>
              <a:t>v,rt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         LOW[u]=min(LOW[u],LOW[v]);//</a:t>
            </a:r>
            <a:r>
              <a:rPr lang="zh-CN" altLang="en-US" b="1" dirty="0"/>
              <a:t>更新</a:t>
            </a:r>
            <a:endParaRPr lang="en-US" altLang="zh-CN" b="1" dirty="0"/>
          </a:p>
          <a:p>
            <a:r>
              <a:rPr lang="en-US" altLang="zh-CN" b="1" dirty="0"/>
              <a:t>            if(u!=</a:t>
            </a:r>
            <a:r>
              <a:rPr lang="en-US" altLang="zh-CN" b="1" dirty="0" err="1"/>
              <a:t>rt</a:t>
            </a:r>
            <a:r>
              <a:rPr lang="en-US" altLang="zh-CN" b="1" dirty="0"/>
              <a:t>&amp;&amp;LOW[v]&gt;=DFN[u]) </a:t>
            </a:r>
            <a:r>
              <a:rPr lang="en-US" altLang="zh-CN" b="1" dirty="0" err="1"/>
              <a:t>ans.insert</a:t>
            </a:r>
            <a:r>
              <a:rPr lang="en-US" altLang="zh-CN" b="1" dirty="0"/>
              <a:t>(u);</a:t>
            </a:r>
          </a:p>
          <a:p>
            <a:r>
              <a:rPr lang="en-US" altLang="zh-CN" b="1" dirty="0"/>
              <a:t>        }//</a:t>
            </a:r>
            <a:r>
              <a:rPr lang="zh-CN" altLang="en-US" b="1" dirty="0"/>
              <a:t>上一行，不是根节点且分离根部和子树那么就是割点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LOW[u]=min(LOW[u],DFN[v]);//</a:t>
            </a:r>
            <a:r>
              <a:rPr lang="zh-CN" altLang="en-US" b="1" dirty="0"/>
              <a:t>更新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if(child&gt;=2&amp;&amp;u==</a:t>
            </a:r>
            <a:r>
              <a:rPr lang="en-US" altLang="zh-CN" b="1" dirty="0" err="1"/>
              <a:t>rt</a:t>
            </a:r>
            <a:r>
              <a:rPr lang="en-US" altLang="zh-CN" b="1" dirty="0"/>
              <a:t>) </a:t>
            </a:r>
            <a:r>
              <a:rPr lang="en-US" altLang="zh-CN" b="1" dirty="0" err="1"/>
              <a:t>ans.insert</a:t>
            </a:r>
            <a:r>
              <a:rPr lang="en-US" altLang="zh-CN" b="1" dirty="0"/>
              <a:t>(u);</a:t>
            </a:r>
          </a:p>
          <a:p>
            <a:r>
              <a:rPr lang="en-US" altLang="zh-CN" b="1" dirty="0"/>
              <a:t>    }//</a:t>
            </a:r>
            <a:r>
              <a:rPr lang="zh-CN" altLang="en-US" b="1" dirty="0"/>
              <a:t>上一行，是根节点且有一个以上的子树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A80B76-DE9B-45D9-BBA6-6A13A1FDA0CA}"/>
              </a:ext>
            </a:extLst>
          </p:cNvPr>
          <p:cNvSpPr txBox="1"/>
          <p:nvPr/>
        </p:nvSpPr>
        <p:spPr>
          <a:xfrm>
            <a:off x="1975104" y="5932670"/>
            <a:ext cx="69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那么桥呢？</a:t>
            </a:r>
          </a:p>
        </p:txBody>
      </p:sp>
    </p:spTree>
    <p:extLst>
      <p:ext uri="{BB962C8B-B14F-4D97-AF65-F5344CB8AC3E}">
        <p14:creationId xmlns:p14="http://schemas.microsoft.com/office/powerpoint/2010/main" val="101403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76A2F6-90ED-45EA-8DC0-92C5B273E409}"/>
              </a:ext>
            </a:extLst>
          </p:cNvPr>
          <p:cNvSpPr txBox="1"/>
          <p:nvPr/>
        </p:nvSpPr>
        <p:spPr>
          <a:xfrm>
            <a:off x="3127248" y="832104"/>
            <a:ext cx="553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其实要求桥只需要改两个地方就可以了。</a:t>
            </a:r>
            <a:endParaRPr lang="en-US" altLang="zh-CN" dirty="0"/>
          </a:p>
          <a:p>
            <a:r>
              <a:rPr lang="zh-CN" altLang="en-US" dirty="0"/>
              <a:t>我们知道，在求割点的判断是：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AEB523-D9FB-44AA-9BCC-B3509789C7D7}"/>
              </a:ext>
            </a:extLst>
          </p:cNvPr>
          <p:cNvSpPr txBox="1"/>
          <p:nvPr/>
        </p:nvSpPr>
        <p:spPr>
          <a:xfrm>
            <a:off x="3127248" y="1824674"/>
            <a:ext cx="498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LOW[v]&gt;=DFN[u]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09C234-9EBF-4562-B38D-94F1D4676E11}"/>
              </a:ext>
            </a:extLst>
          </p:cNvPr>
          <p:cNvSpPr txBox="1"/>
          <p:nvPr/>
        </p:nvSpPr>
        <p:spPr>
          <a:xfrm>
            <a:off x="3127248" y="2540245"/>
            <a:ext cx="4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而求桥就是：</a:t>
            </a:r>
            <a:r>
              <a:rPr lang="en-US" altLang="zh-CN" b="1" dirty="0"/>
              <a:t>LOW[v]&gt;DFN[u]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B18621-2D76-40FD-BD06-643286F6F256}"/>
              </a:ext>
            </a:extLst>
          </p:cNvPr>
          <p:cNvSpPr txBox="1"/>
          <p:nvPr/>
        </p:nvSpPr>
        <p:spPr>
          <a:xfrm>
            <a:off x="3127248" y="3255816"/>
            <a:ext cx="632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为什么呢？</a:t>
            </a:r>
            <a:endParaRPr lang="en-US" altLang="zh-CN" dirty="0"/>
          </a:p>
          <a:p>
            <a:r>
              <a:rPr lang="zh-CN" altLang="en-US" dirty="0"/>
              <a:t>要从桥的定义出发。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160512-E43B-4D16-866F-BA32D71D58F8}"/>
              </a:ext>
            </a:extLst>
          </p:cNvPr>
          <p:cNvSpPr txBox="1"/>
          <p:nvPr/>
        </p:nvSpPr>
        <p:spPr>
          <a:xfrm>
            <a:off x="3127248" y="4248386"/>
            <a:ext cx="6519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我们知道桥可以分离一个无向图；</a:t>
            </a:r>
            <a:endParaRPr lang="en-US" altLang="zh-CN" dirty="0"/>
          </a:p>
          <a:p>
            <a:r>
              <a:rPr lang="zh-CN" altLang="en-US" dirty="0"/>
              <a:t>就是说桥就要求</a:t>
            </a:r>
            <a:r>
              <a:rPr lang="zh-CN" altLang="en-US" b="1" dirty="0"/>
              <a:t>这两个子图没法通过其他边来连接；</a:t>
            </a:r>
            <a:endParaRPr lang="en-US" altLang="zh-CN" dirty="0"/>
          </a:p>
          <a:p>
            <a:r>
              <a:rPr lang="zh-CN" altLang="en-US" dirty="0"/>
              <a:t>那么就是说</a:t>
            </a:r>
            <a:r>
              <a:rPr lang="zh-CN" altLang="en-US" b="1" dirty="0"/>
              <a:t>没有子节点可以通过别的途径走到父节点</a:t>
            </a:r>
            <a:r>
              <a:rPr lang="zh-CN" altLang="en-US" dirty="0"/>
              <a:t>那里；</a:t>
            </a:r>
            <a:endParaRPr lang="en-US" altLang="zh-CN" dirty="0"/>
          </a:p>
          <a:p>
            <a:r>
              <a:rPr lang="zh-CN" altLang="en-US" dirty="0"/>
              <a:t>也就是就要保证</a:t>
            </a:r>
            <a:r>
              <a:rPr lang="zh-CN" altLang="en-US" b="1" dirty="0"/>
              <a:t>这条边的子节点的</a:t>
            </a:r>
            <a:r>
              <a:rPr lang="en-US" altLang="zh-CN" b="1" dirty="0"/>
              <a:t>low</a:t>
            </a:r>
            <a:r>
              <a:rPr lang="zh-CN" altLang="en-US" b="1" dirty="0"/>
              <a:t>比父节点的</a:t>
            </a:r>
            <a:r>
              <a:rPr lang="en-US" altLang="zh-CN" b="1" dirty="0" err="1"/>
              <a:t>dfn</a:t>
            </a:r>
            <a:r>
              <a:rPr lang="zh-CN" altLang="en-US" b="1" dirty="0"/>
              <a:t>大；</a:t>
            </a:r>
            <a:endParaRPr lang="en-US" altLang="zh-CN" dirty="0"/>
          </a:p>
          <a:p>
            <a:r>
              <a:rPr lang="zh-CN" altLang="en-US" dirty="0"/>
              <a:t>那么，如果有</a:t>
            </a:r>
            <a:r>
              <a:rPr lang="en-US" altLang="zh-CN" b="1" dirty="0"/>
              <a:t>LOW[v]&gt;DFN[u]</a:t>
            </a:r>
            <a:r>
              <a:rPr lang="zh-CN" altLang="en-US" b="1" dirty="0"/>
              <a:t>，</a:t>
            </a:r>
            <a:r>
              <a:rPr lang="zh-CN" altLang="en-US" dirty="0"/>
              <a:t>这条边就是桥了。</a:t>
            </a:r>
            <a:endParaRPr lang="en-US" altLang="zh-CN" dirty="0"/>
          </a:p>
          <a:p>
            <a:r>
              <a:rPr lang="zh-CN" altLang="en-US" dirty="0"/>
              <a:t>试想如果</a:t>
            </a:r>
            <a:r>
              <a:rPr lang="zh-CN" altLang="en-US" b="1" dirty="0"/>
              <a:t>取等号的话，就说明有其他的边可以到达父节点，</a:t>
            </a:r>
            <a:r>
              <a:rPr lang="zh-CN" altLang="en-US" dirty="0"/>
              <a:t>这条边也就不是桥了。</a:t>
            </a:r>
          </a:p>
        </p:txBody>
      </p:sp>
    </p:spTree>
    <p:extLst>
      <p:ext uri="{BB962C8B-B14F-4D97-AF65-F5344CB8AC3E}">
        <p14:creationId xmlns:p14="http://schemas.microsoft.com/office/powerpoint/2010/main" val="26396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1384</Words>
  <Application>Microsoft Office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詹 普凡</dc:creator>
  <cp:lastModifiedBy>詹 普凡</cp:lastModifiedBy>
  <cp:revision>26</cp:revision>
  <dcterms:created xsi:type="dcterms:W3CDTF">2019-04-22T06:12:34Z</dcterms:created>
  <dcterms:modified xsi:type="dcterms:W3CDTF">2019-04-23T05:31:19Z</dcterms:modified>
</cp:coreProperties>
</file>