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2" r:id="rId4"/>
    <p:sldId id="283" r:id="rId5"/>
    <p:sldId id="272" r:id="rId6"/>
    <p:sldId id="267" r:id="rId7"/>
    <p:sldId id="281" r:id="rId8"/>
    <p:sldId id="284" r:id="rId9"/>
    <p:sldId id="285" r:id="rId10"/>
    <p:sldId id="286" r:id="rId11"/>
    <p:sldId id="287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DFC46C-083B-EB4A-B6FE-C51A49D57FC2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D76CC9B-369B-F046-AF0D-4483E1E58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2CCD51-B332-8148-BF4F-55F2B1B1DE75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09A331-FBCC-1A44-9E0F-D9C61A565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9A331-FBCC-1A44-9E0F-D9C61A5652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4D0-4CF4-E44B-9860-5903F684F407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3400" y="274639"/>
            <a:ext cx="8001000" cy="2239961"/>
          </a:xfrm>
        </p:spPr>
        <p:txBody>
          <a:bodyPr anchor="b">
            <a:normAutofit/>
          </a:bodyPr>
          <a:lstStyle>
            <a:lvl1pPr>
              <a:lnSpc>
                <a:spcPts val="648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33400" y="2743200"/>
            <a:ext cx="8001000" cy="16002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17526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5DE-DFF0-7F42-AA50-4965BE94FFB8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3E3731"/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2174875"/>
            <a:ext cx="1752600" cy="37687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4"/>
          </p:nvPr>
        </p:nvSpPr>
        <p:spPr>
          <a:xfrm>
            <a:off x="2514600" y="1535113"/>
            <a:ext cx="17526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4600" y="2174875"/>
            <a:ext cx="1752600" cy="37687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6"/>
          </p:nvPr>
        </p:nvSpPr>
        <p:spPr>
          <a:xfrm>
            <a:off x="4572000" y="1535113"/>
            <a:ext cx="17526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572000" y="2174875"/>
            <a:ext cx="1752600" cy="37687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8"/>
          </p:nvPr>
        </p:nvSpPr>
        <p:spPr>
          <a:xfrm>
            <a:off x="6705600" y="1535113"/>
            <a:ext cx="17526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6705600" y="2174875"/>
            <a:ext cx="1752600" cy="37687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55DA-E527-5A4A-9F3F-46C4FC66F838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3E3731"/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2971800"/>
            <a:ext cx="1752600" cy="297180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4600" y="2971800"/>
            <a:ext cx="1752600" cy="297180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572000" y="2971800"/>
            <a:ext cx="1752600" cy="297180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6705600" y="2971800"/>
            <a:ext cx="1752600" cy="297180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457200" y="1676400"/>
            <a:ext cx="1752600" cy="1295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2514600" y="1676400"/>
            <a:ext cx="1752600" cy="1295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4572000" y="1676400"/>
            <a:ext cx="1752600" cy="1295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23"/>
          </p:nvPr>
        </p:nvSpPr>
        <p:spPr>
          <a:xfrm>
            <a:off x="6705600" y="1676400"/>
            <a:ext cx="1752600" cy="1295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/>
      <p:bldP spid="17" grpId="0"/>
      <p:bldP spid="1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DB75-FD37-BD46-9881-8FE5BBD79D9D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3E3731"/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3400" y="1752600"/>
            <a:ext cx="1752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33400" y="3810000"/>
            <a:ext cx="1752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90800" y="1752600"/>
            <a:ext cx="1752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590800" y="3810000"/>
            <a:ext cx="1752600" cy="1752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648200" y="1752600"/>
            <a:ext cx="1752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8200" y="3810000"/>
            <a:ext cx="1752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705600" y="1752600"/>
            <a:ext cx="1752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705600" y="3810000"/>
            <a:ext cx="1752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4384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50B0-4A29-AC4A-888E-DBD05DE64A7A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3E3731"/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3276600" y="1535114"/>
            <a:ext cx="24384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/>
          </p:nvPr>
        </p:nvSpPr>
        <p:spPr>
          <a:xfrm>
            <a:off x="6096000" y="1535112"/>
            <a:ext cx="24384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200" y="2174875"/>
            <a:ext cx="2438400" cy="1254123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defRPr sz="1200"/>
            </a:lvl1pPr>
            <a:lvl2pPr>
              <a:lnSpc>
                <a:spcPts val="1540"/>
              </a:lnSpc>
              <a:defRPr sz="1100"/>
            </a:lvl2pPr>
            <a:lvl3pPr>
              <a:lnSpc>
                <a:spcPts val="1540"/>
              </a:lnSpc>
              <a:defRPr sz="1100"/>
            </a:lvl3pPr>
            <a:lvl4pPr>
              <a:lnSpc>
                <a:spcPts val="1540"/>
              </a:lnSpc>
              <a:defRPr sz="1100"/>
            </a:lvl4pPr>
            <a:lvl5pPr>
              <a:lnSpc>
                <a:spcPts val="154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9"/>
          </p:nvPr>
        </p:nvSpPr>
        <p:spPr>
          <a:xfrm>
            <a:off x="457200" y="3733799"/>
            <a:ext cx="24384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0"/>
          </p:nvPr>
        </p:nvSpPr>
        <p:spPr>
          <a:xfrm>
            <a:off x="3276600" y="3733800"/>
            <a:ext cx="24384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1"/>
          </p:nvPr>
        </p:nvSpPr>
        <p:spPr>
          <a:xfrm>
            <a:off x="6096000" y="3733798"/>
            <a:ext cx="2438400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3276600" y="2174877"/>
            <a:ext cx="2438400" cy="1254123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defRPr sz="1200"/>
            </a:lvl1pPr>
            <a:lvl2pPr>
              <a:lnSpc>
                <a:spcPts val="1540"/>
              </a:lnSpc>
              <a:defRPr sz="1100"/>
            </a:lvl2pPr>
            <a:lvl3pPr>
              <a:lnSpc>
                <a:spcPts val="1540"/>
              </a:lnSpc>
              <a:defRPr sz="1100"/>
            </a:lvl3pPr>
            <a:lvl4pPr>
              <a:lnSpc>
                <a:spcPts val="1540"/>
              </a:lnSpc>
              <a:defRPr sz="1100"/>
            </a:lvl4pPr>
            <a:lvl5pPr>
              <a:lnSpc>
                <a:spcPts val="154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6096000" y="2174877"/>
            <a:ext cx="2438400" cy="1254123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defRPr sz="1200"/>
            </a:lvl1pPr>
            <a:lvl2pPr>
              <a:lnSpc>
                <a:spcPts val="1540"/>
              </a:lnSpc>
              <a:defRPr sz="1100"/>
            </a:lvl2pPr>
            <a:lvl3pPr>
              <a:lnSpc>
                <a:spcPts val="1540"/>
              </a:lnSpc>
              <a:defRPr sz="1100"/>
            </a:lvl3pPr>
            <a:lvl4pPr>
              <a:lnSpc>
                <a:spcPts val="1540"/>
              </a:lnSpc>
              <a:defRPr sz="1100"/>
            </a:lvl4pPr>
            <a:lvl5pPr>
              <a:lnSpc>
                <a:spcPts val="154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457200" y="4373561"/>
            <a:ext cx="2438400" cy="1254123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defRPr sz="1200"/>
            </a:lvl1pPr>
            <a:lvl2pPr>
              <a:lnSpc>
                <a:spcPts val="1540"/>
              </a:lnSpc>
              <a:defRPr sz="1100"/>
            </a:lvl2pPr>
            <a:lvl3pPr>
              <a:lnSpc>
                <a:spcPts val="1540"/>
              </a:lnSpc>
              <a:defRPr sz="1100"/>
            </a:lvl3pPr>
            <a:lvl4pPr>
              <a:lnSpc>
                <a:spcPts val="1540"/>
              </a:lnSpc>
              <a:defRPr sz="1100"/>
            </a:lvl4pPr>
            <a:lvl5pPr>
              <a:lnSpc>
                <a:spcPts val="154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3276600" y="4373561"/>
            <a:ext cx="2438400" cy="1254123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defRPr sz="1200"/>
            </a:lvl1pPr>
            <a:lvl2pPr>
              <a:lnSpc>
                <a:spcPts val="1540"/>
              </a:lnSpc>
              <a:defRPr sz="1100"/>
            </a:lvl2pPr>
            <a:lvl3pPr>
              <a:lnSpc>
                <a:spcPts val="1540"/>
              </a:lnSpc>
              <a:defRPr sz="1100"/>
            </a:lvl3pPr>
            <a:lvl4pPr>
              <a:lnSpc>
                <a:spcPts val="1540"/>
              </a:lnSpc>
              <a:defRPr sz="1100"/>
            </a:lvl4pPr>
            <a:lvl5pPr>
              <a:lnSpc>
                <a:spcPts val="154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6"/>
          </p:nvPr>
        </p:nvSpPr>
        <p:spPr>
          <a:xfrm>
            <a:off x="6096000" y="4373563"/>
            <a:ext cx="2438400" cy="1254123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defRPr sz="1200"/>
            </a:lvl1pPr>
            <a:lvl2pPr>
              <a:lnSpc>
                <a:spcPts val="1540"/>
              </a:lnSpc>
              <a:defRPr sz="1100"/>
            </a:lvl2pPr>
            <a:lvl3pPr>
              <a:lnSpc>
                <a:spcPts val="1540"/>
              </a:lnSpc>
              <a:defRPr sz="1100"/>
            </a:lvl3pPr>
            <a:lvl4pPr>
              <a:lnSpc>
                <a:spcPts val="1540"/>
              </a:lnSpc>
              <a:defRPr sz="1100"/>
            </a:lvl4pPr>
            <a:lvl5pPr>
              <a:lnSpc>
                <a:spcPts val="154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C7D-34E8-4745-B338-0A69C7EB1306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3E3731"/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33400" y="1752600"/>
            <a:ext cx="5257800" cy="381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6019800" y="1752600"/>
            <a:ext cx="2514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019800" y="3810000"/>
            <a:ext cx="2514600" cy="1752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9"/>
            <a:ext cx="8001000" cy="5440361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432D-F5DE-5440-99E6-84CA82D49B08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30ED-7B7A-2843-AD44-BE21805BD4B1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3400" y="1981200"/>
            <a:ext cx="3352800" cy="3962400"/>
          </a:xfrm>
        </p:spPr>
        <p:txBody>
          <a:bodyPr/>
          <a:lstStyle>
            <a:lvl1pPr marL="0" indent="0">
              <a:lnSpc>
                <a:spcPts val="2000"/>
              </a:lnSpc>
              <a:buFont typeface="Arial"/>
              <a:buNone/>
              <a:defRPr sz="1400" b="0"/>
            </a:lvl1pPr>
            <a:lvl2pPr>
              <a:lnSpc>
                <a:spcPts val="2000"/>
              </a:lnSpc>
              <a:buFont typeface="Arial"/>
              <a:buChar char="•"/>
              <a:defRPr sz="1400"/>
            </a:lvl2pPr>
            <a:lvl3pPr>
              <a:lnSpc>
                <a:spcPts val="2000"/>
              </a:lnSpc>
              <a:buFont typeface="Courier New"/>
              <a:buChar char="o"/>
              <a:defRPr sz="1400"/>
            </a:lvl3pPr>
            <a:lvl4pPr>
              <a:lnSpc>
                <a:spcPts val="2000"/>
              </a:lnSpc>
              <a:buFont typeface="Wingdings" charset="2"/>
              <a:buChar char="§"/>
              <a:defRPr/>
            </a:lvl4pPr>
            <a:lvl5pPr>
              <a:lnSpc>
                <a:spcPts val="2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33400" y="1600200"/>
            <a:ext cx="3352800" cy="381000"/>
          </a:xfrm>
        </p:spPr>
        <p:txBody>
          <a:bodyPr>
            <a:normAutofit/>
          </a:bodyPr>
          <a:lstStyle>
            <a:lvl1pPr>
              <a:defRPr sz="20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114800" y="1600200"/>
            <a:ext cx="4419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245C-B7E2-FE49-A867-A782A53D97DA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81600" y="1981200"/>
            <a:ext cx="3352800" cy="3962400"/>
          </a:xfrm>
        </p:spPr>
        <p:txBody>
          <a:bodyPr/>
          <a:lstStyle>
            <a:lvl1pPr marL="0" indent="0">
              <a:lnSpc>
                <a:spcPts val="2000"/>
              </a:lnSpc>
              <a:buFont typeface="Arial"/>
              <a:buNone/>
              <a:defRPr sz="1400" b="0"/>
            </a:lvl1pPr>
            <a:lvl2pPr>
              <a:lnSpc>
                <a:spcPts val="2000"/>
              </a:lnSpc>
              <a:buFont typeface="Arial"/>
              <a:buChar char="•"/>
              <a:defRPr sz="1400"/>
            </a:lvl2pPr>
            <a:lvl3pPr>
              <a:lnSpc>
                <a:spcPts val="2000"/>
              </a:lnSpc>
              <a:buFont typeface="Courier New"/>
              <a:buChar char="o"/>
              <a:defRPr sz="1400"/>
            </a:lvl3pPr>
            <a:lvl4pPr>
              <a:lnSpc>
                <a:spcPts val="2000"/>
              </a:lnSpc>
              <a:buFont typeface="Wingdings" charset="2"/>
              <a:buChar char="§"/>
              <a:defRPr/>
            </a:lvl4pPr>
            <a:lvl5pPr>
              <a:lnSpc>
                <a:spcPts val="2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181600" y="1600200"/>
            <a:ext cx="3352800" cy="381000"/>
          </a:xfrm>
        </p:spPr>
        <p:txBody>
          <a:bodyPr>
            <a:normAutofit/>
          </a:bodyPr>
          <a:lstStyle>
            <a:lvl1pPr>
              <a:defRPr sz="20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533400" y="1600200"/>
            <a:ext cx="4419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BE0-3DB0-DF48-8793-7565C1E6EDD8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533400" y="1600200"/>
            <a:ext cx="8001000" cy="4343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886200" cy="346076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3F0-E7CE-FD4F-8CD2-4684F7DC4A6F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946277"/>
            <a:ext cx="3886200" cy="3921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/>
          </p:nvPr>
        </p:nvSpPr>
        <p:spPr>
          <a:xfrm>
            <a:off x="4648200" y="1600200"/>
            <a:ext cx="3886200" cy="346075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48200" y="1946276"/>
            <a:ext cx="3886200" cy="392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918-688B-2449-9D19-72888BD22DE9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200" y="4438651"/>
            <a:ext cx="3886200" cy="142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57200" y="1524001"/>
            <a:ext cx="3886200" cy="29146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4"/>
          </p:nvPr>
        </p:nvSpPr>
        <p:spPr>
          <a:xfrm>
            <a:off x="4648200" y="1524001"/>
            <a:ext cx="3886200" cy="29146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4648200" y="4438651"/>
            <a:ext cx="3886200" cy="142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2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24000"/>
            <a:ext cx="2438400" cy="380999"/>
          </a:xfrm>
        </p:spPr>
        <p:txBody>
          <a:bodyPr anchor="b">
            <a:noAutofit/>
          </a:bodyPr>
          <a:lstStyle>
            <a:lvl1pPr marL="0" indent="0">
              <a:buNone/>
              <a:defRPr sz="2000" b="1" cap="all" baseline="0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385-08F6-B945-B21A-F7922246E00B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276600" y="1524001"/>
            <a:ext cx="2438400" cy="381000"/>
          </a:xfrm>
        </p:spPr>
        <p:txBody>
          <a:bodyPr anchor="b">
            <a:noAutofit/>
          </a:bodyPr>
          <a:lstStyle>
            <a:lvl1pPr marL="0" indent="0">
              <a:buNone/>
              <a:defRPr sz="20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96000" y="1524001"/>
            <a:ext cx="2438400" cy="380998"/>
          </a:xfrm>
        </p:spPr>
        <p:txBody>
          <a:bodyPr anchor="b">
            <a:noAutofit/>
          </a:bodyPr>
          <a:lstStyle>
            <a:lvl1pPr marL="0" indent="0">
              <a:buNone/>
              <a:defRPr sz="2000" b="1" cap="all">
                <a:solidFill>
                  <a:srgbClr val="36B0DB"/>
                </a:solidFill>
                <a:latin typeface="League Gothic"/>
                <a:cs typeface="League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</a:t>
            </a:r>
            <a:r>
              <a:rPr lang="en-US"/>
              <a:t>edit Text styles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200" y="1905001"/>
            <a:ext cx="24384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276600" y="1905001"/>
            <a:ext cx="2438400" cy="3962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096000" y="1905001"/>
            <a:ext cx="2438400" cy="396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5734-D9CB-FE48-8C0A-30662C2A69B7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MOJO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fld id="{2487DBB0-42DB-9E43-B89D-30BC00D8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200" y="3352801"/>
            <a:ext cx="2438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57200" y="1524001"/>
            <a:ext cx="2438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3276600" y="3352801"/>
            <a:ext cx="2438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3276600" y="1524001"/>
            <a:ext cx="2438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6096000" y="3352801"/>
            <a:ext cx="2438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6096000" y="1524001"/>
            <a:ext cx="2438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27039"/>
            <a:ext cx="8001000" cy="487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00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32460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rgbClr val="36B0DB"/>
                </a:solidFill>
                <a:latin typeface="League Gothic"/>
                <a:cs typeface="League Gothic"/>
              </a:defRPr>
            </a:lvl1pPr>
          </a:lstStyle>
          <a:p>
            <a:fld id="{F94EA4F7-F56A-FF45-8112-8C6C46D0BA25}" type="datetime1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cap="all">
                <a:solidFill>
                  <a:schemeClr val="bg1">
                    <a:lumMod val="75000"/>
                  </a:schemeClr>
                </a:solidFill>
                <a:latin typeface="League Gothic"/>
                <a:cs typeface="League Gothic"/>
              </a:defRPr>
            </a:lvl1pPr>
          </a:lstStyle>
          <a:p>
            <a:r>
              <a:rPr lang="en-US" dirty="0"/>
              <a:t>The MOJO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228600"/>
            <a:ext cx="60960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487DBB0-42DB-9E43-B89D-30BC00D8D1B4}" type="slidenum">
              <a:rPr lang="en-US" sz="1600" smtClean="0">
                <a:solidFill>
                  <a:schemeClr val="bg1">
                    <a:lumMod val="25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9" name="Picture 8" descr="btn-nex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1000" y="6400800"/>
            <a:ext cx="533400" cy="186690"/>
          </a:xfrm>
          <a:prstGeom prst="rect">
            <a:avLst/>
          </a:prstGeom>
        </p:spPr>
      </p:pic>
      <p:pic>
        <p:nvPicPr>
          <p:cNvPr id="10" name="Picture 9" descr="btn-prev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15200" y="6400800"/>
            <a:ext cx="533400" cy="186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/>
  <p:txStyles>
    <p:titleStyle>
      <a:lvl1pPr algn="l" defTabSz="457200" rtl="0" eaLnBrk="1" latinLnBrk="0" hangingPunct="1">
        <a:lnSpc>
          <a:spcPts val="3380"/>
        </a:lnSpc>
        <a:spcBef>
          <a:spcPct val="0"/>
        </a:spcBef>
        <a:spcAft>
          <a:spcPts val="0"/>
        </a:spcAft>
        <a:buNone/>
        <a:defRPr sz="4400" kern="1200" cap="all">
          <a:solidFill>
            <a:schemeClr val="bg1">
              <a:lumMod val="75000"/>
            </a:schemeClr>
          </a:solidFill>
          <a:latin typeface="League Gothic"/>
          <a:ea typeface="+mj-ea"/>
          <a:cs typeface="League Gothic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888"/>
        </a:spcBef>
        <a:buFont typeface="Arial"/>
        <a:buNone/>
        <a:defRPr sz="1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ts val="2000"/>
        </a:lnSpc>
        <a:spcBef>
          <a:spcPts val="888"/>
        </a:spcBef>
        <a:buFont typeface="Arial"/>
        <a:buChar char="•"/>
        <a:defRPr sz="1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ts val="2000"/>
        </a:lnSpc>
        <a:spcBef>
          <a:spcPts val="888"/>
        </a:spcBef>
        <a:buFont typeface="Courier New"/>
        <a:buChar char="o"/>
        <a:defRPr sz="1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ts val="2000"/>
        </a:lnSpc>
        <a:spcBef>
          <a:spcPts val="888"/>
        </a:spcBef>
        <a:buFont typeface="Wingdings" charset="2"/>
        <a:buChar char="§"/>
        <a:defRPr sz="12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ts val="2000"/>
        </a:lnSpc>
        <a:spcBef>
          <a:spcPts val="888"/>
        </a:spcBef>
        <a:buFont typeface="Arial"/>
        <a:buChar char="»"/>
        <a:defRPr sz="12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514600" y="6334124"/>
            <a:ext cx="41148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1752600"/>
            <a:ext cx="8991600" cy="361188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br>
              <a:rPr lang="en-US" dirty="0">
                <a:solidFill>
                  <a:srgbClr val="36B0DB"/>
                </a:solidFill>
              </a:rPr>
            </a:br>
            <a:r>
              <a:rPr lang="en-US" sz="6000" dirty="0">
                <a:solidFill>
                  <a:srgbClr val="36B0DB"/>
                </a:solidFill>
              </a:rPr>
              <a:t>Austin Home Affordability: </a:t>
            </a:r>
            <a:br>
              <a:rPr lang="en-US" dirty="0">
                <a:solidFill>
                  <a:srgbClr val="36B0DB"/>
                </a:solidFill>
              </a:rPr>
            </a:br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group members:</a:t>
            </a:r>
            <a:br>
              <a:rPr lang="en-US" sz="4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Lonnie Hendry – John </a:t>
            </a:r>
            <a:r>
              <a:rPr lang="en-US" sz="4400" dirty="0" err="1">
                <a:solidFill>
                  <a:schemeClr val="bg2">
                    <a:lumMod val="75000"/>
                  </a:schemeClr>
                </a:solidFill>
              </a:rPr>
              <a:t>Swyers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    Carlos Guevara – Kelly Zhao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31745"/>
            <a:ext cx="899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u="sng" dirty="0">
                <a:solidFill>
                  <a:schemeClr val="tx2">
                    <a:lumMod val="75000"/>
                  </a:schemeClr>
                </a:solidFill>
                <a:latin typeface="League Gothic"/>
              </a:rPr>
              <a:t>Data Visualization and Analytics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8912" y="6248400"/>
            <a:ext cx="5365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579F-FB77-4D39-9287-09598CB2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D5BD1-76FF-481E-8262-9D4E9873489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E815B6-02A2-4027-8E26-B1134225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46" y="427039"/>
            <a:ext cx="8207154" cy="487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Post mortem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12D6F39-14F9-4BE0-9D29-B2D5FD7A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32537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3B3800C-D414-4490-B8A2-AD2FBFCD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3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1F12D-FACE-4BD4-B494-69129F76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773E-3EED-4C04-9282-CA697DEEE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8A8F89-FE12-409B-ADE5-E664C1A9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46" y="427039"/>
            <a:ext cx="8207154" cy="487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questions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D7DFC08-D069-45FA-8CFC-17B82240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86361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1C5D614-ED40-480C-9015-33492140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1"/>
            <a:ext cx="89916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i="1" dirty="0"/>
            </a:br>
            <a:r>
              <a:rPr lang="en-US" sz="3200" i="1" dirty="0">
                <a:solidFill>
                  <a:schemeClr val="tx2">
                    <a:lumMod val="75000"/>
                  </a:schemeClr>
                </a:solidFill>
              </a:rPr>
              <a:t>“you can have data without information, but you cannot have information without data.”</a:t>
            </a:r>
            <a:br>
              <a:rPr lang="en-US" sz="32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 ~ </a:t>
            </a:r>
            <a:r>
              <a:rPr lang="en-US" sz="3200" dirty="0" err="1">
                <a:solidFill>
                  <a:schemeClr val="accent1"/>
                </a:solidFill>
              </a:rPr>
              <a:t>daniel</a:t>
            </a:r>
            <a:r>
              <a:rPr lang="en-US" sz="3200" dirty="0">
                <a:solidFill>
                  <a:schemeClr val="accent1"/>
                </a:solidFill>
              </a:rPr>
              <a:t> keys </a:t>
            </a:r>
            <a:r>
              <a:rPr lang="en-US" sz="3200" dirty="0" err="1">
                <a:solidFill>
                  <a:schemeClr val="accent1"/>
                </a:solidFill>
              </a:rPr>
              <a:t>moran</a:t>
            </a:r>
            <a:br>
              <a:rPr lang="en-US" sz="3200" dirty="0">
                <a:solidFill>
                  <a:schemeClr val="accent1"/>
                </a:solidFill>
              </a:rPr>
            </a:b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i="1" dirty="0"/>
              <a:t>“Data really powers everything that we do.”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~Jeff </a:t>
            </a:r>
            <a:r>
              <a:rPr lang="en-US" sz="3200" dirty="0" err="1">
                <a:solidFill>
                  <a:schemeClr val="accent1"/>
                </a:solidFill>
              </a:rPr>
              <a:t>weiner</a:t>
            </a:r>
            <a:r>
              <a:rPr lang="en-US" sz="3200" dirty="0">
                <a:solidFill>
                  <a:schemeClr val="accent1"/>
                </a:solidFill>
              </a:rPr>
              <a:t>, </a:t>
            </a:r>
            <a:r>
              <a:rPr lang="en-US" sz="3200" dirty="0" err="1">
                <a:solidFill>
                  <a:schemeClr val="accent1"/>
                </a:solidFill>
              </a:rPr>
              <a:t>linkedin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5900" y="533401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NOTABLE DATA QUOTES: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6500" y="6324599"/>
            <a:ext cx="41910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FFC22A9-3128-4A8E-83FE-AF61A933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35394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BAFA9-515C-4CDA-AE41-6916EA73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5FCE35-B02A-4B45-9221-17BB1226DE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" y="1698486"/>
            <a:ext cx="4191000" cy="424511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/>
              <a:t>Analysis covers home sales in Austin for the following years: 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028700" lvl="1">
              <a:spcBef>
                <a:spcPts val="0"/>
              </a:spcBef>
            </a:pPr>
            <a:r>
              <a:rPr lang="en-US" sz="1500" dirty="0"/>
              <a:t>2013 – 11,583 Sales</a:t>
            </a:r>
          </a:p>
          <a:p>
            <a:pPr marL="1028700" lvl="1">
              <a:spcBef>
                <a:spcPts val="0"/>
              </a:spcBef>
            </a:pPr>
            <a:r>
              <a:rPr lang="en-US" sz="1500" dirty="0"/>
              <a:t>2014 – 11,092 Sales</a:t>
            </a:r>
          </a:p>
          <a:p>
            <a:pPr marL="1028700" lvl="1">
              <a:spcBef>
                <a:spcPts val="0"/>
              </a:spcBef>
            </a:pPr>
            <a:r>
              <a:rPr lang="en-US" sz="1500" dirty="0"/>
              <a:t>2015 – 11,394 Sales</a:t>
            </a:r>
          </a:p>
          <a:p>
            <a:pPr marL="1028700" lvl="1">
              <a:spcBef>
                <a:spcPts val="0"/>
              </a:spcBef>
            </a:pPr>
            <a:r>
              <a:rPr lang="en-US" sz="1500" dirty="0"/>
              <a:t>2016 – 11,554 Sales</a:t>
            </a:r>
          </a:p>
          <a:p>
            <a:pPr marL="1028700" lvl="1">
              <a:spcBef>
                <a:spcPts val="0"/>
              </a:spcBef>
            </a:pPr>
            <a:r>
              <a:rPr lang="en-US" sz="1500" dirty="0"/>
              <a:t>2017 – 10,488 Sales (1/1 – 11/30)</a:t>
            </a:r>
          </a:p>
          <a:p>
            <a:pPr lvl="1" indent="0">
              <a:spcBef>
                <a:spcPts val="0"/>
              </a:spcBef>
              <a:buNone/>
            </a:pPr>
            <a:endParaRPr lang="en-US" sz="1500" dirty="0"/>
          </a:p>
          <a:p>
            <a:pPr marL="57150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Analysis determines the median sales price per year for each of zip code in the City of Austin</a:t>
            </a:r>
          </a:p>
          <a:p>
            <a:pPr marL="57150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7150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Median sales price by zip code will  identify the zip codes (in any) a first time home buyer can afford to buy a home in 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C7D7A3-5859-40F1-BD1B-20E0EC761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" y="990600"/>
            <a:ext cx="8686800" cy="990601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Can a first time buyer afford to buy a home in Austin?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5822D0-6058-415B-BA26-4E1799040CC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43400" y="1698486"/>
            <a:ext cx="4572000" cy="42451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First time homebuyer profile assumptions: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500" dirty="0"/>
              <a:t>Assumed age bracket is 25-44 for all years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500" dirty="0"/>
              <a:t>Median Income by year:</a:t>
            </a:r>
          </a:p>
          <a:p>
            <a:pPr marL="14287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2013 - $58,281</a:t>
            </a:r>
          </a:p>
          <a:p>
            <a:pPr marL="14287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2014 - $60,070</a:t>
            </a:r>
          </a:p>
          <a:p>
            <a:pPr marL="14287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2015 - $64,201</a:t>
            </a:r>
          </a:p>
          <a:p>
            <a:pPr marL="14287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2016 - $67,104</a:t>
            </a:r>
          </a:p>
          <a:p>
            <a:pPr marL="14287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2017 - $69,950 (imputed)</a:t>
            </a:r>
          </a:p>
          <a:p>
            <a:pPr marL="1428750" lvl="2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Down Payment – 3.5% of sales price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30% of income can be used for mortgage payment (principle, interest, mortgage insurance, taxes and property insurance)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C9713-F8E0-48E2-A664-1C9EC5CB809C}"/>
              </a:ext>
            </a:extLst>
          </p:cNvPr>
          <p:cNvSpPr txBox="1"/>
          <p:nvPr/>
        </p:nvSpPr>
        <p:spPr>
          <a:xfrm>
            <a:off x="1485900" y="533401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PROJECT MOTIVATION SLIDE: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E74DD50-69CC-40EE-ACFB-AE8C5682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5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7BEF-96E3-49AF-8630-6C07760F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Questions to be answered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3E609-95B7-49E7-9218-7AE1907B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5518"/>
            <a:ext cx="1752600" cy="639763"/>
          </a:xfrm>
        </p:spPr>
        <p:txBody>
          <a:bodyPr>
            <a:normAutofit/>
          </a:bodyPr>
          <a:lstStyle/>
          <a:p>
            <a:r>
              <a:rPr lang="en-US" dirty="0"/>
              <a:t>Question #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F026A-12CB-46E4-B1F3-B7A024FD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79220D-C4C8-4FFE-BC1F-278033BB1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752601"/>
            <a:ext cx="1752600" cy="4191000"/>
          </a:xfrm>
        </p:spPr>
        <p:txBody>
          <a:bodyPr/>
          <a:lstStyle/>
          <a:p>
            <a:pPr algn="just"/>
            <a:r>
              <a:rPr lang="en-US" sz="1500" dirty="0"/>
              <a:t>Based on stated assumptions. How much house can our typical "first-time homebuyer" afford to buy in each year of the sample?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3426BC-64D2-4D14-A889-359FFFCBEA4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514600" y="976312"/>
            <a:ext cx="1752600" cy="639763"/>
          </a:xfrm>
        </p:spPr>
        <p:txBody>
          <a:bodyPr>
            <a:normAutofit/>
          </a:bodyPr>
          <a:lstStyle/>
          <a:p>
            <a:r>
              <a:rPr lang="en-US" dirty="0"/>
              <a:t>Question #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0E63CB-FC23-4884-8D9A-13652B8BCE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4600" y="1752601"/>
            <a:ext cx="1752600" cy="4190999"/>
          </a:xfrm>
        </p:spPr>
        <p:txBody>
          <a:bodyPr>
            <a:normAutofit/>
          </a:bodyPr>
          <a:lstStyle/>
          <a:p>
            <a:pPr algn="just"/>
            <a:r>
              <a:rPr lang="en-US" sz="1500" dirty="0"/>
              <a:t>Do the affordable zip codes remain the same over the analysis period?  If so, does the data explain why?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B8DECE-56DC-4CAE-BE6D-C2A36B1B9AB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7080" y="981710"/>
            <a:ext cx="1752600" cy="639763"/>
          </a:xfrm>
        </p:spPr>
        <p:txBody>
          <a:bodyPr/>
          <a:lstStyle/>
          <a:p>
            <a:r>
              <a:rPr lang="en-US" dirty="0"/>
              <a:t>Question # 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F2C4DD0-C2F3-46D8-8F8B-705AAC07F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95800" y="1752601"/>
            <a:ext cx="1981200" cy="4190999"/>
          </a:xfrm>
        </p:spPr>
        <p:txBody>
          <a:bodyPr/>
          <a:lstStyle/>
          <a:p>
            <a:pPr algn="just"/>
            <a:r>
              <a:rPr lang="en-US" sz="1500" dirty="0"/>
              <a:t>What zip codes (if any) in the city of Austin would our "first-time homebuyer" be able to afford to buy a home?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0D54E3-75C2-4659-A41E-FF20621BD7C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705600" y="981710"/>
            <a:ext cx="1752600" cy="639763"/>
          </a:xfrm>
        </p:spPr>
        <p:txBody>
          <a:bodyPr/>
          <a:lstStyle/>
          <a:p>
            <a:r>
              <a:rPr lang="en-US" dirty="0"/>
              <a:t>Question # 4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2A70FB-CF21-4342-A11B-2D2730339B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5600" y="1752601"/>
            <a:ext cx="1752600" cy="4190999"/>
          </a:xfrm>
        </p:spPr>
        <p:txBody>
          <a:bodyPr>
            <a:normAutofit/>
          </a:bodyPr>
          <a:lstStyle/>
          <a:p>
            <a:pPr algn="just"/>
            <a:r>
              <a:rPr lang="en-US" sz="1500" dirty="0"/>
              <a:t>If no zip codes are deemed affordable, our analysis will then change focus to "What income would a first-time homebuyer have to earn to afford a home in Austin?"  How much more than the median income is required? 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6933F5-88EF-45A8-8CB7-462BE60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9280" y="6332537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99FD1FC-3844-443D-8697-456C75AD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21517-2C51-48E7-9C57-B77370E917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Austin MLS Data – CSV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Zillow – API call converted 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Redfin – CSV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Census data – CSV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USA – CSV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House Canary – JSON data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C0AE8A-A0CB-4214-B50A-04D9813C01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1" y="1436757"/>
            <a:ext cx="4038600" cy="7078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was acquired from the following sources in the following manners:</a:t>
            </a:r>
          </a:p>
        </p:txBody>
      </p:sp>
      <p:pic>
        <p:nvPicPr>
          <p:cNvPr id="6" name="Picture Placeholder 2">
            <a:extLst>
              <a:ext uri="{FF2B5EF4-FFF2-40B4-BE49-F238E27FC236}">
                <a16:creationId xmlns:a16="http://schemas.microsoft.com/office/drawing/2014/main" id="{DA678F84-03D2-48D0-9DF6-241453969F6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13227"/>
            <a:ext cx="3458852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08336-22EC-4BF5-83F9-BA5DD6FABFEB}"/>
              </a:ext>
            </a:extLst>
          </p:cNvPr>
          <p:cNvSpPr txBox="1"/>
          <p:nvPr/>
        </p:nvSpPr>
        <p:spPr>
          <a:xfrm>
            <a:off x="1485900" y="533401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DATA SOURCES: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672F8980-98F7-40FD-9675-250C588D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599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0C08F9-758A-4FED-B19C-D6B3C0DE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4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clean up and exploration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800" dirty="0"/>
              <a:t>Data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800" dirty="0"/>
              <a:t>Data insights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19CBE9E-3296-48F1-B49E-32D05CB2AA27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algn="ctr"/>
            <a:r>
              <a:rPr lang="en-US" dirty="0"/>
              <a:t>Data challenges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B5BF1DD-0275-41F1-9D50-EF05A4D2F6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Format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Organize Raw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Identify Zip Codes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Qualify Sales Price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Calculate Median Sales Price by Year and Zip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Identify Zip Codes that are Affordable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Chart and Graph Results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56F53D-14EC-4FB4-BCD6-C4A41C620F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Impressed by the number of overall sales over the sample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Dramatic increase in median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Relatively flat income increases when compared to the median price appreciation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08A49C5-FD4B-462C-B19C-FFC3731916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Zip Codes weren’t available from each data 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Neighborhoods weren’t delineated the same from each 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>
                <a:highlight>
                  <a:srgbClr val="FFFF00"/>
                </a:highlight>
              </a:rPr>
              <a:t>###### add additional challenge</a:t>
            </a:r>
          </a:p>
          <a:p>
            <a:endParaRPr lang="en-US" dirty="0"/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99417CFD-0731-46D3-A443-0CEBD298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32537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0B325057-8A9D-4E6A-8CBB-CDF3B0DE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46" y="427039"/>
            <a:ext cx="8207154" cy="487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Analysis – </a:t>
            </a:r>
            <a:r>
              <a:rPr lang="en-US" dirty="0" err="1">
                <a:solidFill>
                  <a:schemeClr val="accent1"/>
                </a:solidFill>
              </a:rPr>
              <a:t>jupyter</a:t>
            </a:r>
            <a:r>
              <a:rPr lang="en-US" dirty="0">
                <a:solidFill>
                  <a:schemeClr val="accent1"/>
                </a:solidFill>
              </a:rPr>
              <a:t> notebook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78778" y="1112839"/>
            <a:ext cx="4012222" cy="4830761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16D9EF2-062D-4B00-A00F-F41D30E3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A9670-2F90-4C0C-B936-7BBC8B8EAE7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2178" y="1112839"/>
            <a:ext cx="4317022" cy="48307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54064-60B7-46E1-B07A-6C1849BF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7D35E-F5CE-407B-927F-489886BF80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49DE3B-15C6-4B24-9E13-416E4CAD79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0229B1-3978-4476-98F8-65D4E935874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735265-9DDC-470C-9E36-B1227132E09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30783E-1301-4B96-A2B9-51A5CBAF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46" y="427039"/>
            <a:ext cx="8207154" cy="487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Analysis – charts &amp; graphs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14986E4-8C2A-45E4-BD68-AD32E128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32537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F86ADEE-B6A4-412F-8006-0DC18493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0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F75E24C-B70A-4858-BB2A-3B483B02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Discussion points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FFDC7-AEF8-4729-8B74-0BC2F9F8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DBB0-42DB-9E43-B89D-30BC00D8D1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1EE1C3-EA2F-4F9A-BB2B-BE7472BAFB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FFA847-5EB3-4176-8340-3DC363D19E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9A268A-EC31-4A74-A678-5E9F38C883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01464DF-77ED-4924-9D6A-59AF2D86264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411B75D-B4FC-4C6B-A5A8-DA6C48E50F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1A117D9-778B-4E49-A3CC-043AAE385E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069EB0A-65DC-4BDE-81ED-A4D7167D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32537"/>
            <a:ext cx="2895600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Home affordability analysis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D28EC8E-F0C4-4149-A655-487DF907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1" y="624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5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jo-PP">
  <a:themeElements>
    <a:clrScheme name="Custom 5">
      <a:dk1>
        <a:srgbClr val="E1DDD9"/>
      </a:dk1>
      <a:lt1>
        <a:srgbClr val="E1DDD9"/>
      </a:lt1>
      <a:dk2>
        <a:srgbClr val="E1DDD9"/>
      </a:dk2>
      <a:lt2>
        <a:srgbClr val="E1DDD9"/>
      </a:lt2>
      <a:accent1>
        <a:srgbClr val="41B3DC"/>
      </a:accent1>
      <a:accent2>
        <a:srgbClr val="2B82A1"/>
      </a:accent2>
      <a:accent3>
        <a:srgbClr val="1C596D"/>
      </a:accent3>
      <a:accent4>
        <a:srgbClr val="58A9C7"/>
      </a:accent4>
      <a:accent5>
        <a:srgbClr val="7EC8E4"/>
      </a:accent5>
      <a:accent6>
        <a:srgbClr val="ACD0DA"/>
      </a:accent6>
      <a:hlink>
        <a:srgbClr val="36B0DB"/>
      </a:hlink>
      <a:folHlink>
        <a:srgbClr val="36B0D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mojo-PP</Template>
  <TotalTime>4741</TotalTime>
  <Words>509</Words>
  <Application>Microsoft Office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League Gothic</vt:lpstr>
      <vt:lpstr>Wingdings</vt:lpstr>
      <vt:lpstr>mojo-PP</vt:lpstr>
      <vt:lpstr>          Austin Home Affordability:  group members: Lonnie Hendry – John Swyers    Carlos Guevara – Kelly Zhao</vt:lpstr>
      <vt:lpstr> “you can have data without information, but you cannot have information without data.”  ~ daniel keys moran  “Data really powers everything that we do.” ~Jeff weiner, linkedin</vt:lpstr>
      <vt:lpstr>PowerPoint Presentation</vt:lpstr>
      <vt:lpstr>Project Questions to be answered</vt:lpstr>
      <vt:lpstr>PowerPoint Presentation</vt:lpstr>
      <vt:lpstr>Data clean up and exploration</vt:lpstr>
      <vt:lpstr>Data Analysis – jupyter notebook</vt:lpstr>
      <vt:lpstr>Data Analysis – charts &amp; graphs</vt:lpstr>
      <vt:lpstr>Discussion points</vt:lpstr>
      <vt:lpstr>Post mortem</vt:lpstr>
      <vt:lpstr>questions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TAAD Conference - Data Mining</dc:title>
  <dc:creator>LHendry@tad.org;Jr.</dc:creator>
  <cp:lastModifiedBy>Lonnie Hendry</cp:lastModifiedBy>
  <cp:revision>196</cp:revision>
  <cp:lastPrinted>2015-11-17T19:51:14Z</cp:lastPrinted>
  <dcterms:created xsi:type="dcterms:W3CDTF">2013-04-14T18:03:46Z</dcterms:created>
  <dcterms:modified xsi:type="dcterms:W3CDTF">2017-12-02T14:44:39Z</dcterms:modified>
</cp:coreProperties>
</file>