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5"/>
  </p:notesMasterIdLst>
  <p:sldIdLst>
    <p:sldId id="256" r:id="rId2"/>
    <p:sldId id="280" r:id="rId3"/>
    <p:sldId id="259" r:id="rId4"/>
    <p:sldId id="296" r:id="rId5"/>
    <p:sldId id="270" r:id="rId6"/>
    <p:sldId id="284" r:id="rId7"/>
    <p:sldId id="290" r:id="rId8"/>
    <p:sldId id="291" r:id="rId9"/>
    <p:sldId id="294" r:id="rId10"/>
    <p:sldId id="295" r:id="rId11"/>
    <p:sldId id="293" r:id="rId12"/>
    <p:sldId id="292" r:id="rId13"/>
    <p:sldId id="289" r:id="rId14"/>
  </p:sldIdLst>
  <p:sldSz cx="9144000" cy="5143500" type="screen16x9"/>
  <p:notesSz cx="6858000" cy="9144000"/>
  <p:embeddedFontLst>
    <p:embeddedFont>
      <p:font typeface="Bebas Neue" panose="020B0604020202020204" charset="0"/>
      <p:regular r:id="rId16"/>
    </p:embeddedFont>
    <p:embeddedFont>
      <p:font typeface="Karla" panose="020B0604020202020204" charset="0"/>
      <p:regular r:id="rId17"/>
      <p:bold r:id="rId18"/>
      <p:italic r:id="rId19"/>
      <p:boldItalic r:id="rId20"/>
    </p:embeddedFont>
    <p:embeddedFont>
      <p:font typeface="Rubik Black" panose="020B0604020202020204" charset="-79"/>
      <p:bold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gazoum Hajar" initials="AH" lastIdx="1" clrIdx="0">
    <p:extLst>
      <p:ext uri="{19B8F6BF-5375-455C-9EA6-DF929625EA0E}">
        <p15:presenceInfo xmlns:p15="http://schemas.microsoft.com/office/powerpoint/2012/main" userId="91e72ac475ca057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7351CA-FAD6-40D0-B4D1-23E208D4B1DE}">
  <a:tblStyle styleId="{407351CA-FAD6-40D0-B4D1-23E208D4B1D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74E601D-0610-435C-854B-E5947E07EC3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816"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11-21T08:43:26.600" idx="1">
    <p:pos x="10" y="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4d2792e9d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4d2792e9d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7072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14e084505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14e084505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0" name="Google Shape;10;p2"/>
          <p:cNvGrpSpPr/>
          <p:nvPr/>
        </p:nvGrpSpPr>
        <p:grpSpPr>
          <a:xfrm>
            <a:off x="274200" y="274200"/>
            <a:ext cx="8687100" cy="4686600"/>
            <a:chOff x="274200" y="274200"/>
            <a:chExt cx="8687100" cy="4686600"/>
          </a:xfrm>
        </p:grpSpPr>
        <p:sp>
          <p:nvSpPr>
            <p:cNvPr id="11" name="Google Shape;11;p2"/>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274200" y="274200"/>
              <a:ext cx="8595900" cy="4595100"/>
              <a:chOff x="274200" y="274200"/>
              <a:chExt cx="8595900" cy="4595100"/>
            </a:xfrm>
          </p:grpSpPr>
          <p:grpSp>
            <p:nvGrpSpPr>
              <p:cNvPr id="13" name="Google Shape;13;p2"/>
              <p:cNvGrpSpPr/>
              <p:nvPr/>
            </p:nvGrpSpPr>
            <p:grpSpPr>
              <a:xfrm>
                <a:off x="274200" y="274200"/>
                <a:ext cx="8595900" cy="4595100"/>
                <a:chOff x="274200" y="274200"/>
                <a:chExt cx="8595900" cy="4595100"/>
              </a:xfrm>
            </p:grpSpPr>
            <p:sp>
              <p:nvSpPr>
                <p:cNvPr id="14" name="Google Shape;14;p2"/>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16" name="Google Shape;16;p2"/>
              <p:cNvGrpSpPr/>
              <p:nvPr/>
            </p:nvGrpSpPr>
            <p:grpSpPr>
              <a:xfrm>
                <a:off x="8595300" y="365550"/>
                <a:ext cx="183000" cy="183000"/>
                <a:chOff x="8225400" y="367488"/>
                <a:chExt cx="183000" cy="183000"/>
              </a:xfrm>
            </p:grpSpPr>
            <p:cxnSp>
              <p:nvCxnSpPr>
                <p:cNvPr id="17" name="Google Shape;17;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18;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9" name="Google Shape;19;p2"/>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2"/>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21" name="Google Shape;21;p2"/>
          <p:cNvGrpSpPr/>
          <p:nvPr/>
        </p:nvGrpSpPr>
        <p:grpSpPr>
          <a:xfrm>
            <a:off x="914400" y="535100"/>
            <a:ext cx="7406700" cy="4164575"/>
            <a:chOff x="914400" y="535100"/>
            <a:chExt cx="7406700" cy="4164575"/>
          </a:xfrm>
        </p:grpSpPr>
        <p:sp>
          <p:nvSpPr>
            <p:cNvPr id="22" name="Google Shape;22;p2"/>
            <p:cNvSpPr/>
            <p:nvPr/>
          </p:nvSpPr>
          <p:spPr>
            <a:xfrm>
              <a:off x="1005900" y="626275"/>
              <a:ext cx="7315200" cy="4073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a:off x="914400" y="535100"/>
              <a:ext cx="7315200" cy="4073400"/>
              <a:chOff x="914400" y="535100"/>
              <a:chExt cx="7315200" cy="4073400"/>
            </a:xfrm>
          </p:grpSpPr>
          <p:sp>
            <p:nvSpPr>
              <p:cNvPr id="24" name="Google Shape;24;p2"/>
              <p:cNvSpPr/>
              <p:nvPr/>
            </p:nvSpPr>
            <p:spPr>
              <a:xfrm>
                <a:off x="914400" y="535100"/>
                <a:ext cx="7315200" cy="4073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7955100" y="626350"/>
                <a:ext cx="183000" cy="183000"/>
                <a:chOff x="8225400" y="367488"/>
                <a:chExt cx="183000" cy="183000"/>
              </a:xfrm>
            </p:grpSpPr>
            <p:cxnSp>
              <p:nvCxnSpPr>
                <p:cNvPr id="26" name="Google Shape;26;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7" name="Google Shape;27;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 name="Google Shape;28;p2"/>
              <p:cNvSpPr/>
              <p:nvPr/>
            </p:nvSpPr>
            <p:spPr>
              <a:xfrm>
                <a:off x="7635000" y="6263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a:off x="7284899" y="8093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30" name="Google Shape;30;p2"/>
              <p:cNvCxnSpPr/>
              <p:nvPr/>
            </p:nvCxnSpPr>
            <p:spPr>
              <a:xfrm>
                <a:off x="916188" y="900697"/>
                <a:ext cx="7310400" cy="0"/>
              </a:xfrm>
              <a:prstGeom prst="straightConnector1">
                <a:avLst/>
              </a:prstGeom>
              <a:noFill/>
              <a:ln w="28575" cap="flat" cmpd="sng">
                <a:solidFill>
                  <a:schemeClr val="dk1"/>
                </a:solidFill>
                <a:prstDash val="solid"/>
                <a:round/>
                <a:headEnd type="none" w="med" len="med"/>
                <a:tailEnd type="none" w="med" len="med"/>
              </a:ln>
            </p:spPr>
          </p:cxnSp>
        </p:grpSp>
      </p:grpSp>
      <p:sp>
        <p:nvSpPr>
          <p:cNvPr id="31" name="Google Shape;31;p2"/>
          <p:cNvSpPr txBox="1">
            <a:spLocks noGrp="1"/>
          </p:cNvSpPr>
          <p:nvPr>
            <p:ph type="ctrTitle"/>
          </p:nvPr>
        </p:nvSpPr>
        <p:spPr>
          <a:xfrm>
            <a:off x="1828800" y="1174903"/>
            <a:ext cx="5486400" cy="2469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32" name="Google Shape;32;p2"/>
          <p:cNvSpPr txBox="1">
            <a:spLocks noGrp="1"/>
          </p:cNvSpPr>
          <p:nvPr>
            <p:ph type="subTitle" idx="1"/>
          </p:nvPr>
        </p:nvSpPr>
        <p:spPr>
          <a:xfrm>
            <a:off x="1828800" y="3877100"/>
            <a:ext cx="5486400" cy="3657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pic>
        <p:nvPicPr>
          <p:cNvPr id="34" name="Google Shape;34;p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5" name="Google Shape;35;p3"/>
          <p:cNvGrpSpPr/>
          <p:nvPr/>
        </p:nvGrpSpPr>
        <p:grpSpPr>
          <a:xfrm>
            <a:off x="1371300" y="742950"/>
            <a:ext cx="6492300" cy="3749100"/>
            <a:chOff x="1371300" y="742950"/>
            <a:chExt cx="6492300" cy="3749100"/>
          </a:xfrm>
        </p:grpSpPr>
        <p:sp>
          <p:nvSpPr>
            <p:cNvPr id="36" name="Google Shape;36;p3"/>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3"/>
            <p:cNvGrpSpPr/>
            <p:nvPr/>
          </p:nvGrpSpPr>
          <p:grpSpPr>
            <a:xfrm>
              <a:off x="1371300" y="742950"/>
              <a:ext cx="6401400" cy="3657600"/>
              <a:chOff x="1371300" y="742950"/>
              <a:chExt cx="6401400" cy="3657600"/>
            </a:xfrm>
          </p:grpSpPr>
          <p:sp>
            <p:nvSpPr>
              <p:cNvPr id="38" name="Google Shape;38;p3"/>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3"/>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40" name="Google Shape;40;p3"/>
              <p:cNvGrpSpPr/>
              <p:nvPr/>
            </p:nvGrpSpPr>
            <p:grpSpPr>
              <a:xfrm>
                <a:off x="7498200" y="834288"/>
                <a:ext cx="183000" cy="183000"/>
                <a:chOff x="8225400" y="367488"/>
                <a:chExt cx="183000" cy="183000"/>
              </a:xfrm>
            </p:grpSpPr>
            <p:cxnSp>
              <p:nvCxnSpPr>
                <p:cNvPr id="41" name="Google Shape;41;p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42" name="Google Shape;42;p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43" name="Google Shape;43;p3"/>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3"/>
              <p:cNvCxnSpPr/>
              <p:nvPr/>
            </p:nvCxnSpPr>
            <p:spPr>
              <a:xfrm>
                <a:off x="6827699" y="1017288"/>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45" name="Google Shape;45;p3"/>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46" name="Google Shape;46;p3"/>
          <p:cNvSpPr txBox="1">
            <a:spLocks noGrp="1"/>
          </p:cNvSpPr>
          <p:nvPr>
            <p:ph type="title" idx="2" hasCustomPrompt="1"/>
          </p:nvPr>
        </p:nvSpPr>
        <p:spPr>
          <a:xfrm>
            <a:off x="947550" y="679350"/>
            <a:ext cx="1368300" cy="137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3"/>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5"/>
        <p:cNvGrpSpPr/>
        <p:nvPr/>
      </p:nvGrpSpPr>
      <p:grpSpPr>
        <a:xfrm>
          <a:off x="0" y="0"/>
          <a:ext cx="0" cy="0"/>
          <a:chOff x="0" y="0"/>
          <a:chExt cx="0" cy="0"/>
        </a:xfrm>
      </p:grpSpPr>
      <p:pic>
        <p:nvPicPr>
          <p:cNvPr id="96" name="Google Shape;96;p7"/>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97" name="Google Shape;97;p7"/>
          <p:cNvGrpSpPr/>
          <p:nvPr/>
        </p:nvGrpSpPr>
        <p:grpSpPr>
          <a:xfrm>
            <a:off x="1438985" y="535000"/>
            <a:ext cx="5919000" cy="4425900"/>
            <a:chOff x="274200" y="274200"/>
            <a:chExt cx="5919000" cy="4425900"/>
          </a:xfrm>
        </p:grpSpPr>
        <p:sp>
          <p:nvSpPr>
            <p:cNvPr id="98" name="Google Shape;98;p7"/>
            <p:cNvSpPr/>
            <p:nvPr/>
          </p:nvSpPr>
          <p:spPr>
            <a:xfrm>
              <a:off x="365700" y="365700"/>
              <a:ext cx="5827500" cy="4334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7"/>
            <p:cNvGrpSpPr/>
            <p:nvPr/>
          </p:nvGrpSpPr>
          <p:grpSpPr>
            <a:xfrm>
              <a:off x="274200" y="274200"/>
              <a:ext cx="5827500" cy="4334400"/>
              <a:chOff x="274200" y="274200"/>
              <a:chExt cx="5827500" cy="4334400"/>
            </a:xfrm>
          </p:grpSpPr>
          <p:sp>
            <p:nvSpPr>
              <p:cNvPr id="100" name="Google Shape;100;p7"/>
              <p:cNvSpPr/>
              <p:nvPr/>
            </p:nvSpPr>
            <p:spPr>
              <a:xfrm>
                <a:off x="274200" y="274200"/>
                <a:ext cx="5827500" cy="4334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01;p7"/>
              <p:cNvGrpSpPr/>
              <p:nvPr/>
            </p:nvGrpSpPr>
            <p:grpSpPr>
              <a:xfrm>
                <a:off x="5827100" y="365450"/>
                <a:ext cx="183000" cy="183000"/>
                <a:chOff x="8225400" y="367488"/>
                <a:chExt cx="183000" cy="183000"/>
              </a:xfrm>
            </p:grpSpPr>
            <p:cxnSp>
              <p:nvCxnSpPr>
                <p:cNvPr id="102" name="Google Shape;102;p7"/>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03" name="Google Shape;103;p7"/>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04" name="Google Shape;104;p7"/>
              <p:cNvSpPr/>
              <p:nvPr/>
            </p:nvSpPr>
            <p:spPr>
              <a:xfrm>
                <a:off x="5507000" y="3654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 name="Google Shape;105;p7"/>
              <p:cNvCxnSpPr/>
              <p:nvPr/>
            </p:nvCxnSpPr>
            <p:spPr>
              <a:xfrm>
                <a:off x="5156899" y="5484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106" name="Google Shape;106;p7"/>
              <p:cNvCxnSpPr/>
              <p:nvPr/>
            </p:nvCxnSpPr>
            <p:spPr>
              <a:xfrm>
                <a:off x="283500" y="639800"/>
                <a:ext cx="58152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07" name="Google Shape;107;p7"/>
          <p:cNvGrpSpPr/>
          <p:nvPr/>
        </p:nvGrpSpPr>
        <p:grpSpPr>
          <a:xfrm>
            <a:off x="274200" y="274200"/>
            <a:ext cx="5919000" cy="4425900"/>
            <a:chOff x="274200" y="274200"/>
            <a:chExt cx="5919000" cy="4425900"/>
          </a:xfrm>
        </p:grpSpPr>
        <p:sp>
          <p:nvSpPr>
            <p:cNvPr id="108" name="Google Shape;108;p7"/>
            <p:cNvSpPr/>
            <p:nvPr/>
          </p:nvSpPr>
          <p:spPr>
            <a:xfrm>
              <a:off x="365700" y="365700"/>
              <a:ext cx="5827500" cy="4334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7"/>
            <p:cNvGrpSpPr/>
            <p:nvPr/>
          </p:nvGrpSpPr>
          <p:grpSpPr>
            <a:xfrm>
              <a:off x="274200" y="274200"/>
              <a:ext cx="5827500" cy="4334400"/>
              <a:chOff x="274200" y="274200"/>
              <a:chExt cx="5827500" cy="4334400"/>
            </a:xfrm>
          </p:grpSpPr>
          <p:sp>
            <p:nvSpPr>
              <p:cNvPr id="110" name="Google Shape;110;p7"/>
              <p:cNvSpPr/>
              <p:nvPr/>
            </p:nvSpPr>
            <p:spPr>
              <a:xfrm>
                <a:off x="274200" y="274200"/>
                <a:ext cx="5827500" cy="4334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7"/>
              <p:cNvGrpSpPr/>
              <p:nvPr/>
            </p:nvGrpSpPr>
            <p:grpSpPr>
              <a:xfrm>
                <a:off x="5827100" y="365450"/>
                <a:ext cx="183000" cy="183000"/>
                <a:chOff x="8225400" y="367488"/>
                <a:chExt cx="183000" cy="183000"/>
              </a:xfrm>
            </p:grpSpPr>
            <p:cxnSp>
              <p:nvCxnSpPr>
                <p:cNvPr id="112" name="Google Shape;112;p7"/>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13" name="Google Shape;113;p7"/>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14" name="Google Shape;114;p7"/>
              <p:cNvSpPr/>
              <p:nvPr/>
            </p:nvSpPr>
            <p:spPr>
              <a:xfrm>
                <a:off x="5507000" y="3654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 name="Google Shape;115;p7"/>
              <p:cNvCxnSpPr/>
              <p:nvPr/>
            </p:nvCxnSpPr>
            <p:spPr>
              <a:xfrm>
                <a:off x="5156899" y="5484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116" name="Google Shape;116;p7"/>
              <p:cNvCxnSpPr/>
              <p:nvPr/>
            </p:nvCxnSpPr>
            <p:spPr>
              <a:xfrm>
                <a:off x="283500" y="639800"/>
                <a:ext cx="5815200" cy="0"/>
              </a:xfrm>
              <a:prstGeom prst="straightConnector1">
                <a:avLst/>
              </a:prstGeom>
              <a:noFill/>
              <a:ln w="28575" cap="flat" cmpd="sng">
                <a:solidFill>
                  <a:schemeClr val="dk1"/>
                </a:solidFill>
                <a:prstDash val="solid"/>
                <a:round/>
                <a:headEnd type="none" w="med" len="med"/>
                <a:tailEnd type="none" w="med" len="med"/>
              </a:ln>
            </p:spPr>
          </p:cxnSp>
        </p:grpSp>
      </p:grpSp>
      <p:sp>
        <p:nvSpPr>
          <p:cNvPr id="117" name="Google Shape;117;p7"/>
          <p:cNvSpPr txBox="1">
            <a:spLocks noGrp="1"/>
          </p:cNvSpPr>
          <p:nvPr>
            <p:ph type="title"/>
          </p:nvPr>
        </p:nvSpPr>
        <p:spPr>
          <a:xfrm>
            <a:off x="714250" y="731525"/>
            <a:ext cx="5015700" cy="68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endParaRPr/>
          </a:p>
        </p:txBody>
      </p:sp>
      <p:sp>
        <p:nvSpPr>
          <p:cNvPr id="118" name="Google Shape;118;p7"/>
          <p:cNvSpPr txBox="1">
            <a:spLocks noGrp="1"/>
          </p:cNvSpPr>
          <p:nvPr>
            <p:ph type="body" idx="1"/>
          </p:nvPr>
        </p:nvSpPr>
        <p:spPr>
          <a:xfrm>
            <a:off x="715850" y="1600325"/>
            <a:ext cx="5019900" cy="2564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9"/>
        <p:cNvGrpSpPr/>
        <p:nvPr/>
      </p:nvGrpSpPr>
      <p:grpSpPr>
        <a:xfrm>
          <a:off x="0" y="0"/>
          <a:ext cx="0" cy="0"/>
          <a:chOff x="0" y="0"/>
          <a:chExt cx="0" cy="0"/>
        </a:xfrm>
      </p:grpSpPr>
      <p:pic>
        <p:nvPicPr>
          <p:cNvPr id="120" name="Google Shape;120;p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21" name="Google Shape;121;p8"/>
          <p:cNvGrpSpPr/>
          <p:nvPr/>
        </p:nvGrpSpPr>
        <p:grpSpPr>
          <a:xfrm>
            <a:off x="2028115" y="535000"/>
            <a:ext cx="6492300" cy="3749100"/>
            <a:chOff x="1371300" y="742950"/>
            <a:chExt cx="6492300" cy="3749100"/>
          </a:xfrm>
        </p:grpSpPr>
        <p:sp>
          <p:nvSpPr>
            <p:cNvPr id="122" name="Google Shape;122;p8"/>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8"/>
            <p:cNvGrpSpPr/>
            <p:nvPr/>
          </p:nvGrpSpPr>
          <p:grpSpPr>
            <a:xfrm>
              <a:off x="1371300" y="742950"/>
              <a:ext cx="6401400" cy="3657600"/>
              <a:chOff x="1371300" y="742950"/>
              <a:chExt cx="6401400" cy="3657600"/>
            </a:xfrm>
          </p:grpSpPr>
          <p:sp>
            <p:nvSpPr>
              <p:cNvPr id="124" name="Google Shape;124;p8"/>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 name="Google Shape;125;p8"/>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26" name="Google Shape;126;p8"/>
              <p:cNvGrpSpPr/>
              <p:nvPr/>
            </p:nvGrpSpPr>
            <p:grpSpPr>
              <a:xfrm>
                <a:off x="7498200" y="834288"/>
                <a:ext cx="183000" cy="183000"/>
                <a:chOff x="8225400" y="367488"/>
                <a:chExt cx="183000" cy="183000"/>
              </a:xfrm>
            </p:grpSpPr>
            <p:cxnSp>
              <p:nvCxnSpPr>
                <p:cNvPr id="127" name="Google Shape;127;p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28" name="Google Shape;128;p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29" name="Google Shape;129;p8"/>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 name="Google Shape;130;p8"/>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31" name="Google Shape;131;p8"/>
          <p:cNvGrpSpPr/>
          <p:nvPr/>
        </p:nvGrpSpPr>
        <p:grpSpPr>
          <a:xfrm>
            <a:off x="1371300" y="742950"/>
            <a:ext cx="6492300" cy="3749100"/>
            <a:chOff x="1371300" y="742950"/>
            <a:chExt cx="6492300" cy="3749100"/>
          </a:xfrm>
        </p:grpSpPr>
        <p:sp>
          <p:nvSpPr>
            <p:cNvPr id="132" name="Google Shape;132;p8"/>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8"/>
            <p:cNvGrpSpPr/>
            <p:nvPr/>
          </p:nvGrpSpPr>
          <p:grpSpPr>
            <a:xfrm>
              <a:off x="1371300" y="742950"/>
              <a:ext cx="6401400" cy="3657600"/>
              <a:chOff x="1371300" y="742950"/>
              <a:chExt cx="6401400" cy="3657600"/>
            </a:xfrm>
          </p:grpSpPr>
          <p:sp>
            <p:nvSpPr>
              <p:cNvPr id="134" name="Google Shape;134;p8"/>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 name="Google Shape;135;p8"/>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36" name="Google Shape;136;p8"/>
              <p:cNvGrpSpPr/>
              <p:nvPr/>
            </p:nvGrpSpPr>
            <p:grpSpPr>
              <a:xfrm>
                <a:off x="7498200" y="834288"/>
                <a:ext cx="183000" cy="183000"/>
                <a:chOff x="8225400" y="367488"/>
                <a:chExt cx="183000" cy="183000"/>
              </a:xfrm>
            </p:grpSpPr>
            <p:cxnSp>
              <p:nvCxnSpPr>
                <p:cNvPr id="137" name="Google Shape;137;p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38" name="Google Shape;138;p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39" name="Google Shape;139;p8"/>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0" name="Google Shape;140;p8"/>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41" name="Google Shape;141;p8"/>
          <p:cNvSpPr txBox="1">
            <a:spLocks noGrp="1"/>
          </p:cNvSpPr>
          <p:nvPr>
            <p:ph type="title"/>
          </p:nvPr>
        </p:nvSpPr>
        <p:spPr>
          <a:xfrm>
            <a:off x="1828800" y="1307100"/>
            <a:ext cx="5486400" cy="27432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8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99"/>
        <p:cNvGrpSpPr/>
        <p:nvPr/>
      </p:nvGrpSpPr>
      <p:grpSpPr>
        <a:xfrm>
          <a:off x="0" y="0"/>
          <a:ext cx="0" cy="0"/>
          <a:chOff x="0" y="0"/>
          <a:chExt cx="0" cy="0"/>
        </a:xfrm>
      </p:grpSpPr>
      <p:pic>
        <p:nvPicPr>
          <p:cNvPr id="400" name="Google Shape;400;p24"/>
          <p:cNvPicPr preferRelativeResize="0"/>
          <p:nvPr/>
        </p:nvPicPr>
        <p:blipFill>
          <a:blip r:embed="rId2">
            <a:alphaModFix amt="20000"/>
          </a:blip>
          <a:stretch>
            <a:fillRect/>
          </a:stretch>
        </p:blipFill>
        <p:spPr>
          <a:xfrm>
            <a:off x="-91387" y="1031845"/>
            <a:ext cx="9326879" cy="416911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0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ubik Black"/>
              <a:buNone/>
              <a:defRPr sz="3500">
                <a:solidFill>
                  <a:schemeClr val="dk1"/>
                </a:solidFill>
                <a:latin typeface="Rubik Black"/>
                <a:ea typeface="Rubik Black"/>
                <a:cs typeface="Rubik Black"/>
                <a:sym typeface="Rubik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1pPr>
            <a:lvl2pPr marL="914400" lvl="1"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8" r:id="rId5"/>
    <p:sldLayoutId id="2147483670" r:id="rId6"/>
    <p:sldLayoutId id="2147483671"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pos="2880">
          <p15:clr>
            <a:srgbClr val="EA4335"/>
          </p15:clr>
        </p15:guide>
        <p15:guide id="6" orient="horz" pos="1620">
          <p15:clr>
            <a:srgbClr val="EA4335"/>
          </p15:clr>
        </p15:guide>
        <p15:guide id="7" pos="173">
          <p15:clr>
            <a:srgbClr val="EA4335"/>
          </p15:clr>
        </p15:guide>
        <p15:guide id="8" orient="horz" pos="173">
          <p15:clr>
            <a:srgbClr val="EA4335"/>
          </p15:clr>
        </p15:guide>
        <p15:guide id="9" pos="5587">
          <p15:clr>
            <a:srgbClr val="EA4335"/>
          </p15:clr>
        </p15:guide>
        <p15:guide id="10" orient="horz" pos="306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9"/>
          <p:cNvSpPr txBox="1">
            <a:spLocks noGrp="1"/>
          </p:cNvSpPr>
          <p:nvPr>
            <p:ph type="ctrTitle"/>
          </p:nvPr>
        </p:nvSpPr>
        <p:spPr>
          <a:xfrm>
            <a:off x="1858853" y="1067866"/>
            <a:ext cx="5443558" cy="300758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Github</a:t>
            </a:r>
            <a:r>
              <a:rPr lang="en-US" dirty="0"/>
              <a:t> </a:t>
            </a:r>
            <a:r>
              <a:rPr lang="en-US" dirty="0" err="1"/>
              <a:t>fonctionaliter</a:t>
            </a:r>
            <a:br>
              <a:rPr lang="en-US" dirty="0"/>
            </a:br>
            <a:endParaRPr lang="en-US" dirty="0"/>
          </a:p>
        </p:txBody>
      </p:sp>
      <p:sp>
        <p:nvSpPr>
          <p:cNvPr id="426" name="Google Shape;426;p29"/>
          <p:cNvSpPr/>
          <p:nvPr/>
        </p:nvSpPr>
        <p:spPr>
          <a:xfrm>
            <a:off x="1099325" y="425927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2" name="Google Shape;452;p29"/>
          <p:cNvGrpSpPr/>
          <p:nvPr/>
        </p:nvGrpSpPr>
        <p:grpSpPr>
          <a:xfrm>
            <a:off x="491261" y="1822899"/>
            <a:ext cx="836668" cy="1371596"/>
            <a:chOff x="2771692" y="3497697"/>
            <a:chExt cx="836668" cy="1371596"/>
          </a:xfrm>
        </p:grpSpPr>
        <p:sp>
          <p:nvSpPr>
            <p:cNvPr id="453" name="Google Shape;453;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moveTo>
                    <a:pt x="4903" y="390"/>
                  </a:moveTo>
                  <a:lnTo>
                    <a:pt x="4903" y="2293"/>
                  </a:lnTo>
                  <a:cubicBezTo>
                    <a:pt x="5391" y="2390"/>
                    <a:pt x="5732" y="2781"/>
                    <a:pt x="5732" y="3268"/>
                  </a:cubicBezTo>
                  <a:lnTo>
                    <a:pt x="5732" y="6000"/>
                  </a:lnTo>
                  <a:cubicBezTo>
                    <a:pt x="5732" y="6488"/>
                    <a:pt x="5391" y="6902"/>
                    <a:pt x="4903" y="6976"/>
                  </a:cubicBezTo>
                  <a:lnTo>
                    <a:pt x="4903" y="8268"/>
                  </a:lnTo>
                  <a:lnTo>
                    <a:pt x="5123" y="8268"/>
                  </a:lnTo>
                  <a:cubicBezTo>
                    <a:pt x="5854" y="8268"/>
                    <a:pt x="6562" y="8171"/>
                    <a:pt x="7269" y="7976"/>
                  </a:cubicBezTo>
                  <a:cubicBezTo>
                    <a:pt x="7928" y="7756"/>
                    <a:pt x="8537" y="7488"/>
                    <a:pt x="9123" y="7122"/>
                  </a:cubicBezTo>
                  <a:lnTo>
                    <a:pt x="9123" y="4756"/>
                  </a:lnTo>
                  <a:cubicBezTo>
                    <a:pt x="9098" y="2415"/>
                    <a:pt x="7245" y="488"/>
                    <a:pt x="4903" y="415"/>
                  </a:cubicBezTo>
                  <a:close/>
                  <a:moveTo>
                    <a:pt x="4611" y="2293"/>
                  </a:moveTo>
                  <a:lnTo>
                    <a:pt x="4611" y="415"/>
                  </a:lnTo>
                  <a:cubicBezTo>
                    <a:pt x="2269" y="488"/>
                    <a:pt x="416" y="2415"/>
                    <a:pt x="391" y="4756"/>
                  </a:cubicBezTo>
                  <a:lnTo>
                    <a:pt x="391" y="7122"/>
                  </a:lnTo>
                  <a:cubicBezTo>
                    <a:pt x="976" y="7463"/>
                    <a:pt x="1611" y="7756"/>
                    <a:pt x="2245" y="7951"/>
                  </a:cubicBezTo>
                  <a:cubicBezTo>
                    <a:pt x="2952" y="8146"/>
                    <a:pt x="3659" y="8268"/>
                    <a:pt x="4391" y="8244"/>
                  </a:cubicBezTo>
                  <a:lnTo>
                    <a:pt x="4611" y="8244"/>
                  </a:lnTo>
                  <a:lnTo>
                    <a:pt x="4611" y="6976"/>
                  </a:lnTo>
                  <a:cubicBezTo>
                    <a:pt x="4123" y="6902"/>
                    <a:pt x="3781" y="6488"/>
                    <a:pt x="3781" y="6000"/>
                  </a:cubicBezTo>
                  <a:lnTo>
                    <a:pt x="3781" y="3268"/>
                  </a:lnTo>
                  <a:cubicBezTo>
                    <a:pt x="3781" y="2781"/>
                    <a:pt x="4123" y="2390"/>
                    <a:pt x="4611" y="2293"/>
                  </a:cubicBezTo>
                  <a:close/>
                  <a:moveTo>
                    <a:pt x="5220" y="2781"/>
                  </a:moveTo>
                  <a:cubicBezTo>
                    <a:pt x="5098" y="2659"/>
                    <a:pt x="4928" y="2585"/>
                    <a:pt x="4757" y="2585"/>
                  </a:cubicBezTo>
                  <a:lnTo>
                    <a:pt x="4757" y="2585"/>
                  </a:lnTo>
                  <a:cubicBezTo>
                    <a:pt x="4391" y="2585"/>
                    <a:pt x="4074" y="2902"/>
                    <a:pt x="4074" y="3268"/>
                  </a:cubicBezTo>
                  <a:lnTo>
                    <a:pt x="4074" y="6000"/>
                  </a:lnTo>
                  <a:cubicBezTo>
                    <a:pt x="4074" y="6390"/>
                    <a:pt x="4391" y="6683"/>
                    <a:pt x="4757" y="6683"/>
                  </a:cubicBezTo>
                  <a:lnTo>
                    <a:pt x="4757" y="6683"/>
                  </a:lnTo>
                  <a:cubicBezTo>
                    <a:pt x="4928" y="6683"/>
                    <a:pt x="5098" y="6610"/>
                    <a:pt x="5220" y="6488"/>
                  </a:cubicBezTo>
                  <a:cubicBezTo>
                    <a:pt x="5367" y="6366"/>
                    <a:pt x="5440" y="6195"/>
                    <a:pt x="5440" y="6000"/>
                  </a:cubicBezTo>
                  <a:lnTo>
                    <a:pt x="5440" y="3268"/>
                  </a:lnTo>
                  <a:cubicBezTo>
                    <a:pt x="5440" y="3098"/>
                    <a:pt x="5367" y="2927"/>
                    <a:pt x="5220" y="2781"/>
                  </a:cubicBezTo>
                  <a:close/>
                  <a:moveTo>
                    <a:pt x="9123" y="7463"/>
                  </a:moveTo>
                  <a:cubicBezTo>
                    <a:pt x="8562" y="7805"/>
                    <a:pt x="7976" y="8073"/>
                    <a:pt x="7342" y="8244"/>
                  </a:cubicBezTo>
                  <a:cubicBezTo>
                    <a:pt x="6635" y="8463"/>
                    <a:pt x="5879" y="8561"/>
                    <a:pt x="5123" y="8561"/>
                  </a:cubicBezTo>
                  <a:lnTo>
                    <a:pt x="4391" y="8561"/>
                  </a:lnTo>
                  <a:cubicBezTo>
                    <a:pt x="2976" y="8561"/>
                    <a:pt x="1611" y="8195"/>
                    <a:pt x="391" y="7463"/>
                  </a:cubicBezTo>
                  <a:lnTo>
                    <a:pt x="391" y="11049"/>
                  </a:lnTo>
                  <a:cubicBezTo>
                    <a:pt x="464" y="13414"/>
                    <a:pt x="2391" y="15292"/>
                    <a:pt x="4757" y="15292"/>
                  </a:cubicBezTo>
                  <a:cubicBezTo>
                    <a:pt x="7123" y="15292"/>
                    <a:pt x="9049" y="13414"/>
                    <a:pt x="9123" y="110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3202911" y="3533904"/>
              <a:ext cx="371149" cy="686979"/>
            </a:xfrm>
            <a:custGeom>
              <a:avLst/>
              <a:gdLst/>
              <a:ahLst/>
              <a:cxnLst/>
              <a:rect l="l" t="t" r="r" b="b"/>
              <a:pathLst>
                <a:path w="4220" h="7855" extrusionOk="0">
                  <a:moveTo>
                    <a:pt x="537" y="2171"/>
                  </a:moveTo>
                  <a:cubicBezTo>
                    <a:pt x="732" y="2342"/>
                    <a:pt x="829" y="2586"/>
                    <a:pt x="829" y="2854"/>
                  </a:cubicBezTo>
                  <a:lnTo>
                    <a:pt x="829" y="5586"/>
                  </a:lnTo>
                  <a:cubicBezTo>
                    <a:pt x="829" y="6074"/>
                    <a:pt x="488" y="6488"/>
                    <a:pt x="0" y="6562"/>
                  </a:cubicBezTo>
                  <a:lnTo>
                    <a:pt x="0" y="7854"/>
                  </a:lnTo>
                  <a:lnTo>
                    <a:pt x="220" y="7854"/>
                  </a:lnTo>
                  <a:cubicBezTo>
                    <a:pt x="951" y="7854"/>
                    <a:pt x="1659" y="7757"/>
                    <a:pt x="2366" y="7562"/>
                  </a:cubicBezTo>
                  <a:cubicBezTo>
                    <a:pt x="3025" y="7342"/>
                    <a:pt x="3634" y="7074"/>
                    <a:pt x="4220" y="6708"/>
                  </a:cubicBezTo>
                  <a:lnTo>
                    <a:pt x="4220" y="4342"/>
                  </a:lnTo>
                  <a:cubicBezTo>
                    <a:pt x="4195" y="2001"/>
                    <a:pt x="2342" y="74"/>
                    <a:pt x="0" y="1"/>
                  </a:cubicBezTo>
                  <a:lnTo>
                    <a:pt x="0" y="1903"/>
                  </a:lnTo>
                  <a:cubicBezTo>
                    <a:pt x="220" y="1928"/>
                    <a:pt x="390" y="2025"/>
                    <a:pt x="537" y="21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3129912" y="3708819"/>
              <a:ext cx="120228" cy="373356"/>
            </a:xfrm>
            <a:custGeom>
              <a:avLst/>
              <a:gdLst/>
              <a:ahLst/>
              <a:cxnLst/>
              <a:rect l="l" t="t" r="r" b="b"/>
              <a:pathLst>
                <a:path w="1367" h="4269" extrusionOk="0">
                  <a:moveTo>
                    <a:pt x="1367" y="3586"/>
                  </a:moveTo>
                  <a:lnTo>
                    <a:pt x="1367" y="854"/>
                  </a:lnTo>
                  <a:cubicBezTo>
                    <a:pt x="1294" y="1"/>
                    <a:pt x="74" y="1"/>
                    <a:pt x="1" y="854"/>
                  </a:cubicBezTo>
                  <a:lnTo>
                    <a:pt x="1" y="3586"/>
                  </a:lnTo>
                  <a:cubicBezTo>
                    <a:pt x="1" y="3976"/>
                    <a:pt x="318" y="4269"/>
                    <a:pt x="684" y="4269"/>
                  </a:cubicBezTo>
                  <a:cubicBezTo>
                    <a:pt x="855" y="4269"/>
                    <a:pt x="1025" y="4196"/>
                    <a:pt x="1172" y="4074"/>
                  </a:cubicBezTo>
                  <a:cubicBezTo>
                    <a:pt x="1294" y="3952"/>
                    <a:pt x="1367" y="3781"/>
                    <a:pt x="1367" y="35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2806080" y="3533904"/>
              <a:ext cx="371149" cy="686979"/>
            </a:xfrm>
            <a:custGeom>
              <a:avLst/>
              <a:gdLst/>
              <a:ahLst/>
              <a:cxnLst/>
              <a:rect l="l" t="t" r="r" b="b"/>
              <a:pathLst>
                <a:path w="4220" h="7855" extrusionOk="0">
                  <a:moveTo>
                    <a:pt x="3390" y="5586"/>
                  </a:moveTo>
                  <a:lnTo>
                    <a:pt x="3390" y="2854"/>
                  </a:lnTo>
                  <a:cubicBezTo>
                    <a:pt x="3390" y="2367"/>
                    <a:pt x="3756" y="1976"/>
                    <a:pt x="4220" y="1903"/>
                  </a:cubicBezTo>
                  <a:lnTo>
                    <a:pt x="4220" y="1"/>
                  </a:lnTo>
                  <a:cubicBezTo>
                    <a:pt x="1878" y="74"/>
                    <a:pt x="25" y="2001"/>
                    <a:pt x="0" y="4342"/>
                  </a:cubicBezTo>
                  <a:lnTo>
                    <a:pt x="0" y="6708"/>
                  </a:lnTo>
                  <a:cubicBezTo>
                    <a:pt x="585" y="7049"/>
                    <a:pt x="1220" y="7342"/>
                    <a:pt x="1854" y="7537"/>
                  </a:cubicBezTo>
                  <a:cubicBezTo>
                    <a:pt x="2561" y="7732"/>
                    <a:pt x="3268" y="7854"/>
                    <a:pt x="4000" y="7830"/>
                  </a:cubicBezTo>
                  <a:lnTo>
                    <a:pt x="4220" y="7830"/>
                  </a:lnTo>
                  <a:lnTo>
                    <a:pt x="4220" y="6562"/>
                  </a:lnTo>
                  <a:cubicBezTo>
                    <a:pt x="3732" y="6488"/>
                    <a:pt x="3390" y="6074"/>
                    <a:pt x="3390" y="55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2806080" y="4150392"/>
              <a:ext cx="767979" cy="684792"/>
            </a:xfrm>
            <a:custGeom>
              <a:avLst/>
              <a:gdLst/>
              <a:ahLst/>
              <a:cxnLst/>
              <a:rect l="l" t="t" r="r" b="b"/>
              <a:pathLst>
                <a:path w="8732" h="7830" extrusionOk="0">
                  <a:moveTo>
                    <a:pt x="6976" y="781"/>
                  </a:moveTo>
                  <a:cubicBezTo>
                    <a:pt x="6244" y="1000"/>
                    <a:pt x="5488" y="1098"/>
                    <a:pt x="4732" y="1098"/>
                  </a:cubicBezTo>
                  <a:lnTo>
                    <a:pt x="4000" y="1098"/>
                  </a:lnTo>
                  <a:cubicBezTo>
                    <a:pt x="2585" y="1098"/>
                    <a:pt x="1220" y="732"/>
                    <a:pt x="0" y="0"/>
                  </a:cubicBezTo>
                  <a:lnTo>
                    <a:pt x="0" y="3586"/>
                  </a:lnTo>
                  <a:cubicBezTo>
                    <a:pt x="73" y="5951"/>
                    <a:pt x="2000" y="7829"/>
                    <a:pt x="4366" y="7829"/>
                  </a:cubicBezTo>
                  <a:cubicBezTo>
                    <a:pt x="6732" y="7829"/>
                    <a:pt x="8658" y="5951"/>
                    <a:pt x="8732" y="3586"/>
                  </a:cubicBezTo>
                  <a:lnTo>
                    <a:pt x="8732" y="0"/>
                  </a:lnTo>
                  <a:cubicBezTo>
                    <a:pt x="8171" y="342"/>
                    <a:pt x="7585" y="610"/>
                    <a:pt x="6976" y="7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3505371" y="4248519"/>
              <a:ext cx="34388" cy="266658"/>
            </a:xfrm>
            <a:custGeom>
              <a:avLst/>
              <a:gdLst/>
              <a:ahLst/>
              <a:cxnLst/>
              <a:rect l="l" t="t" r="r" b="b"/>
              <a:pathLst>
                <a:path w="391" h="3049" extrusionOk="0">
                  <a:moveTo>
                    <a:pt x="0" y="195"/>
                  </a:moveTo>
                  <a:cubicBezTo>
                    <a:pt x="0" y="98"/>
                    <a:pt x="98" y="0"/>
                    <a:pt x="195" y="0"/>
                  </a:cubicBezTo>
                  <a:cubicBezTo>
                    <a:pt x="317" y="0"/>
                    <a:pt x="390" y="98"/>
                    <a:pt x="390" y="195"/>
                  </a:cubicBezTo>
                  <a:lnTo>
                    <a:pt x="390" y="1927"/>
                  </a:lnTo>
                  <a:cubicBezTo>
                    <a:pt x="390" y="2025"/>
                    <a:pt x="317" y="2122"/>
                    <a:pt x="195" y="2122"/>
                  </a:cubicBezTo>
                  <a:cubicBezTo>
                    <a:pt x="98" y="2122"/>
                    <a:pt x="0" y="2025"/>
                    <a:pt x="0" y="1927"/>
                  </a:cubicBezTo>
                  <a:close/>
                  <a:moveTo>
                    <a:pt x="0" y="2537"/>
                  </a:moveTo>
                  <a:cubicBezTo>
                    <a:pt x="0" y="2439"/>
                    <a:pt x="98" y="2342"/>
                    <a:pt x="195" y="2342"/>
                  </a:cubicBezTo>
                  <a:cubicBezTo>
                    <a:pt x="317" y="2342"/>
                    <a:pt x="390" y="2439"/>
                    <a:pt x="390" y="2537"/>
                  </a:cubicBezTo>
                  <a:lnTo>
                    <a:pt x="390" y="2854"/>
                  </a:lnTo>
                  <a:cubicBezTo>
                    <a:pt x="390" y="2951"/>
                    <a:pt x="317" y="3049"/>
                    <a:pt x="195" y="3049"/>
                  </a:cubicBezTo>
                  <a:cubicBezTo>
                    <a:pt x="73" y="3049"/>
                    <a:pt x="0" y="2951"/>
                    <a:pt x="0" y="28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3202911" y="3533904"/>
              <a:ext cx="371149" cy="633630"/>
            </a:xfrm>
            <a:custGeom>
              <a:avLst/>
              <a:gdLst/>
              <a:ahLst/>
              <a:cxnLst/>
              <a:rect l="l" t="t" r="r" b="b"/>
              <a:pathLst>
                <a:path w="4220" h="7245" extrusionOk="0">
                  <a:moveTo>
                    <a:pt x="3610" y="4635"/>
                  </a:moveTo>
                  <a:lnTo>
                    <a:pt x="3610" y="7001"/>
                  </a:lnTo>
                  <a:cubicBezTo>
                    <a:pt x="3464" y="7098"/>
                    <a:pt x="3317" y="7171"/>
                    <a:pt x="3171" y="7244"/>
                  </a:cubicBezTo>
                  <a:cubicBezTo>
                    <a:pt x="3537" y="7098"/>
                    <a:pt x="3878" y="6903"/>
                    <a:pt x="4220" y="6708"/>
                  </a:cubicBezTo>
                  <a:lnTo>
                    <a:pt x="4220" y="4342"/>
                  </a:lnTo>
                  <a:cubicBezTo>
                    <a:pt x="4195" y="2001"/>
                    <a:pt x="2342" y="74"/>
                    <a:pt x="0" y="1"/>
                  </a:cubicBezTo>
                  <a:lnTo>
                    <a:pt x="0" y="342"/>
                  </a:lnTo>
                  <a:cubicBezTo>
                    <a:pt x="2073" y="732"/>
                    <a:pt x="3586" y="2537"/>
                    <a:pt x="3610" y="463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3329471" y="4150392"/>
              <a:ext cx="246788" cy="667738"/>
            </a:xfrm>
            <a:custGeom>
              <a:avLst/>
              <a:gdLst/>
              <a:ahLst/>
              <a:cxnLst/>
              <a:rect l="l" t="t" r="r" b="b"/>
              <a:pathLst>
                <a:path w="2806" h="7635" extrusionOk="0">
                  <a:moveTo>
                    <a:pt x="2781" y="0"/>
                  </a:moveTo>
                  <a:cubicBezTo>
                    <a:pt x="2586" y="122"/>
                    <a:pt x="2366" y="244"/>
                    <a:pt x="2171" y="342"/>
                  </a:cubicBezTo>
                  <a:lnTo>
                    <a:pt x="2171" y="1122"/>
                  </a:lnTo>
                  <a:lnTo>
                    <a:pt x="2195" y="1122"/>
                  </a:lnTo>
                  <a:cubicBezTo>
                    <a:pt x="2317" y="1122"/>
                    <a:pt x="2390" y="1220"/>
                    <a:pt x="2390" y="1317"/>
                  </a:cubicBezTo>
                  <a:lnTo>
                    <a:pt x="2390" y="3049"/>
                  </a:lnTo>
                  <a:cubicBezTo>
                    <a:pt x="2390" y="3147"/>
                    <a:pt x="2317" y="3244"/>
                    <a:pt x="2195" y="3244"/>
                  </a:cubicBezTo>
                  <a:lnTo>
                    <a:pt x="2171" y="3244"/>
                  </a:lnTo>
                  <a:lnTo>
                    <a:pt x="2171" y="3464"/>
                  </a:lnTo>
                  <a:lnTo>
                    <a:pt x="2195" y="3464"/>
                  </a:lnTo>
                  <a:cubicBezTo>
                    <a:pt x="2317" y="3464"/>
                    <a:pt x="2390" y="3561"/>
                    <a:pt x="2390" y="3683"/>
                  </a:cubicBezTo>
                  <a:lnTo>
                    <a:pt x="2390" y="3976"/>
                  </a:lnTo>
                  <a:cubicBezTo>
                    <a:pt x="2390" y="4098"/>
                    <a:pt x="2317" y="4171"/>
                    <a:pt x="2195" y="4171"/>
                  </a:cubicBezTo>
                  <a:lnTo>
                    <a:pt x="2171" y="4171"/>
                  </a:lnTo>
                  <a:cubicBezTo>
                    <a:pt x="2049" y="5610"/>
                    <a:pt x="1244" y="6903"/>
                    <a:pt x="0" y="7634"/>
                  </a:cubicBezTo>
                  <a:cubicBezTo>
                    <a:pt x="1683" y="6976"/>
                    <a:pt x="2781" y="5366"/>
                    <a:pt x="2805" y="3586"/>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3138531" y="3728060"/>
              <a:ext cx="111609" cy="373356"/>
            </a:xfrm>
            <a:custGeom>
              <a:avLst/>
              <a:gdLst/>
              <a:ahLst/>
              <a:cxnLst/>
              <a:rect l="l" t="t" r="r" b="b"/>
              <a:pathLst>
                <a:path w="1269" h="4269" extrusionOk="0">
                  <a:moveTo>
                    <a:pt x="879" y="317"/>
                  </a:moveTo>
                  <a:lnTo>
                    <a:pt x="879" y="3049"/>
                  </a:lnTo>
                  <a:cubicBezTo>
                    <a:pt x="879" y="3439"/>
                    <a:pt x="586" y="3732"/>
                    <a:pt x="220" y="3732"/>
                  </a:cubicBezTo>
                  <a:cubicBezTo>
                    <a:pt x="147" y="3732"/>
                    <a:pt x="74" y="3732"/>
                    <a:pt x="1" y="3707"/>
                  </a:cubicBezTo>
                  <a:cubicBezTo>
                    <a:pt x="25" y="3756"/>
                    <a:pt x="74" y="3805"/>
                    <a:pt x="123" y="3854"/>
                  </a:cubicBezTo>
                  <a:cubicBezTo>
                    <a:pt x="537" y="4268"/>
                    <a:pt x="1244" y="3976"/>
                    <a:pt x="1269" y="3366"/>
                  </a:cubicBezTo>
                  <a:lnTo>
                    <a:pt x="1269" y="634"/>
                  </a:lnTo>
                  <a:cubicBezTo>
                    <a:pt x="1269" y="464"/>
                    <a:pt x="1196" y="293"/>
                    <a:pt x="1074" y="147"/>
                  </a:cubicBezTo>
                  <a:cubicBezTo>
                    <a:pt x="976" y="73"/>
                    <a:pt x="903" y="25"/>
                    <a:pt x="805" y="0"/>
                  </a:cubicBezTo>
                  <a:cubicBezTo>
                    <a:pt x="854" y="98"/>
                    <a:pt x="879" y="195"/>
                    <a:pt x="879" y="31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12"/>
                                        </p:tgtEl>
                                        <p:attrNameLst>
                                          <p:attrName>ppt_x</p:attrName>
                                          <p:attrName>ppt_y</p:attrName>
                                        </p:attrNameLst>
                                      </p:cBhvr>
                                    </p:animMotion>
                                    <p:animRot by="1500000">
                                      <p:cBhvr>
                                        <p:cTn id="7" dur="125" fill="hold">
                                          <p:stCondLst>
                                            <p:cond delay="0"/>
                                          </p:stCondLst>
                                        </p:cTn>
                                        <p:tgtEl>
                                          <p:spTgt spid="412"/>
                                        </p:tgtEl>
                                        <p:attrNameLst>
                                          <p:attrName>r</p:attrName>
                                        </p:attrNameLst>
                                      </p:cBhvr>
                                    </p:animRot>
                                    <p:animRot by="-1500000">
                                      <p:cBhvr>
                                        <p:cTn id="8" dur="125" fill="hold">
                                          <p:stCondLst>
                                            <p:cond delay="125"/>
                                          </p:stCondLst>
                                        </p:cTn>
                                        <p:tgtEl>
                                          <p:spTgt spid="412"/>
                                        </p:tgtEl>
                                        <p:attrNameLst>
                                          <p:attrName>r</p:attrName>
                                        </p:attrNameLst>
                                      </p:cBhvr>
                                    </p:animRot>
                                    <p:animRot by="-1500000">
                                      <p:cBhvr>
                                        <p:cTn id="9" dur="125" fill="hold">
                                          <p:stCondLst>
                                            <p:cond delay="250"/>
                                          </p:stCondLst>
                                        </p:cTn>
                                        <p:tgtEl>
                                          <p:spTgt spid="412"/>
                                        </p:tgtEl>
                                        <p:attrNameLst>
                                          <p:attrName>r</p:attrName>
                                        </p:attrNameLst>
                                      </p:cBhvr>
                                    </p:animRot>
                                    <p:animRot by="1500000">
                                      <p:cBhvr>
                                        <p:cTn id="10" dur="125" fill="hold">
                                          <p:stCondLst>
                                            <p:cond delay="375"/>
                                          </p:stCondLst>
                                        </p:cTn>
                                        <p:tgtEl>
                                          <p:spTgt spid="4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4">
            <a:extLst>
              <a:ext uri="{FF2B5EF4-FFF2-40B4-BE49-F238E27FC236}">
                <a16:creationId xmlns:a16="http://schemas.microsoft.com/office/drawing/2014/main" id="{12723A01-FB34-43AA-BD6E-80F4CDE790B8}"/>
              </a:ext>
            </a:extLst>
          </p:cNvPr>
          <p:cNvGraphicFramePr>
            <a:graphicFrameLocks noGrp="1"/>
          </p:cNvGraphicFramePr>
          <p:nvPr>
            <p:extLst>
              <p:ext uri="{D42A27DB-BD31-4B8C-83A1-F6EECF244321}">
                <p14:modId xmlns:p14="http://schemas.microsoft.com/office/powerpoint/2010/main" val="390833401"/>
              </p:ext>
            </p:extLst>
          </p:nvPr>
        </p:nvGraphicFramePr>
        <p:xfrm>
          <a:off x="281127" y="701336"/>
          <a:ext cx="5720178" cy="3378148"/>
        </p:xfrm>
        <a:graphic>
          <a:graphicData uri="http://schemas.openxmlformats.org/drawingml/2006/table">
            <a:tbl>
              <a:tblPr firstRow="1" bandRow="1">
                <a:tableStyleId>{407351CA-FAD6-40D0-B4D1-23E208D4B1DE}</a:tableStyleId>
              </a:tblPr>
              <a:tblGrid>
                <a:gridCol w="1906726">
                  <a:extLst>
                    <a:ext uri="{9D8B030D-6E8A-4147-A177-3AD203B41FA5}">
                      <a16:colId xmlns:a16="http://schemas.microsoft.com/office/drawing/2014/main" val="1553124355"/>
                    </a:ext>
                  </a:extLst>
                </a:gridCol>
                <a:gridCol w="1718322">
                  <a:extLst>
                    <a:ext uri="{9D8B030D-6E8A-4147-A177-3AD203B41FA5}">
                      <a16:colId xmlns:a16="http://schemas.microsoft.com/office/drawing/2014/main" val="1122528471"/>
                    </a:ext>
                  </a:extLst>
                </a:gridCol>
                <a:gridCol w="2095130">
                  <a:extLst>
                    <a:ext uri="{9D8B030D-6E8A-4147-A177-3AD203B41FA5}">
                      <a16:colId xmlns:a16="http://schemas.microsoft.com/office/drawing/2014/main" val="2756502876"/>
                    </a:ext>
                  </a:extLst>
                </a:gridCol>
              </a:tblGrid>
              <a:tr h="543508">
                <a:tc>
                  <a:txBody>
                    <a:bodyPr/>
                    <a:lstStyle/>
                    <a:p>
                      <a:r>
                        <a:rPr lang="fr-FR" b="1" dirty="0"/>
                        <a:t>Interface</a:t>
                      </a:r>
                      <a:endParaRPr lang="fr-FR" dirty="0"/>
                    </a:p>
                  </a:txBody>
                  <a:tcPr anchor="ctr"/>
                </a:tc>
                <a:tc>
                  <a:txBody>
                    <a:bodyPr/>
                    <a:lstStyle/>
                    <a:p>
                      <a:r>
                        <a:rPr lang="fr-FR" dirty="0"/>
                        <a:t>Intuitive et simple</a:t>
                      </a:r>
                    </a:p>
                  </a:txBody>
                  <a:tcPr/>
                </a:tc>
                <a:tc>
                  <a:txBody>
                    <a:bodyPr/>
                    <a:lstStyle/>
                    <a:p>
                      <a:r>
                        <a:rPr lang="fr-FR" dirty="0"/>
                        <a:t>Plus riche, mais peut être complexe pour les débutants</a:t>
                      </a:r>
                    </a:p>
                  </a:txBody>
                  <a:tcPr/>
                </a:tc>
                <a:extLst>
                  <a:ext uri="{0D108BD9-81ED-4DB2-BD59-A6C34878D82A}">
                    <a16:rowId xmlns:a16="http://schemas.microsoft.com/office/drawing/2014/main" val="524051077"/>
                  </a:ext>
                </a:extLst>
              </a:tr>
              <a:tr h="543508">
                <a:tc>
                  <a:txBody>
                    <a:bodyPr/>
                    <a:lstStyle/>
                    <a:p>
                      <a:r>
                        <a:rPr lang="fr-FR" dirty="0" err="1"/>
                        <a:t>Utilisatios</a:t>
                      </a:r>
                      <a:r>
                        <a:rPr lang="fr-FR" dirty="0"/>
                        <a:t> </a:t>
                      </a:r>
                    </a:p>
                  </a:txBody>
                  <a:tcPr/>
                </a:tc>
                <a:tc>
                  <a:txBody>
                    <a:bodyPr/>
                    <a:lstStyle/>
                    <a:p>
                      <a:r>
                        <a:rPr lang="fr-FR" dirty="0"/>
                        <a:t>Plus </a:t>
                      </a:r>
                      <a:r>
                        <a:rPr lang="fr-FR" dirty="0" err="1"/>
                        <a:t>concenter</a:t>
                      </a:r>
                      <a:r>
                        <a:rPr lang="fr-FR" dirty="0"/>
                        <a:t> sur projets open source</a:t>
                      </a:r>
                    </a:p>
                  </a:txBody>
                  <a:tcPr/>
                </a:tc>
                <a:tc>
                  <a:txBody>
                    <a:bodyPr/>
                    <a:lstStyle/>
                    <a:p>
                      <a:r>
                        <a:rPr lang="fr-FR" dirty="0"/>
                        <a:t>équipes DevOps /pipelines CI/CD intégrés</a:t>
                      </a:r>
                    </a:p>
                  </a:txBody>
                  <a:tcPr/>
                </a:tc>
                <a:extLst>
                  <a:ext uri="{0D108BD9-81ED-4DB2-BD59-A6C34878D82A}">
                    <a16:rowId xmlns:a16="http://schemas.microsoft.com/office/drawing/2014/main" val="2772318934"/>
                  </a:ext>
                </a:extLst>
              </a:tr>
              <a:tr h="543508">
                <a:tc>
                  <a:txBody>
                    <a:bodyPr/>
                    <a:lstStyle/>
                    <a:p>
                      <a:r>
                        <a:rPr lang="fr-FR" dirty="0" err="1"/>
                        <a:t>Auto-hébergement</a:t>
                      </a:r>
                      <a:r>
                        <a:rPr lang="fr-FR" dirty="0"/>
                        <a:t> (Self-</a:t>
                      </a:r>
                      <a:r>
                        <a:rPr lang="fr-FR" dirty="0" err="1"/>
                        <a:t>hosted</a:t>
                      </a:r>
                      <a:r>
                        <a:rPr lang="fr-FR" dirty="0"/>
                        <a:t>)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err="1"/>
                        <a:t>Auto-hébergement</a:t>
                      </a:r>
                      <a:r>
                        <a:rPr lang="fr-FR" dirty="0"/>
                        <a:t> possible avec </a:t>
                      </a:r>
                      <a:r>
                        <a:rPr lang="fr-FR" b="1" dirty="0"/>
                        <a:t>GitHub Enterprise Server</a:t>
                      </a:r>
                      <a:r>
                        <a:rPr lang="fr-FR" dirty="0"/>
                        <a:t>, mais payant.</a:t>
                      </a:r>
                    </a:p>
                    <a:p>
                      <a:endParaRPr lang="fr-FR" dirty="0"/>
                    </a:p>
                  </a:txBody>
                  <a:tcPr/>
                </a:tc>
                <a:tc>
                  <a:txBody>
                    <a:bodyPr/>
                    <a:lstStyle/>
                    <a:p>
                      <a:endParaRPr lang="fr-FR" dirty="0"/>
                    </a:p>
                    <a:p>
                      <a:pPr lvl="1"/>
                      <a:r>
                        <a:rPr lang="fr-FR" dirty="0"/>
                        <a:t>Propose une version </a:t>
                      </a:r>
                      <a:r>
                        <a:rPr lang="fr-FR" b="1" dirty="0"/>
                        <a:t>open source</a:t>
                      </a:r>
                      <a:r>
                        <a:rPr lang="fr-FR" dirty="0"/>
                        <a:t> gratuite et auto-</a:t>
                      </a:r>
                      <a:r>
                        <a:rPr lang="fr-FR" dirty="0" err="1"/>
                        <a:t>hébergeable</a:t>
                      </a:r>
                      <a:r>
                        <a:rPr lang="fr-FR" dirty="0"/>
                        <a:t>.</a:t>
                      </a:r>
                    </a:p>
                  </a:txBody>
                  <a:tcPr/>
                </a:tc>
                <a:extLst>
                  <a:ext uri="{0D108BD9-81ED-4DB2-BD59-A6C34878D82A}">
                    <a16:rowId xmlns:a16="http://schemas.microsoft.com/office/drawing/2014/main" val="1636342229"/>
                  </a:ext>
                </a:extLst>
              </a:tr>
              <a:tr h="543508">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3767806254"/>
                  </a:ext>
                </a:extLst>
              </a:tr>
            </a:tbl>
          </a:graphicData>
        </a:graphic>
      </p:graphicFrame>
    </p:spTree>
    <p:extLst>
      <p:ext uri="{BB962C8B-B14F-4D97-AF65-F5344CB8AC3E}">
        <p14:creationId xmlns:p14="http://schemas.microsoft.com/office/powerpoint/2010/main" val="2531700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6C43C8-AC86-4998-806A-21B57E30A0E1}"/>
              </a:ext>
            </a:extLst>
          </p:cNvPr>
          <p:cNvSpPr>
            <a:spLocks noGrp="1"/>
          </p:cNvSpPr>
          <p:nvPr>
            <p:ph type="title"/>
          </p:nvPr>
        </p:nvSpPr>
        <p:spPr/>
        <p:txBody>
          <a:bodyPr/>
          <a:lstStyle/>
          <a:p>
            <a:r>
              <a:rPr lang="fr-FR" sz="2800" dirty="0" err="1">
                <a:solidFill>
                  <a:srgbClr val="FF0000"/>
                </a:solidFill>
              </a:rPr>
              <a:t>Gitlab</a:t>
            </a:r>
            <a:endParaRPr lang="fr-FR" sz="2800" dirty="0">
              <a:solidFill>
                <a:srgbClr val="FF0000"/>
              </a:solidFill>
            </a:endParaRPr>
          </a:p>
        </p:txBody>
      </p:sp>
    </p:spTree>
    <p:extLst>
      <p:ext uri="{BB962C8B-B14F-4D97-AF65-F5344CB8AC3E}">
        <p14:creationId xmlns:p14="http://schemas.microsoft.com/office/powerpoint/2010/main" val="463750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F8D8CFE-AE84-4470-9CFC-3648666C607E}"/>
              </a:ext>
            </a:extLst>
          </p:cNvPr>
          <p:cNvSpPr>
            <a:spLocks noChangeArrowheads="1"/>
          </p:cNvSpPr>
          <p:nvPr/>
        </p:nvSpPr>
        <p:spPr bwMode="auto">
          <a:xfrm>
            <a:off x="161278" y="217630"/>
            <a:ext cx="261891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Titre 6">
            <a:extLst>
              <a:ext uri="{FF2B5EF4-FFF2-40B4-BE49-F238E27FC236}">
                <a16:creationId xmlns:a16="http://schemas.microsoft.com/office/drawing/2014/main" id="{9C2EC9C4-EC56-4297-8BF3-8CF98D77F726}"/>
              </a:ext>
            </a:extLst>
          </p:cNvPr>
          <p:cNvSpPr>
            <a:spLocks noGrp="1"/>
          </p:cNvSpPr>
          <p:nvPr>
            <p:ph type="title"/>
          </p:nvPr>
        </p:nvSpPr>
        <p:spPr>
          <a:xfrm>
            <a:off x="1828800" y="1462410"/>
            <a:ext cx="5486400" cy="2431405"/>
          </a:xfrm>
          <a:prstGeom prst="rect">
            <a:avLst/>
          </a:prstGeom>
        </p:spPr>
        <p:txBody>
          <a:bodyPr wrap="square">
            <a:spAutoFit/>
          </a:bodyPr>
          <a:lstStyle/>
          <a:p>
            <a:r>
              <a:rPr lang="fr-FR" sz="1800" b="1" dirty="0">
                <a:solidFill>
                  <a:srgbClr val="FF0000"/>
                </a:solidFill>
              </a:rPr>
              <a:t>Privilèges des rôles :</a:t>
            </a:r>
            <a:br>
              <a:rPr lang="fr-FR" sz="1600" b="1" dirty="0"/>
            </a:br>
            <a:r>
              <a:rPr lang="fr-FR" sz="1600" b="1" dirty="0"/>
              <a:t>Guest :</a:t>
            </a:r>
            <a:r>
              <a:rPr lang="fr-FR" sz="1600" dirty="0"/>
              <a:t> Peut voir les issues et les discussions.</a:t>
            </a:r>
            <a:br>
              <a:rPr lang="fr-FR" sz="1600" dirty="0"/>
            </a:br>
            <a:r>
              <a:rPr lang="fr-FR" sz="1600" b="1" dirty="0"/>
              <a:t>Reporter :</a:t>
            </a:r>
            <a:r>
              <a:rPr lang="fr-FR" sz="1600" dirty="0"/>
              <a:t> Peut visualiser le code, mais pas le modifier.</a:t>
            </a:r>
            <a:br>
              <a:rPr lang="fr-FR" sz="1600" dirty="0"/>
            </a:br>
            <a:r>
              <a:rPr lang="fr-FR" sz="1600" b="1" dirty="0" err="1"/>
              <a:t>Developer</a:t>
            </a:r>
            <a:r>
              <a:rPr lang="fr-FR" sz="1600" b="1" dirty="0"/>
              <a:t> :</a:t>
            </a:r>
            <a:r>
              <a:rPr lang="fr-FR" sz="1600" dirty="0"/>
              <a:t> Peut pousser du code, créer des branches, et travailler sur les tâches.</a:t>
            </a:r>
            <a:br>
              <a:rPr lang="fr-FR" sz="1600" dirty="0"/>
            </a:br>
            <a:r>
              <a:rPr lang="fr-FR" sz="1600" b="1" dirty="0" err="1"/>
              <a:t>Maintainer</a:t>
            </a:r>
            <a:r>
              <a:rPr lang="fr-FR" sz="1600" b="1" dirty="0"/>
              <a:t> :</a:t>
            </a:r>
            <a:r>
              <a:rPr lang="fr-FR" sz="1600" dirty="0"/>
              <a:t> A presque tous les droits sauf supprimer le projet.</a:t>
            </a:r>
            <a:br>
              <a:rPr lang="fr-FR" sz="1600" dirty="0"/>
            </a:br>
            <a:r>
              <a:rPr lang="fr-FR" sz="1600" b="1" dirty="0" err="1"/>
              <a:t>Owner</a:t>
            </a:r>
            <a:r>
              <a:rPr lang="fr-FR" sz="1600" b="1" dirty="0"/>
              <a:t> :</a:t>
            </a:r>
            <a:r>
              <a:rPr lang="fr-FR" sz="1600" dirty="0"/>
              <a:t> Droit total sur le projet.</a:t>
            </a:r>
            <a:br>
              <a:rPr lang="fr-FR" sz="1600" dirty="0"/>
            </a:br>
            <a:endParaRPr lang="fr-FR" sz="1600" dirty="0"/>
          </a:p>
        </p:txBody>
      </p:sp>
    </p:spTree>
    <p:extLst>
      <p:ext uri="{BB962C8B-B14F-4D97-AF65-F5344CB8AC3E}">
        <p14:creationId xmlns:p14="http://schemas.microsoft.com/office/powerpoint/2010/main" val="3646154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8FF835-CE21-46CD-A27C-79BE0EF844BF}"/>
              </a:ext>
            </a:extLst>
          </p:cNvPr>
          <p:cNvSpPr>
            <a:spLocks noGrp="1"/>
          </p:cNvSpPr>
          <p:nvPr>
            <p:ph type="title"/>
          </p:nvPr>
        </p:nvSpPr>
        <p:spPr/>
        <p:txBody>
          <a:bodyPr/>
          <a:lstStyle/>
          <a:p>
            <a:r>
              <a:rPr lang="fr-FR" dirty="0"/>
              <a:t>Merci!</a:t>
            </a:r>
          </a:p>
        </p:txBody>
      </p:sp>
    </p:spTree>
    <p:extLst>
      <p:ext uri="{BB962C8B-B14F-4D97-AF65-F5344CB8AC3E}">
        <p14:creationId xmlns:p14="http://schemas.microsoft.com/office/powerpoint/2010/main" val="1630006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35" name="Google Shape;535;p32"/>
          <p:cNvGrpSpPr/>
          <p:nvPr/>
        </p:nvGrpSpPr>
        <p:grpSpPr>
          <a:xfrm>
            <a:off x="6808968" y="3271046"/>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7041418" y="3676197"/>
            <a:ext cx="1368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46" name="Google Shape;546;p32"/>
          <p:cNvSpPr txBox="1">
            <a:spLocks noGrp="1"/>
          </p:cNvSpPr>
          <p:nvPr>
            <p:ph type="title"/>
          </p:nvPr>
        </p:nvSpPr>
        <p:spPr>
          <a:xfrm>
            <a:off x="1867166" y="1583813"/>
            <a:ext cx="5033302" cy="1828789"/>
          </a:xfrm>
          <a:prstGeom prst="rect">
            <a:avLst/>
          </a:prstGeom>
        </p:spPr>
        <p:txBody>
          <a:bodyPr spcFirstLastPara="1" wrap="square" lIns="91425" tIns="91425" rIns="91425" bIns="91425" anchor="t" anchorCtr="0">
            <a:noAutofit/>
          </a:bodyPr>
          <a:lstStyle/>
          <a:p>
            <a:pPr lvl="0"/>
            <a:r>
              <a:rPr lang="fr-FR" sz="1800" b="1" dirty="0">
                <a:solidFill>
                  <a:schemeClr val="accent3">
                    <a:lumMod val="25000"/>
                  </a:schemeClr>
                </a:solidFill>
                <a:effectLst>
                  <a:outerShdw blurRad="38100" dist="38100" dir="2700000" algn="tl">
                    <a:srgbClr val="000000">
                      <a:alpha val="43137"/>
                    </a:srgbClr>
                  </a:outerShdw>
                </a:effectLst>
              </a:rPr>
              <a:t>Les issues : </a:t>
            </a:r>
            <a:r>
              <a:rPr lang="fr-FR" sz="1600" dirty="0"/>
              <a:t>sur GitHub permettent de signaler des problèmes, des bogues ou de proposer des améliorations pour un projet. Elles servent aussi de plateforme collaborative où les contributeurs peuvent discuter, suivre et résoudre ces tâches.</a:t>
            </a:r>
            <a:endParaRPr sz="1600" dirty="0"/>
          </a:p>
        </p:txBody>
      </p:sp>
    </p:spTree>
    <p:extLst>
      <p:ext uri="{BB962C8B-B14F-4D97-AF65-F5344CB8AC3E}">
        <p14:creationId xmlns:p14="http://schemas.microsoft.com/office/powerpoint/2010/main" val="362052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46"/>
                                        </p:tgtEl>
                                        <p:attrNameLst>
                                          <p:attrName>style.visibility</p:attrName>
                                        </p:attrNameLst>
                                      </p:cBhvr>
                                      <p:to>
                                        <p:strVal val="visible"/>
                                      </p:to>
                                    </p:set>
                                    <p:animEffect transition="in" filter="fade">
                                      <p:cBhvr>
                                        <p:cTn id="7" dur="1000"/>
                                        <p:tgtEl>
                                          <p:spTgt spid="546"/>
                                        </p:tgtEl>
                                      </p:cBhvr>
                                    </p:animEffect>
                                    <p:anim calcmode="lin" valueType="num">
                                      <p:cBhvr>
                                        <p:cTn id="8" dur="1000" fill="hold"/>
                                        <p:tgtEl>
                                          <p:spTgt spid="546"/>
                                        </p:tgtEl>
                                        <p:attrNameLst>
                                          <p:attrName>ppt_x</p:attrName>
                                        </p:attrNameLst>
                                      </p:cBhvr>
                                      <p:tavLst>
                                        <p:tav tm="0">
                                          <p:val>
                                            <p:strVal val="#ppt_x"/>
                                          </p:val>
                                        </p:tav>
                                        <p:tav tm="100000">
                                          <p:val>
                                            <p:strVal val="#ppt_x"/>
                                          </p:val>
                                        </p:tav>
                                      </p:tavLst>
                                    </p:anim>
                                    <p:anim calcmode="lin" valueType="num">
                                      <p:cBhvr>
                                        <p:cTn id="9" dur="1000" fill="hold"/>
                                        <p:tgtEl>
                                          <p:spTgt spid="5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28" name="Google Shape;528;p32"/>
          <p:cNvGrpSpPr/>
          <p:nvPr/>
        </p:nvGrpSpPr>
        <p:grpSpPr>
          <a:xfrm rot="-5400000">
            <a:off x="7697791" y="2019789"/>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1038687" y="546616"/>
            <a:ext cx="1136342" cy="1056524"/>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871350" y="546616"/>
            <a:ext cx="1368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46" name="Google Shape;546;p32"/>
          <p:cNvSpPr txBox="1">
            <a:spLocks noGrp="1"/>
          </p:cNvSpPr>
          <p:nvPr>
            <p:ph type="title"/>
          </p:nvPr>
        </p:nvSpPr>
        <p:spPr>
          <a:xfrm>
            <a:off x="1786598" y="1966741"/>
            <a:ext cx="5486400" cy="914400"/>
          </a:xfrm>
          <a:prstGeom prst="rect">
            <a:avLst/>
          </a:prstGeom>
        </p:spPr>
        <p:txBody>
          <a:bodyPr spcFirstLastPara="1" wrap="square" lIns="91425" tIns="91425" rIns="91425" bIns="91425" anchor="t" anchorCtr="0">
            <a:noAutofit/>
          </a:bodyPr>
          <a:lstStyle/>
          <a:p>
            <a:pPr lvl="0"/>
            <a:r>
              <a:rPr lang="fr-FR" sz="1800" b="1" dirty="0">
                <a:solidFill>
                  <a:schemeClr val="bg2">
                    <a:lumMod val="50000"/>
                  </a:schemeClr>
                </a:solidFill>
                <a:effectLst>
                  <a:outerShdw blurRad="38100" dist="38100" dir="2700000" algn="tl">
                    <a:srgbClr val="000000">
                      <a:alpha val="43137"/>
                    </a:srgbClr>
                  </a:outerShdw>
                </a:effectLst>
              </a:rPr>
              <a:t>Un </a:t>
            </a:r>
            <a:r>
              <a:rPr lang="fr-FR" sz="1800" b="1" dirty="0" err="1">
                <a:solidFill>
                  <a:schemeClr val="bg2">
                    <a:lumMod val="50000"/>
                  </a:schemeClr>
                </a:solidFill>
                <a:effectLst>
                  <a:outerShdw blurRad="38100" dist="38100" dir="2700000" algn="tl">
                    <a:srgbClr val="000000">
                      <a:alpha val="43137"/>
                    </a:srgbClr>
                  </a:outerShdw>
                </a:effectLst>
              </a:rPr>
              <a:t>README</a:t>
            </a:r>
            <a:r>
              <a:rPr lang="fr-FR" sz="1800" b="1" dirty="0">
                <a:solidFill>
                  <a:schemeClr val="bg2">
                    <a:lumMod val="50000"/>
                  </a:schemeClr>
                </a:solidFill>
                <a:effectLst>
                  <a:outerShdw blurRad="38100" dist="38100" dir="2700000" algn="tl">
                    <a:srgbClr val="000000">
                      <a:alpha val="43137"/>
                    </a:srgbClr>
                  </a:outerShdw>
                </a:effectLst>
              </a:rPr>
              <a:t> </a:t>
            </a:r>
            <a:r>
              <a:rPr lang="fr-FR" sz="1400" dirty="0"/>
              <a:t>est un fichier placé à la racine d’un projet qui présente des informations essentielles (</a:t>
            </a:r>
            <a:r>
              <a:rPr lang="fr-FR" sz="1400" b="1" dirty="0">
                <a:solidFill>
                  <a:schemeClr val="accent1">
                    <a:lumMod val="50000"/>
                  </a:schemeClr>
                </a:solidFill>
              </a:rPr>
              <a:t>objectif, installation, utilisation</a:t>
            </a:r>
            <a:r>
              <a:rPr lang="fr-FR" sz="1400" dirty="0"/>
              <a:t>) et s'affiche directement sur la page principale du dépôt.</a:t>
            </a:r>
            <a:br>
              <a:rPr lang="fr-FR" sz="1400" dirty="0"/>
            </a:br>
            <a:r>
              <a:rPr lang="fr-FR" sz="1800" b="1" dirty="0">
                <a:solidFill>
                  <a:schemeClr val="bg2">
                    <a:lumMod val="50000"/>
                  </a:schemeClr>
                </a:solidFill>
                <a:effectLst>
                  <a:outerShdw blurRad="38100" dist="38100" dir="2700000" algn="tl">
                    <a:srgbClr val="000000">
                      <a:alpha val="43137"/>
                    </a:srgbClr>
                  </a:outerShdw>
                </a:effectLst>
              </a:rPr>
              <a:t>Un Wiki </a:t>
            </a:r>
            <a:r>
              <a:rPr lang="fr-FR" sz="1400" dirty="0"/>
              <a:t>est une section collaborative du dépôt où l'on peut organiser une documentation détaillée et structurée en plusieurs pages.</a:t>
            </a: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46"/>
                                        </p:tgtEl>
                                        <p:attrNameLst>
                                          <p:attrName>style.visibility</p:attrName>
                                        </p:attrNameLst>
                                      </p:cBhvr>
                                      <p:to>
                                        <p:strVal val="visible"/>
                                      </p:to>
                                    </p:set>
                                    <p:animEffect transition="in" filter="fade">
                                      <p:cBhvr>
                                        <p:cTn id="7" dur="1000"/>
                                        <p:tgtEl>
                                          <p:spTgt spid="546"/>
                                        </p:tgtEl>
                                      </p:cBhvr>
                                    </p:animEffect>
                                    <p:anim calcmode="lin" valueType="num">
                                      <p:cBhvr>
                                        <p:cTn id="8" dur="1000" fill="hold"/>
                                        <p:tgtEl>
                                          <p:spTgt spid="546"/>
                                        </p:tgtEl>
                                        <p:attrNameLst>
                                          <p:attrName>ppt_x</p:attrName>
                                        </p:attrNameLst>
                                      </p:cBhvr>
                                      <p:tavLst>
                                        <p:tav tm="0">
                                          <p:val>
                                            <p:strVal val="#ppt_x"/>
                                          </p:val>
                                        </p:tav>
                                        <p:tav tm="100000">
                                          <p:val>
                                            <p:strVal val="#ppt_x"/>
                                          </p:val>
                                        </p:tav>
                                      </p:tavLst>
                                    </p:anim>
                                    <p:anim calcmode="lin" valueType="num">
                                      <p:cBhvr>
                                        <p:cTn id="9" dur="1000" fill="hold"/>
                                        <p:tgtEl>
                                          <p:spTgt spid="5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us-titre 3">
            <a:extLst>
              <a:ext uri="{FF2B5EF4-FFF2-40B4-BE49-F238E27FC236}">
                <a16:creationId xmlns:a16="http://schemas.microsoft.com/office/drawing/2014/main" id="{6D2EF880-F15D-4C82-8536-4EA64C63ED9A}"/>
              </a:ext>
            </a:extLst>
          </p:cNvPr>
          <p:cNvSpPr>
            <a:spLocks noGrp="1"/>
          </p:cNvSpPr>
          <p:nvPr>
            <p:ph type="subTitle" idx="1"/>
          </p:nvPr>
        </p:nvSpPr>
        <p:spPr>
          <a:xfrm>
            <a:off x="2001913" y="1597981"/>
            <a:ext cx="4904913" cy="2121763"/>
          </a:xfrm>
        </p:spPr>
        <p:txBody>
          <a:bodyPr/>
          <a:lstStyle/>
          <a:p>
            <a:r>
              <a:rPr lang="fr-FR" sz="1800" b="1" dirty="0">
                <a:solidFill>
                  <a:schemeClr val="accent2">
                    <a:lumMod val="50000"/>
                  </a:schemeClr>
                </a:solidFill>
              </a:rPr>
              <a:t>Projets</a:t>
            </a:r>
            <a:r>
              <a:rPr lang="fr-FR" sz="1800" b="1" dirty="0"/>
              <a:t>: </a:t>
            </a:r>
            <a:r>
              <a:rPr lang="fr-FR" sz="1800" dirty="0"/>
              <a:t>La section </a:t>
            </a:r>
            <a:r>
              <a:rPr lang="fr-FR" sz="1800" b="1" dirty="0"/>
              <a:t>"Projets"</a:t>
            </a:r>
            <a:r>
              <a:rPr lang="fr-FR" sz="1800" dirty="0"/>
              <a:t> de GitHub permet de gérer et suivre les tâches d’un projet grâce à des tableaux Kanban. Elle offre des outils pour organiser les issues, pull </a:t>
            </a:r>
            <a:r>
              <a:rPr lang="fr-FR" sz="1800" dirty="0" err="1"/>
              <a:t>requests</a:t>
            </a:r>
            <a:r>
              <a:rPr lang="fr-FR" sz="1800" dirty="0"/>
              <a:t> et notes, facilitant la collaboration et le suivi des progrès.</a:t>
            </a:r>
          </a:p>
        </p:txBody>
      </p:sp>
    </p:spTree>
    <p:extLst>
      <p:ext uri="{BB962C8B-B14F-4D97-AF65-F5344CB8AC3E}">
        <p14:creationId xmlns:p14="http://schemas.microsoft.com/office/powerpoint/2010/main" val="1406109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6" name="Google Shape;896;p43"/>
          <p:cNvSpPr txBox="1">
            <a:spLocks noGrp="1"/>
          </p:cNvSpPr>
          <p:nvPr>
            <p:ph type="body" idx="1"/>
          </p:nvPr>
        </p:nvSpPr>
        <p:spPr>
          <a:xfrm>
            <a:off x="633464" y="1207363"/>
            <a:ext cx="5291090" cy="2794824"/>
          </a:xfrm>
          <a:prstGeom prst="rect">
            <a:avLst/>
          </a:prstGeom>
        </p:spPr>
        <p:txBody>
          <a:bodyPr spcFirstLastPara="1" wrap="square" lIns="91425" tIns="91425" rIns="91425" bIns="91425" anchor="t" anchorCtr="0">
            <a:noAutofit/>
          </a:bodyPr>
          <a:lstStyle/>
          <a:p>
            <a:pPr marL="482600" lvl="0" indent="-342900">
              <a:buAutoNum type="arabicPeriod"/>
            </a:pPr>
            <a:r>
              <a:rPr lang="fr-FR" b="1" dirty="0" err="1">
                <a:solidFill>
                  <a:schemeClr val="tx2">
                    <a:lumMod val="50000"/>
                  </a:schemeClr>
                </a:solidFill>
                <a:effectLst>
                  <a:outerShdw blurRad="38100" dist="38100" dir="2700000" algn="tl">
                    <a:srgbClr val="000000">
                      <a:alpha val="43137"/>
                    </a:srgbClr>
                  </a:outerShdw>
                </a:effectLst>
              </a:rPr>
              <a:t>Owner</a:t>
            </a:r>
            <a:r>
              <a:rPr lang="fr-FR" b="1" dirty="0">
                <a:solidFill>
                  <a:schemeClr val="tx2">
                    <a:lumMod val="50000"/>
                  </a:schemeClr>
                </a:solidFill>
                <a:effectLst>
                  <a:outerShdw blurRad="38100" dist="38100" dir="2700000" algn="tl">
                    <a:srgbClr val="000000">
                      <a:alpha val="43137"/>
                    </a:srgbClr>
                  </a:outerShdw>
                </a:effectLst>
              </a:rPr>
              <a:t> : </a:t>
            </a:r>
            <a:r>
              <a:rPr lang="fr-FR" dirty="0"/>
              <a:t>Gère tous les aspects d’une organisation ou d’un dépôt, y compris les paramètres, membres et autorisations.</a:t>
            </a:r>
          </a:p>
          <a:p>
            <a:pPr marL="139700" lvl="0" indent="0">
              <a:buNone/>
            </a:pPr>
            <a:r>
              <a:rPr lang="fr-FR" dirty="0"/>
              <a:t>    2.   </a:t>
            </a:r>
            <a:r>
              <a:rPr lang="fr-FR" b="1" dirty="0">
                <a:solidFill>
                  <a:schemeClr val="tx2">
                    <a:lumMod val="50000"/>
                  </a:schemeClr>
                </a:solidFill>
                <a:effectLst>
                  <a:outerShdw blurRad="38100" dist="38100" dir="2700000" algn="tl">
                    <a:srgbClr val="000000">
                      <a:alpha val="43137"/>
                    </a:srgbClr>
                  </a:outerShdw>
                </a:effectLst>
              </a:rPr>
              <a:t>Admin : </a:t>
            </a:r>
            <a:r>
              <a:rPr lang="fr-FR" dirty="0"/>
              <a:t>Gère les dépôts spécifiques (branches, paramètres, et permissions) sans contrôle global.</a:t>
            </a:r>
          </a:p>
          <a:p>
            <a:pPr marL="139700" lvl="0" indent="0">
              <a:buNone/>
            </a:pPr>
            <a:r>
              <a:rPr lang="fr-FR" dirty="0"/>
              <a:t>    3.   </a:t>
            </a:r>
            <a:r>
              <a:rPr lang="fr-FR" b="1" dirty="0" err="1">
                <a:solidFill>
                  <a:schemeClr val="tx2">
                    <a:lumMod val="50000"/>
                  </a:schemeClr>
                </a:solidFill>
                <a:effectLst>
                  <a:outerShdw blurRad="38100" dist="38100" dir="2700000" algn="tl">
                    <a:srgbClr val="000000">
                      <a:alpha val="43137"/>
                    </a:srgbClr>
                  </a:outerShdw>
                </a:effectLst>
              </a:rPr>
              <a:t>Maintainer</a:t>
            </a:r>
            <a:r>
              <a:rPr lang="fr-FR" b="1" dirty="0">
                <a:solidFill>
                  <a:schemeClr val="tx2">
                    <a:lumMod val="50000"/>
                  </a:schemeClr>
                </a:solidFill>
                <a:effectLst>
                  <a:outerShdw blurRad="38100" dist="38100" dir="2700000" algn="tl">
                    <a:srgbClr val="000000">
                      <a:alpha val="43137"/>
                    </a:srgbClr>
                  </a:outerShdw>
                </a:effectLst>
              </a:rPr>
              <a:t> : </a:t>
            </a:r>
            <a:r>
              <a:rPr lang="fr-FR" dirty="0"/>
              <a:t>Supervise les contributions (fusionne des pull </a:t>
            </a:r>
            <a:r>
              <a:rPr lang="fr-FR" dirty="0" err="1"/>
              <a:t>requests</a:t>
            </a:r>
            <a:r>
              <a:rPr lang="fr-FR" dirty="0"/>
              <a:t>, gère les branches et releases).</a:t>
            </a:r>
          </a:p>
          <a:p>
            <a:pPr marL="139700" lvl="0" indent="0">
              <a:buNone/>
            </a:pPr>
            <a:r>
              <a:rPr lang="fr-FR" dirty="0"/>
              <a:t>    4.   </a:t>
            </a:r>
            <a:r>
              <a:rPr lang="fr-FR" b="1" dirty="0">
                <a:solidFill>
                  <a:schemeClr val="tx2">
                    <a:lumMod val="50000"/>
                  </a:schemeClr>
                </a:solidFill>
                <a:effectLst>
                  <a:outerShdw blurRad="38100" dist="38100" dir="2700000" algn="tl">
                    <a:srgbClr val="000000">
                      <a:alpha val="43137"/>
                    </a:srgbClr>
                  </a:outerShdw>
                </a:effectLst>
              </a:rPr>
              <a:t>Write (Écriture) : </a:t>
            </a:r>
            <a:r>
              <a:rPr lang="fr-FR" dirty="0"/>
              <a:t>Ajoute/modifie le code, crée des issues et soumet des pull </a:t>
            </a:r>
            <a:r>
              <a:rPr lang="fr-FR" dirty="0" err="1"/>
              <a:t>requests</a:t>
            </a:r>
            <a:r>
              <a:rPr lang="fr-FR" dirty="0"/>
              <a:t>.</a:t>
            </a:r>
          </a:p>
          <a:p>
            <a:pPr marL="139700" lvl="0" indent="0">
              <a:buNone/>
            </a:pPr>
            <a:r>
              <a:rPr lang="fr-FR" dirty="0"/>
              <a:t>5. Triage : Organise les issues et pull </a:t>
            </a:r>
            <a:r>
              <a:rPr lang="fr-FR" dirty="0" err="1"/>
              <a:t>requests</a:t>
            </a:r>
            <a:r>
              <a:rPr lang="fr-FR" dirty="0"/>
              <a:t> (étiquetage, fermeture) mais ne modifie pas le code.</a:t>
            </a:r>
          </a:p>
          <a:p>
            <a:pPr marL="139700" lvl="0" indent="0">
              <a:buNone/>
            </a:pPr>
            <a:r>
              <a:rPr lang="fr-FR" dirty="0"/>
              <a:t>    6.    </a:t>
            </a:r>
            <a:r>
              <a:rPr lang="fr-FR" b="1" dirty="0">
                <a:solidFill>
                  <a:schemeClr val="tx2">
                    <a:lumMod val="50000"/>
                  </a:schemeClr>
                </a:solidFill>
                <a:effectLst>
                  <a:outerShdw blurRad="38100" dist="38100" dir="2700000" algn="tl">
                    <a:srgbClr val="000000">
                      <a:alpha val="43137"/>
                    </a:srgbClr>
                  </a:outerShdw>
                </a:effectLst>
              </a:rPr>
              <a:t>Read (Lecture) : </a:t>
            </a:r>
            <a:r>
              <a:rPr lang="fr-FR" dirty="0"/>
              <a:t>Accède en lecture seule au code, issues, et documentation sans modifier.</a:t>
            </a:r>
          </a:p>
          <a:p>
            <a:pPr marL="139700" lvl="0" indent="0">
              <a:buNone/>
            </a:pPr>
            <a:r>
              <a:rPr lang="fr-FR" dirty="0"/>
              <a:t> 7</a:t>
            </a:r>
            <a:r>
              <a:rPr lang="fr-FR" b="1" dirty="0">
                <a:solidFill>
                  <a:schemeClr val="tx2">
                    <a:lumMod val="50000"/>
                  </a:schemeClr>
                </a:solidFill>
                <a:effectLst>
                  <a:outerShdw blurRad="38100" dist="38100" dir="2700000" algn="tl">
                    <a:srgbClr val="000000">
                      <a:alpha val="43137"/>
                    </a:srgbClr>
                  </a:outerShdw>
                </a:effectLst>
              </a:rPr>
              <a:t>.   </a:t>
            </a:r>
            <a:r>
              <a:rPr lang="fr-FR" b="1" dirty="0" err="1">
                <a:solidFill>
                  <a:schemeClr val="tx2">
                    <a:lumMod val="50000"/>
                  </a:schemeClr>
                </a:solidFill>
                <a:effectLst>
                  <a:outerShdw blurRad="38100" dist="38100" dir="2700000" algn="tl">
                    <a:srgbClr val="000000">
                      <a:alpha val="43137"/>
                    </a:srgbClr>
                  </a:outerShdw>
                </a:effectLst>
              </a:rPr>
              <a:t>Billing</a:t>
            </a:r>
            <a:r>
              <a:rPr lang="fr-FR" b="1" dirty="0">
                <a:solidFill>
                  <a:schemeClr val="tx2">
                    <a:lumMod val="50000"/>
                  </a:schemeClr>
                </a:solidFill>
                <a:effectLst>
                  <a:outerShdw blurRad="38100" dist="38100" dir="2700000" algn="tl">
                    <a:srgbClr val="000000">
                      <a:alpha val="43137"/>
                    </a:srgbClr>
                  </a:outerShdw>
                </a:effectLst>
              </a:rPr>
              <a:t> Manager : </a:t>
            </a:r>
            <a:r>
              <a:rPr lang="fr-FR" dirty="0"/>
              <a:t>Gère uniquement les aspects de facturation d'une organisation.</a:t>
            </a:r>
          </a:p>
        </p:txBody>
      </p:sp>
      <p:grpSp>
        <p:nvGrpSpPr>
          <p:cNvPr id="920" name="Google Shape;920;p43"/>
          <p:cNvGrpSpPr/>
          <p:nvPr/>
        </p:nvGrpSpPr>
        <p:grpSpPr>
          <a:xfrm>
            <a:off x="6446348" y="2305845"/>
            <a:ext cx="1827475" cy="1051350"/>
            <a:chOff x="6161988" y="3104373"/>
            <a:chExt cx="1827475" cy="1051350"/>
          </a:xfrm>
        </p:grpSpPr>
        <p:grpSp>
          <p:nvGrpSpPr>
            <p:cNvPr id="921" name="Google Shape;921;p43"/>
            <p:cNvGrpSpPr/>
            <p:nvPr/>
          </p:nvGrpSpPr>
          <p:grpSpPr>
            <a:xfrm>
              <a:off x="6161988" y="3104373"/>
              <a:ext cx="1827475" cy="1051350"/>
              <a:chOff x="274188" y="1278048"/>
              <a:chExt cx="1827475" cy="1051350"/>
            </a:xfrm>
          </p:grpSpPr>
          <p:sp>
            <p:nvSpPr>
              <p:cNvPr id="922" name="Google Shape;922;p43"/>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43"/>
              <p:cNvGrpSpPr/>
              <p:nvPr/>
            </p:nvGrpSpPr>
            <p:grpSpPr>
              <a:xfrm>
                <a:off x="274188" y="1278048"/>
                <a:ext cx="1737300" cy="960000"/>
                <a:chOff x="7146475" y="2190661"/>
                <a:chExt cx="1737300" cy="960000"/>
              </a:xfrm>
            </p:grpSpPr>
            <p:sp>
              <p:nvSpPr>
                <p:cNvPr id="924" name="Google Shape;924;p43"/>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925" name="Google Shape;925;p43"/>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926" name="Google Shape;926;p43"/>
            <p:cNvGrpSpPr/>
            <p:nvPr/>
          </p:nvGrpSpPr>
          <p:grpSpPr>
            <a:xfrm>
              <a:off x="6349239" y="3528695"/>
              <a:ext cx="777147" cy="309196"/>
              <a:chOff x="6343699" y="3524445"/>
              <a:chExt cx="777147" cy="309196"/>
            </a:xfrm>
          </p:grpSpPr>
          <p:sp>
            <p:nvSpPr>
              <p:cNvPr id="927" name="Google Shape;927;p43"/>
              <p:cNvSpPr/>
              <p:nvPr/>
            </p:nvSpPr>
            <p:spPr>
              <a:xfrm>
                <a:off x="6343699" y="3524445"/>
                <a:ext cx="776865" cy="54206"/>
              </a:xfrm>
              <a:custGeom>
                <a:avLst/>
                <a:gdLst/>
                <a:ahLst/>
                <a:cxnLst/>
                <a:rect l="l" t="t" r="r" b="b"/>
                <a:pathLst>
                  <a:path w="19319" h="1348" extrusionOk="0">
                    <a:moveTo>
                      <a:pt x="18435" y="1"/>
                    </a:moveTo>
                    <a:cubicBezTo>
                      <a:pt x="18412" y="1"/>
                      <a:pt x="18389" y="2"/>
                      <a:pt x="18366" y="3"/>
                    </a:cubicBezTo>
                    <a:lnTo>
                      <a:pt x="854" y="3"/>
                    </a:lnTo>
                    <a:cubicBezTo>
                      <a:pt x="0" y="52"/>
                      <a:pt x="0" y="1296"/>
                      <a:pt x="854" y="1345"/>
                    </a:cubicBezTo>
                    <a:lnTo>
                      <a:pt x="18366" y="1345"/>
                    </a:lnTo>
                    <a:cubicBezTo>
                      <a:pt x="18389" y="1347"/>
                      <a:pt x="18412" y="1347"/>
                      <a:pt x="18435" y="1347"/>
                    </a:cubicBezTo>
                    <a:cubicBezTo>
                      <a:pt x="19319" y="1347"/>
                      <a:pt x="19319" y="1"/>
                      <a:pt x="18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3"/>
              <p:cNvSpPr/>
              <p:nvPr/>
            </p:nvSpPr>
            <p:spPr>
              <a:xfrm>
                <a:off x="6343699" y="3651035"/>
                <a:ext cx="777147" cy="55131"/>
              </a:xfrm>
              <a:custGeom>
                <a:avLst/>
                <a:gdLst/>
                <a:ahLst/>
                <a:cxnLst/>
                <a:rect l="l" t="t" r="r" b="b"/>
                <a:pathLst>
                  <a:path w="19326" h="1371" extrusionOk="0">
                    <a:moveTo>
                      <a:pt x="18412" y="1"/>
                    </a:moveTo>
                    <a:cubicBezTo>
                      <a:pt x="18397" y="1"/>
                      <a:pt x="18382" y="1"/>
                      <a:pt x="18366" y="2"/>
                    </a:cubicBezTo>
                    <a:lnTo>
                      <a:pt x="854" y="2"/>
                    </a:lnTo>
                    <a:cubicBezTo>
                      <a:pt x="0" y="75"/>
                      <a:pt x="0" y="1319"/>
                      <a:pt x="854" y="1368"/>
                    </a:cubicBezTo>
                    <a:lnTo>
                      <a:pt x="18366" y="1368"/>
                    </a:lnTo>
                    <a:cubicBezTo>
                      <a:pt x="18389" y="1369"/>
                      <a:pt x="18412" y="1370"/>
                      <a:pt x="18434" y="1370"/>
                    </a:cubicBezTo>
                    <a:cubicBezTo>
                      <a:pt x="19326" y="1370"/>
                      <a:pt x="19319" y="1"/>
                      <a:pt x="184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3"/>
              <p:cNvSpPr/>
              <p:nvPr/>
            </p:nvSpPr>
            <p:spPr>
              <a:xfrm>
                <a:off x="6343699" y="3778469"/>
                <a:ext cx="776865" cy="55172"/>
              </a:xfrm>
              <a:custGeom>
                <a:avLst/>
                <a:gdLst/>
                <a:ahLst/>
                <a:cxnLst/>
                <a:rect l="l" t="t" r="r" b="b"/>
                <a:pathLst>
                  <a:path w="19319" h="1372" extrusionOk="0">
                    <a:moveTo>
                      <a:pt x="18433" y="1"/>
                    </a:moveTo>
                    <a:cubicBezTo>
                      <a:pt x="18411" y="1"/>
                      <a:pt x="18389" y="2"/>
                      <a:pt x="18366" y="3"/>
                    </a:cubicBezTo>
                    <a:lnTo>
                      <a:pt x="854" y="3"/>
                    </a:lnTo>
                    <a:cubicBezTo>
                      <a:pt x="0" y="52"/>
                      <a:pt x="0" y="1320"/>
                      <a:pt x="854" y="1369"/>
                    </a:cubicBezTo>
                    <a:lnTo>
                      <a:pt x="18366" y="1369"/>
                    </a:lnTo>
                    <a:cubicBezTo>
                      <a:pt x="18389" y="1371"/>
                      <a:pt x="18411" y="1372"/>
                      <a:pt x="18433" y="1372"/>
                    </a:cubicBezTo>
                    <a:cubicBezTo>
                      <a:pt x="19319" y="1372"/>
                      <a:pt x="19319" y="1"/>
                      <a:pt x="184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34" name="Google Shape;934;p43"/>
          <p:cNvGrpSpPr/>
          <p:nvPr/>
        </p:nvGrpSpPr>
        <p:grpSpPr>
          <a:xfrm>
            <a:off x="8360249" y="78482"/>
            <a:ext cx="621000" cy="621000"/>
            <a:chOff x="416300" y="4058211"/>
            <a:chExt cx="621000" cy="621000"/>
          </a:xfrm>
        </p:grpSpPr>
        <p:sp>
          <p:nvSpPr>
            <p:cNvPr id="935" name="Google Shape;935;p4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495;p31">
            <a:extLst>
              <a:ext uri="{FF2B5EF4-FFF2-40B4-BE49-F238E27FC236}">
                <a16:creationId xmlns:a16="http://schemas.microsoft.com/office/drawing/2014/main" id="{456A6292-2A85-496D-85C5-2C4F4676959A}"/>
              </a:ext>
            </a:extLst>
          </p:cNvPr>
          <p:cNvSpPr txBox="1">
            <a:spLocks/>
          </p:cNvSpPr>
          <p:nvPr/>
        </p:nvSpPr>
        <p:spPr>
          <a:xfrm>
            <a:off x="1494597" y="699482"/>
            <a:ext cx="3568823" cy="50788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Karla"/>
              <a:buChar char="●"/>
              <a:defRPr sz="1400" b="0" i="0" u="none" strike="noStrike" cap="none">
                <a:solidFill>
                  <a:schemeClr val="dk1"/>
                </a:solidFill>
                <a:latin typeface="Karla"/>
                <a:ea typeface="Karla"/>
                <a:cs typeface="Karla"/>
                <a:sym typeface="Karla"/>
              </a:defRPr>
            </a:lvl1pPr>
            <a:lvl2pPr marL="914400" marR="0" lvl="1" indent="-317500" algn="l" rtl="0">
              <a:lnSpc>
                <a:spcPct val="100000"/>
              </a:lnSpc>
              <a:spcBef>
                <a:spcPts val="0"/>
              </a:spcBef>
              <a:spcAft>
                <a:spcPts val="0"/>
              </a:spcAft>
              <a:buClr>
                <a:schemeClr val="dk1"/>
              </a:buClr>
              <a:buSzPts val="1400"/>
              <a:buFont typeface="Karla"/>
              <a:buChar char="○"/>
              <a:defRPr sz="1400" b="0" i="0" u="none" strike="noStrike" cap="none">
                <a:solidFill>
                  <a:schemeClr val="dk1"/>
                </a:solidFill>
                <a:latin typeface="Karla"/>
                <a:ea typeface="Karla"/>
                <a:cs typeface="Karla"/>
                <a:sym typeface="Karla"/>
              </a:defRPr>
            </a:lvl2pPr>
            <a:lvl3pPr marL="1371600" marR="0" lvl="2" indent="-317500" algn="l" rtl="0">
              <a:lnSpc>
                <a:spcPct val="100000"/>
              </a:lnSpc>
              <a:spcBef>
                <a:spcPts val="0"/>
              </a:spcBef>
              <a:spcAft>
                <a:spcPts val="0"/>
              </a:spcAft>
              <a:buClr>
                <a:schemeClr val="dk1"/>
              </a:buClr>
              <a:buSzPts val="1400"/>
              <a:buFont typeface="Karla"/>
              <a:buChar char="■"/>
              <a:defRPr sz="1400" b="0" i="0" u="none" strike="noStrike" cap="none">
                <a:solidFill>
                  <a:schemeClr val="dk1"/>
                </a:solidFill>
                <a:latin typeface="Karla"/>
                <a:ea typeface="Karla"/>
                <a:cs typeface="Karla"/>
                <a:sym typeface="Karla"/>
              </a:defRPr>
            </a:lvl3pPr>
            <a:lvl4pPr marL="1828800" marR="0" lvl="3" indent="-317500" algn="l" rtl="0">
              <a:lnSpc>
                <a:spcPct val="100000"/>
              </a:lnSpc>
              <a:spcBef>
                <a:spcPts val="0"/>
              </a:spcBef>
              <a:spcAft>
                <a:spcPts val="0"/>
              </a:spcAft>
              <a:buClr>
                <a:schemeClr val="dk1"/>
              </a:buClr>
              <a:buSzPts val="1400"/>
              <a:buFont typeface="Karla"/>
              <a:buChar char="●"/>
              <a:defRPr sz="1400" b="0" i="0" u="none" strike="noStrike" cap="none">
                <a:solidFill>
                  <a:schemeClr val="dk1"/>
                </a:solidFill>
                <a:latin typeface="Karla"/>
                <a:ea typeface="Karla"/>
                <a:cs typeface="Karla"/>
                <a:sym typeface="Karla"/>
              </a:defRPr>
            </a:lvl4pPr>
            <a:lvl5pPr marL="2286000" marR="0" lvl="4" indent="-317500" algn="l" rtl="0">
              <a:lnSpc>
                <a:spcPct val="100000"/>
              </a:lnSpc>
              <a:spcBef>
                <a:spcPts val="0"/>
              </a:spcBef>
              <a:spcAft>
                <a:spcPts val="0"/>
              </a:spcAft>
              <a:buClr>
                <a:schemeClr val="dk1"/>
              </a:buClr>
              <a:buSzPts val="1400"/>
              <a:buFont typeface="Karla"/>
              <a:buChar char="○"/>
              <a:defRPr sz="1400" b="0" i="0" u="none" strike="noStrike" cap="none">
                <a:solidFill>
                  <a:schemeClr val="dk1"/>
                </a:solidFill>
                <a:latin typeface="Karla"/>
                <a:ea typeface="Karla"/>
                <a:cs typeface="Karla"/>
                <a:sym typeface="Karla"/>
              </a:defRPr>
            </a:lvl5pPr>
            <a:lvl6pPr marL="2743200" marR="0" lvl="5" indent="-317500" algn="l" rtl="0">
              <a:lnSpc>
                <a:spcPct val="100000"/>
              </a:lnSpc>
              <a:spcBef>
                <a:spcPts val="0"/>
              </a:spcBef>
              <a:spcAft>
                <a:spcPts val="0"/>
              </a:spcAft>
              <a:buClr>
                <a:schemeClr val="dk1"/>
              </a:buClr>
              <a:buSzPts val="1400"/>
              <a:buFont typeface="Karla"/>
              <a:buChar char="■"/>
              <a:defRPr sz="1400" b="0" i="0" u="none" strike="noStrike" cap="none">
                <a:solidFill>
                  <a:schemeClr val="dk1"/>
                </a:solidFill>
                <a:latin typeface="Karla"/>
                <a:ea typeface="Karla"/>
                <a:cs typeface="Karla"/>
                <a:sym typeface="Karla"/>
              </a:defRPr>
            </a:lvl6pPr>
            <a:lvl7pPr marL="3200400" marR="0" lvl="6" indent="-317500" algn="l" rtl="0">
              <a:lnSpc>
                <a:spcPct val="100000"/>
              </a:lnSpc>
              <a:spcBef>
                <a:spcPts val="0"/>
              </a:spcBef>
              <a:spcAft>
                <a:spcPts val="0"/>
              </a:spcAft>
              <a:buClr>
                <a:schemeClr val="dk1"/>
              </a:buClr>
              <a:buSzPts val="1400"/>
              <a:buFont typeface="Karla"/>
              <a:buChar char="●"/>
              <a:defRPr sz="1400" b="0" i="0" u="none" strike="noStrike" cap="none">
                <a:solidFill>
                  <a:schemeClr val="dk1"/>
                </a:solidFill>
                <a:latin typeface="Karla"/>
                <a:ea typeface="Karla"/>
                <a:cs typeface="Karla"/>
                <a:sym typeface="Karla"/>
              </a:defRPr>
            </a:lvl7pPr>
            <a:lvl8pPr marL="3657600" marR="0" lvl="7" indent="-317500" algn="l" rtl="0">
              <a:lnSpc>
                <a:spcPct val="100000"/>
              </a:lnSpc>
              <a:spcBef>
                <a:spcPts val="0"/>
              </a:spcBef>
              <a:spcAft>
                <a:spcPts val="0"/>
              </a:spcAft>
              <a:buClr>
                <a:schemeClr val="dk1"/>
              </a:buClr>
              <a:buSzPts val="1400"/>
              <a:buFont typeface="Karla"/>
              <a:buChar char="○"/>
              <a:defRPr sz="1400" b="0" i="0" u="none" strike="noStrike" cap="none">
                <a:solidFill>
                  <a:schemeClr val="dk1"/>
                </a:solidFill>
                <a:latin typeface="Karla"/>
                <a:ea typeface="Karla"/>
                <a:cs typeface="Karla"/>
                <a:sym typeface="Karla"/>
              </a:defRPr>
            </a:lvl8pPr>
            <a:lvl9pPr marL="4114800" marR="0" lvl="8" indent="-317500" algn="l" rtl="0">
              <a:lnSpc>
                <a:spcPct val="100000"/>
              </a:lnSpc>
              <a:spcBef>
                <a:spcPts val="0"/>
              </a:spcBef>
              <a:spcAft>
                <a:spcPts val="0"/>
              </a:spcAft>
              <a:buClr>
                <a:schemeClr val="dk1"/>
              </a:buClr>
              <a:buSzPts val="1400"/>
              <a:buFont typeface="Karla"/>
              <a:buChar char="■"/>
              <a:defRPr sz="1400" b="0" i="0" u="none" strike="noStrike" cap="none">
                <a:solidFill>
                  <a:schemeClr val="dk1"/>
                </a:solidFill>
                <a:latin typeface="Karla"/>
                <a:ea typeface="Karla"/>
                <a:cs typeface="Karla"/>
                <a:sym typeface="Karla"/>
              </a:defRPr>
            </a:lvl9pPr>
          </a:lstStyle>
          <a:p>
            <a:pPr marL="0" indent="0">
              <a:buFont typeface="Karla"/>
              <a:buNone/>
            </a:pPr>
            <a:r>
              <a:rPr lang="en-US" sz="1800" b="1" dirty="0">
                <a:solidFill>
                  <a:schemeClr val="accent2">
                    <a:lumMod val="50000"/>
                  </a:schemeClr>
                </a:solidFill>
                <a:effectLst>
                  <a:outerShdw blurRad="38100" dist="38100" dir="2700000" algn="tl">
                    <a:srgbClr val="000000">
                      <a:alpha val="43137"/>
                    </a:srgbClr>
                  </a:outerShdw>
                </a:effectLst>
              </a:rPr>
              <a:t>Roles à affecter aux </a:t>
            </a:r>
            <a:r>
              <a:rPr lang="en-US" sz="1800" b="1" dirty="0" err="1">
                <a:solidFill>
                  <a:schemeClr val="accent2">
                    <a:lumMod val="50000"/>
                  </a:schemeClr>
                </a:solidFill>
                <a:effectLst>
                  <a:outerShdw blurRad="38100" dist="38100" dir="2700000" algn="tl">
                    <a:srgbClr val="000000">
                      <a:alpha val="43137"/>
                    </a:srgbClr>
                  </a:outerShdw>
                </a:effectLst>
              </a:rPr>
              <a:t>menbers</a:t>
            </a:r>
            <a:endParaRPr lang="en-US" sz="1800" b="1" dirty="0">
              <a:solidFill>
                <a:schemeClr val="accent2">
                  <a:lumMod val="50000"/>
                </a:schemeClr>
              </a:solidFill>
              <a:effectLst>
                <a:outerShdw blurRad="38100" dist="38100" dir="2700000" algn="tl">
                  <a:srgbClr val="000000">
                    <a:alpha val="43137"/>
                  </a:srgb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011199-9373-4D7E-9F59-A2BDCF6F0FF3}"/>
              </a:ext>
            </a:extLst>
          </p:cNvPr>
          <p:cNvSpPr/>
          <p:nvPr/>
        </p:nvSpPr>
        <p:spPr>
          <a:xfrm>
            <a:off x="816745" y="1232922"/>
            <a:ext cx="4873841" cy="2677656"/>
          </a:xfrm>
          <a:prstGeom prst="rect">
            <a:avLst/>
          </a:prstGeom>
        </p:spPr>
        <p:txBody>
          <a:bodyPr wrap="square">
            <a:spAutoFit/>
          </a:bodyPr>
          <a:lstStyle/>
          <a:p>
            <a:r>
              <a:rPr lang="fr-FR" b="1" dirty="0">
                <a:solidFill>
                  <a:schemeClr val="tx2">
                    <a:lumMod val="75000"/>
                  </a:schemeClr>
                </a:solidFill>
              </a:rPr>
              <a:t>Pour empêcher un utilisateur avec la permission Write de modifier directement le projet, vous devez protéger la branche principale :</a:t>
            </a:r>
          </a:p>
          <a:p>
            <a:pPr marL="342900" indent="-342900">
              <a:buAutoNum type="arabicPeriod"/>
            </a:pPr>
            <a:r>
              <a:rPr lang="fr-FR" dirty="0"/>
              <a:t>Activez les règles de branche protégée dans </a:t>
            </a:r>
            <a:r>
              <a:rPr lang="fr-FR" dirty="0">
                <a:solidFill>
                  <a:schemeClr val="accent3">
                    <a:lumMod val="50000"/>
                  </a:schemeClr>
                </a:solidFill>
              </a:rPr>
              <a:t>Settings</a:t>
            </a:r>
            <a:r>
              <a:rPr lang="fr-FR" dirty="0"/>
              <a:t> &gt; </a:t>
            </a:r>
            <a:r>
              <a:rPr lang="fr-FR" dirty="0">
                <a:solidFill>
                  <a:schemeClr val="accent3">
                    <a:lumMod val="50000"/>
                  </a:schemeClr>
                </a:solidFill>
              </a:rPr>
              <a:t>Branches</a:t>
            </a:r>
            <a:r>
              <a:rPr lang="fr-FR" dirty="0"/>
              <a:t> &gt; </a:t>
            </a:r>
            <a:r>
              <a:rPr lang="fr-FR" b="1" dirty="0" err="1">
                <a:solidFill>
                  <a:schemeClr val="accent3">
                    <a:lumMod val="50000"/>
                  </a:schemeClr>
                </a:solidFill>
              </a:rPr>
              <a:t>Add</a:t>
            </a:r>
            <a:r>
              <a:rPr lang="fr-FR" b="1" dirty="0">
                <a:solidFill>
                  <a:schemeClr val="accent3">
                    <a:lumMod val="50000"/>
                  </a:schemeClr>
                </a:solidFill>
              </a:rPr>
              <a:t> </a:t>
            </a:r>
            <a:r>
              <a:rPr lang="fr-FR" b="1" dirty="0" err="1">
                <a:solidFill>
                  <a:schemeClr val="accent3">
                    <a:lumMod val="50000"/>
                  </a:schemeClr>
                </a:solidFill>
              </a:rPr>
              <a:t>rule</a:t>
            </a:r>
            <a:r>
              <a:rPr lang="fr-FR" dirty="0"/>
              <a:t>.</a:t>
            </a:r>
          </a:p>
          <a:p>
            <a:pPr marL="342900" indent="-342900">
              <a:buAutoNum type="arabicPeriod"/>
            </a:pPr>
            <a:r>
              <a:rPr lang="fr-FR" dirty="0"/>
              <a:t>Activez</a:t>
            </a:r>
            <a:r>
              <a:rPr lang="fr-FR" b="1" dirty="0"/>
              <a:t> </a:t>
            </a:r>
            <a:r>
              <a:rPr lang="fr-FR" b="1" dirty="0" err="1"/>
              <a:t>Require</a:t>
            </a:r>
            <a:r>
              <a:rPr lang="fr-FR" b="1" dirty="0"/>
              <a:t> a pull </a:t>
            </a:r>
            <a:r>
              <a:rPr lang="fr-FR" b="1" dirty="0" err="1"/>
              <a:t>request</a:t>
            </a:r>
            <a:r>
              <a:rPr lang="fr-FR" b="1" dirty="0"/>
              <a:t> </a:t>
            </a:r>
            <a:r>
              <a:rPr lang="fr-FR" b="1" dirty="0" err="1"/>
              <a:t>before</a:t>
            </a:r>
            <a:r>
              <a:rPr lang="fr-FR" b="1" dirty="0"/>
              <a:t> </a:t>
            </a:r>
            <a:r>
              <a:rPr lang="fr-FR" b="1" dirty="0" err="1"/>
              <a:t>merging</a:t>
            </a:r>
            <a:r>
              <a:rPr lang="fr-FR" b="1" dirty="0"/>
              <a:t> </a:t>
            </a:r>
            <a:r>
              <a:rPr lang="fr-FR" dirty="0"/>
              <a:t>pour obliger les utilisateurs à soumettre des pull </a:t>
            </a:r>
            <a:r>
              <a:rPr lang="fr-FR" dirty="0" err="1"/>
              <a:t>requests</a:t>
            </a:r>
            <a:r>
              <a:rPr lang="fr-FR" dirty="0"/>
              <a:t>.</a:t>
            </a:r>
          </a:p>
          <a:p>
            <a:pPr marL="342900" indent="-342900">
              <a:buAutoNum type="arabicPeriod"/>
            </a:pPr>
            <a:r>
              <a:rPr lang="fr-FR" dirty="0"/>
              <a:t>Activez </a:t>
            </a:r>
            <a:r>
              <a:rPr lang="fr-FR" b="1" dirty="0" err="1"/>
              <a:t>Restrict</a:t>
            </a:r>
            <a:r>
              <a:rPr lang="fr-FR" b="1" dirty="0"/>
              <a:t> </a:t>
            </a:r>
            <a:r>
              <a:rPr lang="fr-FR" b="1" dirty="0" err="1"/>
              <a:t>who</a:t>
            </a:r>
            <a:r>
              <a:rPr lang="fr-FR" b="1" dirty="0"/>
              <a:t> can push to </a:t>
            </a:r>
            <a:r>
              <a:rPr lang="fr-FR" b="1" dirty="0" err="1"/>
              <a:t>matching</a:t>
            </a:r>
            <a:r>
              <a:rPr lang="fr-FR" b="1" dirty="0"/>
              <a:t> branches </a:t>
            </a:r>
            <a:r>
              <a:rPr lang="fr-FR" dirty="0"/>
              <a:t>pour limiter les push directs à vous-même.</a:t>
            </a:r>
          </a:p>
          <a:p>
            <a:r>
              <a:rPr lang="fr-FR" dirty="0"/>
              <a:t>      Ainsi, il devra créer une pull </a:t>
            </a:r>
            <a:r>
              <a:rPr lang="fr-FR" dirty="0" err="1"/>
              <a:t>request</a:t>
            </a:r>
            <a:r>
              <a:rPr lang="fr-FR" dirty="0"/>
              <a:t> pour toutes les            modifications, que vous devrez approuver avant qu'elles soient intégrées.</a:t>
            </a:r>
          </a:p>
        </p:txBody>
      </p:sp>
    </p:spTree>
    <p:extLst>
      <p:ext uri="{BB962C8B-B14F-4D97-AF65-F5344CB8AC3E}">
        <p14:creationId xmlns:p14="http://schemas.microsoft.com/office/powerpoint/2010/main" val="2504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0B7DA9-171E-4B5A-BBDB-18E64A1C6D6D}"/>
              </a:ext>
            </a:extLst>
          </p:cNvPr>
          <p:cNvSpPr>
            <a:spLocks noGrp="1"/>
          </p:cNvSpPr>
          <p:nvPr>
            <p:ph type="title"/>
          </p:nvPr>
        </p:nvSpPr>
        <p:spPr>
          <a:xfrm>
            <a:off x="1828800" y="1307100"/>
            <a:ext cx="5486400" cy="1841453"/>
          </a:xfrm>
        </p:spPr>
        <p:txBody>
          <a:bodyPr/>
          <a:lstStyle/>
          <a:p>
            <a:r>
              <a:rPr lang="fr-FR" sz="1400" b="1" u="sng" dirty="0">
                <a:solidFill>
                  <a:schemeClr val="accent1">
                    <a:lumMod val="75000"/>
                  </a:schemeClr>
                </a:solidFill>
                <a:highlight>
                  <a:srgbClr val="FFFF00"/>
                </a:highlight>
              </a:rPr>
              <a:t>Les étoiles </a:t>
            </a:r>
            <a:br>
              <a:rPr lang="fr-FR" sz="1400" b="1" u="sng" dirty="0">
                <a:solidFill>
                  <a:schemeClr val="accent1">
                    <a:lumMod val="75000"/>
                  </a:schemeClr>
                </a:solidFill>
                <a:highlight>
                  <a:srgbClr val="FFFF00"/>
                </a:highlight>
              </a:rPr>
            </a:br>
            <a:r>
              <a:rPr lang="fr-FR" sz="1400" dirty="0"/>
              <a:t>sur GitHub permettent aux utilisateurs de marquer un dépôt comme favori ou intéressant. Elles servent aussi d'indicateur de popularité pour évaluer la visibilité et l'impact d’un projet</a:t>
            </a:r>
            <a:r>
              <a:rPr lang="fr-FR" sz="1100" dirty="0"/>
              <a:t>.</a:t>
            </a:r>
          </a:p>
        </p:txBody>
      </p:sp>
    </p:spTree>
    <p:extLst>
      <p:ext uri="{BB962C8B-B14F-4D97-AF65-F5344CB8AC3E}">
        <p14:creationId xmlns:p14="http://schemas.microsoft.com/office/powerpoint/2010/main" val="2304229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BE6566-539B-45EF-BF58-5A55C292A881}"/>
              </a:ext>
            </a:extLst>
          </p:cNvPr>
          <p:cNvSpPr>
            <a:spLocks noGrp="1"/>
          </p:cNvSpPr>
          <p:nvPr>
            <p:ph type="title"/>
          </p:nvPr>
        </p:nvSpPr>
        <p:spPr/>
        <p:txBody>
          <a:bodyPr/>
          <a:lstStyle/>
          <a:p>
            <a:r>
              <a:rPr lang="fr-FR" sz="1800" b="1" u="sng" dirty="0">
                <a:solidFill>
                  <a:schemeClr val="bg1">
                    <a:lumMod val="25000"/>
                  </a:schemeClr>
                </a:solidFill>
              </a:rPr>
              <a:t>Un fork: </a:t>
            </a:r>
            <a:br>
              <a:rPr lang="fr-FR" sz="1800" b="1" u="sng" dirty="0">
                <a:solidFill>
                  <a:schemeClr val="bg1">
                    <a:lumMod val="25000"/>
                  </a:schemeClr>
                </a:solidFill>
              </a:rPr>
            </a:br>
            <a:r>
              <a:rPr lang="fr-FR" sz="1400" dirty="0"/>
              <a:t>sur GitHub est une </a:t>
            </a:r>
            <a:r>
              <a:rPr lang="fr-FR" sz="1400" b="1" dirty="0"/>
              <a:t>copie personnelle</a:t>
            </a:r>
            <a:r>
              <a:rPr lang="fr-FR" sz="1400" dirty="0"/>
              <a:t> d'un dépôt d'un autre utilisateur, permettant de travailler sur ce projet sans affecter le dépôt original. Il permet de modifier, ajouter ou tester des fonctionnalités dans un environnement isolé. Une fois les changements effectués, on peut proposer ces modifications via une </a:t>
            </a:r>
            <a:r>
              <a:rPr lang="fr-FR" sz="1400" b="1" dirty="0"/>
              <a:t>pull </a:t>
            </a:r>
            <a:r>
              <a:rPr lang="fr-FR" sz="1400" b="1" dirty="0" err="1"/>
              <a:t>request</a:t>
            </a:r>
            <a:r>
              <a:rPr lang="fr-FR" sz="1400" dirty="0"/>
              <a:t> pour les intégrer au projet d'origine.</a:t>
            </a:r>
          </a:p>
        </p:txBody>
      </p:sp>
    </p:spTree>
    <p:extLst>
      <p:ext uri="{BB962C8B-B14F-4D97-AF65-F5344CB8AC3E}">
        <p14:creationId xmlns:p14="http://schemas.microsoft.com/office/powerpoint/2010/main" val="3543652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8F43CC-3BFE-4014-888A-23871041F926}"/>
              </a:ext>
            </a:extLst>
          </p:cNvPr>
          <p:cNvSpPr>
            <a:spLocks noGrp="1"/>
          </p:cNvSpPr>
          <p:nvPr>
            <p:ph type="title"/>
          </p:nvPr>
        </p:nvSpPr>
        <p:spPr/>
        <p:txBody>
          <a:bodyPr/>
          <a:lstStyle/>
          <a:p>
            <a:r>
              <a:rPr lang="fr-FR" sz="2400" b="1" dirty="0" err="1">
                <a:solidFill>
                  <a:schemeClr val="bg2">
                    <a:lumMod val="50000"/>
                  </a:schemeClr>
                </a:solidFill>
                <a:effectLst>
                  <a:outerShdw blurRad="38100" dist="38100" dir="2700000" algn="tl">
                    <a:srgbClr val="000000">
                      <a:alpha val="43137"/>
                    </a:srgbClr>
                  </a:outerShdw>
                </a:effectLst>
              </a:rPr>
              <a:t>Défférence</a:t>
            </a:r>
            <a:r>
              <a:rPr lang="fr-FR" sz="2400" b="1" dirty="0">
                <a:solidFill>
                  <a:schemeClr val="bg2">
                    <a:lumMod val="50000"/>
                  </a:schemeClr>
                </a:solidFill>
                <a:effectLst>
                  <a:outerShdw blurRad="38100" dist="38100" dir="2700000" algn="tl">
                    <a:srgbClr val="000000">
                      <a:alpha val="43137"/>
                    </a:srgbClr>
                  </a:outerShdw>
                </a:effectLst>
              </a:rPr>
              <a:t> entre </a:t>
            </a:r>
            <a:r>
              <a:rPr lang="fr-FR" sz="2400" b="1" dirty="0" err="1">
                <a:solidFill>
                  <a:schemeClr val="bg2">
                    <a:lumMod val="50000"/>
                  </a:schemeClr>
                </a:solidFill>
                <a:effectLst>
                  <a:outerShdw blurRad="38100" dist="38100" dir="2700000" algn="tl">
                    <a:srgbClr val="000000">
                      <a:alpha val="43137"/>
                    </a:srgbClr>
                  </a:outerShdw>
                </a:effectLst>
              </a:rPr>
              <a:t>github</a:t>
            </a:r>
            <a:r>
              <a:rPr lang="fr-FR" sz="2400" b="1" dirty="0">
                <a:solidFill>
                  <a:schemeClr val="bg2">
                    <a:lumMod val="50000"/>
                  </a:schemeClr>
                </a:solidFill>
                <a:effectLst>
                  <a:outerShdw blurRad="38100" dist="38100" dir="2700000" algn="tl">
                    <a:srgbClr val="000000">
                      <a:alpha val="43137"/>
                    </a:srgbClr>
                  </a:outerShdw>
                </a:effectLst>
              </a:rPr>
              <a:t> et </a:t>
            </a:r>
            <a:r>
              <a:rPr lang="fr-FR" sz="2400" b="1" dirty="0" err="1">
                <a:solidFill>
                  <a:schemeClr val="bg2">
                    <a:lumMod val="50000"/>
                  </a:schemeClr>
                </a:solidFill>
                <a:effectLst>
                  <a:outerShdw blurRad="38100" dist="38100" dir="2700000" algn="tl">
                    <a:srgbClr val="000000">
                      <a:alpha val="43137"/>
                    </a:srgbClr>
                  </a:outerShdw>
                </a:effectLst>
              </a:rPr>
              <a:t>gitlab</a:t>
            </a:r>
            <a:endParaRPr lang="fr-FR" sz="2400" b="1" dirty="0">
              <a:solidFill>
                <a:schemeClr val="bg2">
                  <a:lumMod val="50000"/>
                </a:schemeClr>
              </a:solidFill>
              <a:effectLst>
                <a:outerShdw blurRad="38100" dist="38100" dir="2700000" algn="tl">
                  <a:srgbClr val="000000">
                    <a:alpha val="43137"/>
                  </a:srgbClr>
                </a:outerShdw>
              </a:effectLst>
            </a:endParaRPr>
          </a:p>
        </p:txBody>
      </p:sp>
      <p:graphicFrame>
        <p:nvGraphicFramePr>
          <p:cNvPr id="4" name="Tableau 4">
            <a:extLst>
              <a:ext uri="{FF2B5EF4-FFF2-40B4-BE49-F238E27FC236}">
                <a16:creationId xmlns:a16="http://schemas.microsoft.com/office/drawing/2014/main" id="{2BAECA69-FE08-499D-B9B4-CDF1A4C81E84}"/>
              </a:ext>
            </a:extLst>
          </p:cNvPr>
          <p:cNvGraphicFramePr>
            <a:graphicFrameLocks noGrp="1"/>
          </p:cNvGraphicFramePr>
          <p:nvPr>
            <p:extLst>
              <p:ext uri="{D42A27DB-BD31-4B8C-83A1-F6EECF244321}">
                <p14:modId xmlns:p14="http://schemas.microsoft.com/office/powerpoint/2010/main" val="2537282947"/>
              </p:ext>
            </p:extLst>
          </p:nvPr>
        </p:nvGraphicFramePr>
        <p:xfrm>
          <a:off x="361026" y="1305017"/>
          <a:ext cx="5764566" cy="3598975"/>
        </p:xfrm>
        <a:graphic>
          <a:graphicData uri="http://schemas.openxmlformats.org/drawingml/2006/table">
            <a:tbl>
              <a:tblPr firstRow="1" bandRow="1">
                <a:tableStyleId>{407351CA-FAD6-40D0-B4D1-23E208D4B1DE}</a:tableStyleId>
              </a:tblPr>
              <a:tblGrid>
                <a:gridCol w="1556551">
                  <a:extLst>
                    <a:ext uri="{9D8B030D-6E8A-4147-A177-3AD203B41FA5}">
                      <a16:colId xmlns:a16="http://schemas.microsoft.com/office/drawing/2014/main" val="245805095"/>
                    </a:ext>
                  </a:extLst>
                </a:gridCol>
                <a:gridCol w="2015231">
                  <a:extLst>
                    <a:ext uri="{9D8B030D-6E8A-4147-A177-3AD203B41FA5}">
                      <a16:colId xmlns:a16="http://schemas.microsoft.com/office/drawing/2014/main" val="2811822780"/>
                    </a:ext>
                  </a:extLst>
                </a:gridCol>
                <a:gridCol w="2192784">
                  <a:extLst>
                    <a:ext uri="{9D8B030D-6E8A-4147-A177-3AD203B41FA5}">
                      <a16:colId xmlns:a16="http://schemas.microsoft.com/office/drawing/2014/main" val="2170936488"/>
                    </a:ext>
                  </a:extLst>
                </a:gridCol>
              </a:tblGrid>
              <a:tr h="372863">
                <a:tc>
                  <a:txBody>
                    <a:bodyPr/>
                    <a:lstStyle/>
                    <a:p>
                      <a:r>
                        <a:rPr lang="fr-FR" b="1" i="1" dirty="0" err="1">
                          <a:solidFill>
                            <a:schemeClr val="accent1">
                              <a:lumMod val="50000"/>
                            </a:schemeClr>
                          </a:solidFill>
                        </a:rPr>
                        <a:t>Fonctionaliter</a:t>
                      </a:r>
                      <a:endParaRPr lang="fr-FR" b="1" i="1" dirty="0">
                        <a:solidFill>
                          <a:schemeClr val="accent1">
                            <a:lumMod val="50000"/>
                          </a:schemeClr>
                        </a:solidFill>
                      </a:endParaRPr>
                    </a:p>
                  </a:txBody>
                  <a:tcPr/>
                </a:tc>
                <a:tc>
                  <a:txBody>
                    <a:bodyPr/>
                    <a:lstStyle/>
                    <a:p>
                      <a:r>
                        <a:rPr lang="fr-FR" b="1" i="1" dirty="0" err="1">
                          <a:solidFill>
                            <a:schemeClr val="accent1">
                              <a:lumMod val="50000"/>
                            </a:schemeClr>
                          </a:solidFill>
                        </a:rPr>
                        <a:t>Github</a:t>
                      </a:r>
                      <a:endParaRPr lang="fr-FR" b="1" i="1" dirty="0">
                        <a:solidFill>
                          <a:schemeClr val="accent1">
                            <a:lumMod val="50000"/>
                          </a:schemeClr>
                        </a:solidFill>
                      </a:endParaRPr>
                    </a:p>
                  </a:txBody>
                  <a:tcPr/>
                </a:tc>
                <a:tc>
                  <a:txBody>
                    <a:bodyPr/>
                    <a:lstStyle/>
                    <a:p>
                      <a:r>
                        <a:rPr lang="fr-FR" b="1" i="1" dirty="0" err="1">
                          <a:solidFill>
                            <a:schemeClr val="accent1">
                              <a:lumMod val="50000"/>
                            </a:schemeClr>
                          </a:solidFill>
                        </a:rPr>
                        <a:t>Gitlab</a:t>
                      </a:r>
                      <a:endParaRPr lang="fr-FR" b="1" i="1" dirty="0">
                        <a:solidFill>
                          <a:schemeClr val="accent1">
                            <a:lumMod val="50000"/>
                          </a:schemeClr>
                        </a:solidFill>
                      </a:endParaRPr>
                    </a:p>
                  </a:txBody>
                  <a:tcPr/>
                </a:tc>
                <a:extLst>
                  <a:ext uri="{0D108BD9-81ED-4DB2-BD59-A6C34878D82A}">
                    <a16:rowId xmlns:a16="http://schemas.microsoft.com/office/drawing/2014/main" val="578218274"/>
                  </a:ext>
                </a:extLst>
              </a:tr>
              <a:tr h="364568">
                <a:tc>
                  <a:txBody>
                    <a:bodyPr/>
                    <a:lstStyle/>
                    <a:p>
                      <a:r>
                        <a:rPr lang="fr-FR" dirty="0"/>
                        <a:t>Collaborateurs </a:t>
                      </a:r>
                    </a:p>
                  </a:txBody>
                  <a:tcPr/>
                </a:tc>
                <a:tc>
                  <a:txBody>
                    <a:bodyPr/>
                    <a:lstStyle/>
                    <a:p>
                      <a:r>
                        <a:rPr lang="fr-FR" dirty="0"/>
                        <a:t>Pas plus de 3 en </a:t>
                      </a:r>
                      <a:r>
                        <a:rPr lang="fr-FR" dirty="0" err="1"/>
                        <a:t>répo</a:t>
                      </a:r>
                      <a:r>
                        <a:rPr lang="fr-FR" dirty="0"/>
                        <a:t> privé</a:t>
                      </a:r>
                    </a:p>
                  </a:txBody>
                  <a:tcPr/>
                </a:tc>
                <a:tc>
                  <a:txBody>
                    <a:bodyPr/>
                    <a:lstStyle/>
                    <a:p>
                      <a:r>
                        <a:rPr lang="fr-FR" dirty="0"/>
                        <a:t>Nombre illimité</a:t>
                      </a:r>
                    </a:p>
                  </a:txBody>
                  <a:tcPr/>
                </a:tc>
                <a:extLst>
                  <a:ext uri="{0D108BD9-81ED-4DB2-BD59-A6C34878D82A}">
                    <a16:rowId xmlns:a16="http://schemas.microsoft.com/office/drawing/2014/main" val="4033879826"/>
                  </a:ext>
                </a:extLst>
              </a:tr>
              <a:tr h="364568">
                <a:tc>
                  <a:txBody>
                    <a:bodyPr/>
                    <a:lstStyle/>
                    <a:p>
                      <a:r>
                        <a:rPr lang="fr-FR" dirty="0"/>
                        <a:t>Sécurité</a:t>
                      </a:r>
                    </a:p>
                  </a:txBody>
                  <a:tcPr/>
                </a:tc>
                <a:tc>
                  <a:txBody>
                    <a:bodyPr/>
                    <a:lstStyle/>
                    <a:p>
                      <a:r>
                        <a:rPr lang="fr-FR" dirty="0" err="1"/>
                        <a:t>Moin</a:t>
                      </a:r>
                      <a:r>
                        <a:rPr lang="fr-FR" dirty="0"/>
                        <a:t> sécurisé (payant)</a:t>
                      </a:r>
                    </a:p>
                  </a:txBody>
                  <a:tcPr/>
                </a:tc>
                <a:tc>
                  <a:txBody>
                    <a:bodyPr/>
                    <a:lstStyle/>
                    <a:p>
                      <a:r>
                        <a:rPr lang="fr-FR" dirty="0"/>
                        <a:t>Plus sécurisé</a:t>
                      </a:r>
                    </a:p>
                  </a:txBody>
                  <a:tcPr/>
                </a:tc>
                <a:extLst>
                  <a:ext uri="{0D108BD9-81ED-4DB2-BD59-A6C34878D82A}">
                    <a16:rowId xmlns:a16="http://schemas.microsoft.com/office/drawing/2014/main" val="2064448602"/>
                  </a:ext>
                </a:extLst>
              </a:tr>
              <a:tr h="364568">
                <a:tc>
                  <a:txBody>
                    <a:bodyPr/>
                    <a:lstStyle/>
                    <a:p>
                      <a:r>
                        <a:rPr lang="fr-FR" dirty="0"/>
                        <a:t>Popularité </a:t>
                      </a:r>
                    </a:p>
                  </a:txBody>
                  <a:tcPr/>
                </a:tc>
                <a:tc>
                  <a:txBody>
                    <a:bodyPr/>
                    <a:lstStyle/>
                    <a:p>
                      <a:r>
                        <a:rPr lang="fr-FR" dirty="0"/>
                        <a:t>Plus populaire</a:t>
                      </a:r>
                    </a:p>
                  </a:txBody>
                  <a:tcPr/>
                </a:tc>
                <a:tc>
                  <a:txBody>
                    <a:bodyPr/>
                    <a:lstStyle/>
                    <a:p>
                      <a:r>
                        <a:rPr lang="fr-FR" dirty="0" err="1"/>
                        <a:t>Moin</a:t>
                      </a:r>
                      <a:r>
                        <a:rPr lang="fr-FR" dirty="0"/>
                        <a:t> populaire</a:t>
                      </a:r>
                    </a:p>
                  </a:txBody>
                  <a:tcPr/>
                </a:tc>
                <a:extLst>
                  <a:ext uri="{0D108BD9-81ED-4DB2-BD59-A6C34878D82A}">
                    <a16:rowId xmlns:a16="http://schemas.microsoft.com/office/drawing/2014/main" val="2523120095"/>
                  </a:ext>
                </a:extLst>
              </a:tr>
              <a:tr h="364568">
                <a:tc>
                  <a:txBody>
                    <a:bodyPr/>
                    <a:lstStyle/>
                    <a:p>
                      <a:r>
                        <a:rPr lang="fr-FR" dirty="0"/>
                        <a:t>Création </a:t>
                      </a:r>
                    </a:p>
                  </a:txBody>
                  <a:tcPr/>
                </a:tc>
                <a:tc>
                  <a:txBody>
                    <a:bodyPr/>
                    <a:lstStyle/>
                    <a:p>
                      <a:r>
                        <a:rPr lang="fr-FR" dirty="0"/>
                        <a:t>2008</a:t>
                      </a:r>
                    </a:p>
                  </a:txBody>
                  <a:tcPr/>
                </a:tc>
                <a:tc>
                  <a:txBody>
                    <a:bodyPr/>
                    <a:lstStyle/>
                    <a:p>
                      <a:r>
                        <a:rPr lang="fr-FR" dirty="0"/>
                        <a:t>2011</a:t>
                      </a:r>
                    </a:p>
                  </a:txBody>
                  <a:tcPr/>
                </a:tc>
                <a:extLst>
                  <a:ext uri="{0D108BD9-81ED-4DB2-BD59-A6C34878D82A}">
                    <a16:rowId xmlns:a16="http://schemas.microsoft.com/office/drawing/2014/main" val="3355982012"/>
                  </a:ext>
                </a:extLst>
              </a:tr>
              <a:tr h="364568">
                <a:tc>
                  <a:txBody>
                    <a:bodyPr/>
                    <a:lstStyle/>
                    <a:p>
                      <a:r>
                        <a:rPr lang="fr-FR" dirty="0"/>
                        <a:t>Hébergement</a:t>
                      </a:r>
                    </a:p>
                  </a:txBody>
                  <a:tcPr/>
                </a:tc>
                <a:tc>
                  <a:txBody>
                    <a:bodyPr/>
                    <a:lstStyle/>
                    <a:p>
                      <a:r>
                        <a:rPr lang="fr-FR" dirty="0"/>
                        <a:t>Principalement cloud</a:t>
                      </a:r>
                    </a:p>
                  </a:txBody>
                  <a:tcPr/>
                </a:tc>
                <a:tc>
                  <a:txBody>
                    <a:bodyPr/>
                    <a:lstStyle/>
                    <a:p>
                      <a:r>
                        <a:rPr lang="fr-FR" dirty="0"/>
                        <a:t>Cloud et auto-hébergé (self-</a:t>
                      </a:r>
                      <a:r>
                        <a:rPr lang="fr-FR" dirty="0" err="1"/>
                        <a:t>hosted</a:t>
                      </a:r>
                      <a:r>
                        <a:rPr lang="fr-FR" dirty="0"/>
                        <a:t>)</a:t>
                      </a:r>
                    </a:p>
                  </a:txBody>
                  <a:tcPr/>
                </a:tc>
                <a:extLst>
                  <a:ext uri="{0D108BD9-81ED-4DB2-BD59-A6C34878D82A}">
                    <a16:rowId xmlns:a16="http://schemas.microsoft.com/office/drawing/2014/main" val="2708148108"/>
                  </a:ext>
                </a:extLst>
              </a:tr>
              <a:tr h="364568">
                <a:tc>
                  <a:txBody>
                    <a:bodyPr/>
                    <a:lstStyle/>
                    <a:p>
                      <a:r>
                        <a:rPr lang="fr-FR" dirty="0"/>
                        <a:t>Licence gratuite</a:t>
                      </a:r>
                    </a:p>
                  </a:txBody>
                  <a:tcPr/>
                </a:tc>
                <a:tc>
                  <a:txBody>
                    <a:bodyPr/>
                    <a:lstStyle/>
                    <a:p>
                      <a:r>
                        <a:rPr lang="fr-FR" dirty="0"/>
                        <a:t>Oui, avec des fonctionnalités limitées</a:t>
                      </a:r>
                    </a:p>
                  </a:txBody>
                  <a:tcPr/>
                </a:tc>
                <a:tc>
                  <a:txBody>
                    <a:bodyPr/>
                    <a:lstStyle/>
                    <a:p>
                      <a:r>
                        <a:rPr lang="fr-FR" dirty="0"/>
                        <a:t>Oui, avec des fonctions avancées en version payante</a:t>
                      </a:r>
                    </a:p>
                  </a:txBody>
                  <a:tcPr/>
                </a:tc>
                <a:extLst>
                  <a:ext uri="{0D108BD9-81ED-4DB2-BD59-A6C34878D82A}">
                    <a16:rowId xmlns:a16="http://schemas.microsoft.com/office/drawing/2014/main" val="2909422363"/>
                  </a:ext>
                </a:extLst>
              </a:tr>
              <a:tr h="364568">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1058153978"/>
                  </a:ext>
                </a:extLst>
              </a:tr>
            </a:tbl>
          </a:graphicData>
        </a:graphic>
      </p:graphicFrame>
    </p:spTree>
    <p:extLst>
      <p:ext uri="{BB962C8B-B14F-4D97-AF65-F5344CB8AC3E}">
        <p14:creationId xmlns:p14="http://schemas.microsoft.com/office/powerpoint/2010/main" val="2357278119"/>
      </p:ext>
    </p:extLst>
  </p:cSld>
  <p:clrMapOvr>
    <a:masterClrMapping/>
  </p:clrMapOvr>
</p:sld>
</file>

<file path=ppt/theme/theme1.xml><?xml version="1.0" encoding="utf-8"?>
<a:theme xmlns:a="http://schemas.openxmlformats.org/drawingml/2006/main" name="Soft Colors UI Design for Agencies by Slidesgo">
  <a:themeElements>
    <a:clrScheme name="Simple Light">
      <a:dk1>
        <a:srgbClr val="000000"/>
      </a:dk1>
      <a:lt1>
        <a:srgbClr val="FCF6E8"/>
      </a:lt1>
      <a:dk2>
        <a:srgbClr val="DBCFC3"/>
      </a:dk2>
      <a:lt2>
        <a:srgbClr val="EFC4B9"/>
      </a:lt2>
      <a:accent1>
        <a:srgbClr val="FDBC96"/>
      </a:accent1>
      <a:accent2>
        <a:srgbClr val="DAC2CF"/>
      </a:accent2>
      <a:accent3>
        <a:srgbClr val="D3E3D6"/>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1418</TotalTime>
  <Words>489</Words>
  <Application>Microsoft Office PowerPoint</Application>
  <PresentationFormat>Affichage à l'écran (16:9)</PresentationFormat>
  <Paragraphs>56</Paragraphs>
  <Slides>13</Slides>
  <Notes>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Karla</vt:lpstr>
      <vt:lpstr>Arial</vt:lpstr>
      <vt:lpstr>Rubik Black</vt:lpstr>
      <vt:lpstr>Bebas Neue</vt:lpstr>
      <vt:lpstr>Soft Colors UI Design for Agencies by Slidesgo</vt:lpstr>
      <vt:lpstr>Github fonctionaliter </vt:lpstr>
      <vt:lpstr>02</vt:lpstr>
      <vt:lpstr>01</vt:lpstr>
      <vt:lpstr>Présentation PowerPoint</vt:lpstr>
      <vt:lpstr>Présentation PowerPoint</vt:lpstr>
      <vt:lpstr>Présentation PowerPoint</vt:lpstr>
      <vt:lpstr>Les étoiles  sur GitHub permettent aux utilisateurs de marquer un dépôt comme favori ou intéressant. Elles servent aussi d'indicateur de popularité pour évaluer la visibilité et l'impact d’un projet.</vt:lpstr>
      <vt:lpstr>Un fork:  sur GitHub est une copie personnelle d'un dépôt d'un autre utilisateur, permettant de travailler sur ce projet sans affecter le dépôt original. Il permet de modifier, ajouter ou tester des fonctionnalités dans un environnement isolé. Une fois les changements effectués, on peut proposer ces modifications via une pull request pour les intégrer au projet d'origine.</vt:lpstr>
      <vt:lpstr>Défférence entre github et gitlab</vt:lpstr>
      <vt:lpstr>Présentation PowerPoint</vt:lpstr>
      <vt:lpstr>Gitlab</vt:lpstr>
      <vt:lpstr>Privilèges des rôles : Guest : Peut voir les issues et les discussions. Reporter : Peut visualiser le code, mais pas le modifier. Developer : Peut pousser du code, créer des branches, et travailler sur les tâches. Maintainer : A presque tous les droits sauf supprimer le projet. Owner : Droit total sur le projet. </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AUX ALGORITHMES DE COMPLEXITÉ </dc:title>
  <cp:lastModifiedBy>Agazoum Hajar</cp:lastModifiedBy>
  <cp:revision>45</cp:revision>
  <dcterms:modified xsi:type="dcterms:W3CDTF">2024-12-10T20:47:02Z</dcterms:modified>
</cp:coreProperties>
</file>