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CB9FF"/>
    <a:srgbClr val="BE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F80A-BB30-49D3-9CB9-065ACBC3B98D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3D2C-A4C7-42BA-A291-709E5AB3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7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438197" y="4211986"/>
            <a:ext cx="11080525" cy="6162137"/>
            <a:chOff x="370309" y="501595"/>
            <a:chExt cx="11080525" cy="6162137"/>
          </a:xfrm>
        </p:grpSpPr>
        <p:sp>
          <p:nvSpPr>
            <p:cNvPr id="188" name="椭圆 187"/>
            <p:cNvSpPr/>
            <p:nvPr/>
          </p:nvSpPr>
          <p:spPr>
            <a:xfrm>
              <a:off x="689830" y="5626796"/>
              <a:ext cx="8578959" cy="9676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2687341" y="4522090"/>
              <a:ext cx="8319231" cy="900195"/>
            </a:xfrm>
            <a:prstGeom prst="ellipse">
              <a:avLst/>
            </a:prstGeom>
            <a:solidFill>
              <a:srgbClr val="DCB9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70309" y="3440373"/>
              <a:ext cx="7962057" cy="9253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774031" y="2069433"/>
              <a:ext cx="10499558" cy="1034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868904" y="2278063"/>
              <a:ext cx="569495" cy="569495"/>
              <a:chOff x="1868904" y="2294022"/>
              <a:chExt cx="569495" cy="56949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868904" y="2294022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8834270"/>
                  </p:ext>
                </p:extLst>
              </p:nvPr>
            </p:nvGraphicFramePr>
            <p:xfrm>
              <a:off x="1892965" y="2294022"/>
              <a:ext cx="533734" cy="565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3" name="Equation" r:id="rId3" imgW="215640" imgH="228600" progId="Equation.DSMT4">
                      <p:embed/>
                    </p:oleObj>
                  </mc:Choice>
                  <mc:Fallback>
                    <p:oleObj name="Equation" r:id="rId3" imgW="2156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92965" y="2294022"/>
                            <a:ext cx="533734" cy="5651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组合 32"/>
            <p:cNvGrpSpPr/>
            <p:nvPr/>
          </p:nvGrpSpPr>
          <p:grpSpPr>
            <a:xfrm>
              <a:off x="2792891" y="2266911"/>
              <a:ext cx="601497" cy="597487"/>
              <a:chOff x="2606841" y="2278063"/>
              <a:chExt cx="601497" cy="59748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606841" y="2306055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330219"/>
                  </p:ext>
                </p:extLst>
              </p:nvPr>
            </p:nvGraphicFramePr>
            <p:xfrm>
              <a:off x="2644775" y="2278063"/>
              <a:ext cx="563563" cy="596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" name="Equation" r:id="rId5" imgW="228600" imgH="241200" progId="Equation.DSMT4">
                      <p:embed/>
                    </p:oleObj>
                  </mc:Choice>
                  <mc:Fallback>
                    <p:oleObj name="Equation" r:id="rId5" imgW="228600" imgH="241200" progId="Equation.DSMT4">
                      <p:embed/>
                      <p:pic>
                        <p:nvPicPr>
                          <p:cNvPr id="8" name="对象 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44775" y="2278063"/>
                            <a:ext cx="563563" cy="596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组合 33"/>
            <p:cNvGrpSpPr/>
            <p:nvPr/>
          </p:nvGrpSpPr>
          <p:grpSpPr>
            <a:xfrm>
              <a:off x="3748880" y="2278063"/>
              <a:ext cx="569495" cy="581528"/>
              <a:chOff x="3368840" y="2294022"/>
              <a:chExt cx="569495" cy="58152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68840" y="2306055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768282"/>
                  </p:ext>
                </p:extLst>
              </p:nvPr>
            </p:nvGraphicFramePr>
            <p:xfrm>
              <a:off x="3404601" y="2294022"/>
              <a:ext cx="533734" cy="565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5" name="Equation" r:id="rId7" imgW="215640" imgH="228600" progId="Equation.DSMT4">
                      <p:embed/>
                    </p:oleObj>
                  </mc:Choice>
                  <mc:Fallback>
                    <p:oleObj name="Equation" r:id="rId7" imgW="215640" imgH="228600" progId="Equation.DSMT4">
                      <p:embed/>
                      <p:pic>
                        <p:nvPicPr>
                          <p:cNvPr id="8" name="对象 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04601" y="2294022"/>
                            <a:ext cx="533734" cy="5651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" name="组合 34"/>
            <p:cNvGrpSpPr/>
            <p:nvPr/>
          </p:nvGrpSpPr>
          <p:grpSpPr>
            <a:xfrm>
              <a:off x="4672867" y="2278063"/>
              <a:ext cx="573172" cy="570102"/>
              <a:chOff x="4716378" y="2309813"/>
              <a:chExt cx="573172" cy="57010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716378" y="2310420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2723462"/>
                  </p:ext>
                </p:extLst>
              </p:nvPr>
            </p:nvGraphicFramePr>
            <p:xfrm>
              <a:off x="4725988" y="2309813"/>
              <a:ext cx="563562" cy="565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" name="Equation" r:id="rId9" imgW="228600" imgH="228600" progId="Equation.DSMT4">
                      <p:embed/>
                    </p:oleObj>
                  </mc:Choice>
                  <mc:Fallback>
                    <p:oleObj name="Equation" r:id="rId9" imgW="228600" imgH="228600" progId="Equation.DSMT4">
                      <p:embed/>
                      <p:pic>
                        <p:nvPicPr>
                          <p:cNvPr id="8" name="对象 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25988" y="2309813"/>
                            <a:ext cx="563562" cy="5651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" name="组合 35"/>
            <p:cNvGrpSpPr/>
            <p:nvPr/>
          </p:nvGrpSpPr>
          <p:grpSpPr>
            <a:xfrm>
              <a:off x="5600531" y="2278063"/>
              <a:ext cx="601998" cy="598010"/>
              <a:chOff x="5454315" y="2293938"/>
              <a:chExt cx="601998" cy="59801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454315" y="2322453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915319"/>
                  </p:ext>
                </p:extLst>
              </p:nvPr>
            </p:nvGraphicFramePr>
            <p:xfrm>
              <a:off x="5459413" y="2293938"/>
              <a:ext cx="596900" cy="596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7" name="Equation" r:id="rId11" imgW="241200" imgH="241200" progId="Equation.DSMT4">
                      <p:embed/>
                    </p:oleObj>
                  </mc:Choice>
                  <mc:Fallback>
                    <p:oleObj name="Equation" r:id="rId11" imgW="241200" imgH="241200" progId="Equation.DSMT4">
                      <p:embed/>
                      <p:pic>
                        <p:nvPicPr>
                          <p:cNvPr id="9" name="对象 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459413" y="2293938"/>
                            <a:ext cx="596900" cy="596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组合 36"/>
            <p:cNvGrpSpPr/>
            <p:nvPr/>
          </p:nvGrpSpPr>
          <p:grpSpPr>
            <a:xfrm>
              <a:off x="6557021" y="2278063"/>
              <a:ext cx="601999" cy="598010"/>
              <a:chOff x="6216314" y="2293938"/>
              <a:chExt cx="601999" cy="59801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16314" y="2322453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0985166"/>
                  </p:ext>
                </p:extLst>
              </p:nvPr>
            </p:nvGraphicFramePr>
            <p:xfrm>
              <a:off x="6219825" y="2293938"/>
              <a:ext cx="598488" cy="596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8" name="Equation" r:id="rId13" imgW="241200" imgH="241200" progId="Equation.DSMT4">
                      <p:embed/>
                    </p:oleObj>
                  </mc:Choice>
                  <mc:Fallback>
                    <p:oleObj name="Equation" r:id="rId13" imgW="241200" imgH="241200" progId="Equation.DSMT4">
                      <p:embed/>
                      <p:pic>
                        <p:nvPicPr>
                          <p:cNvPr id="10" name="对象 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219825" y="2293938"/>
                            <a:ext cx="598488" cy="596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组合 37"/>
            <p:cNvGrpSpPr/>
            <p:nvPr/>
          </p:nvGrpSpPr>
          <p:grpSpPr>
            <a:xfrm>
              <a:off x="7513512" y="2278063"/>
              <a:ext cx="569495" cy="569495"/>
              <a:chOff x="7892715" y="2306055"/>
              <a:chExt cx="569495" cy="56949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7892715" y="2306055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9404783"/>
                  </p:ext>
                </p:extLst>
              </p:nvPr>
            </p:nvGraphicFramePr>
            <p:xfrm>
              <a:off x="7916863" y="2306638"/>
              <a:ext cx="533400" cy="565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9" name="Equation" r:id="rId15" imgW="215640" imgH="228600" progId="Equation.DSMT4">
                      <p:embed/>
                    </p:oleObj>
                  </mc:Choice>
                  <mc:Fallback>
                    <p:oleObj name="Equation" r:id="rId15" imgW="215640" imgH="228600" progId="Equation.DSMT4">
                      <p:embed/>
                      <p:pic>
                        <p:nvPicPr>
                          <p:cNvPr id="14" name="对象 1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916863" y="2306638"/>
                            <a:ext cx="533400" cy="5651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组合 38"/>
            <p:cNvGrpSpPr/>
            <p:nvPr/>
          </p:nvGrpSpPr>
          <p:grpSpPr>
            <a:xfrm>
              <a:off x="8437499" y="2278063"/>
              <a:ext cx="600661" cy="596900"/>
              <a:chOff x="8630652" y="2290763"/>
              <a:chExt cx="600661" cy="5969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8630652" y="2318088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0203132"/>
                  </p:ext>
                </p:extLst>
              </p:nvPr>
            </p:nvGraphicFramePr>
            <p:xfrm>
              <a:off x="8634413" y="2290763"/>
              <a:ext cx="596900" cy="596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0" name="Equation" r:id="rId17" imgW="241200" imgH="241200" progId="Equation.DSMT4">
                      <p:embed/>
                    </p:oleObj>
                  </mc:Choice>
                  <mc:Fallback>
                    <p:oleObj name="Equation" r:id="rId17" imgW="241200" imgH="241200" progId="Equation.DSMT4">
                      <p:embed/>
                      <p:pic>
                        <p:nvPicPr>
                          <p:cNvPr id="15" name="对象 1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634413" y="2290763"/>
                            <a:ext cx="596900" cy="596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组合 39"/>
            <p:cNvGrpSpPr/>
            <p:nvPr/>
          </p:nvGrpSpPr>
          <p:grpSpPr>
            <a:xfrm>
              <a:off x="9392651" y="2278063"/>
              <a:ext cx="584787" cy="596900"/>
              <a:chOff x="9392651" y="2290763"/>
              <a:chExt cx="584787" cy="5969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392651" y="2318088"/>
                <a:ext cx="569495" cy="5694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9899933"/>
                  </p:ext>
                </p:extLst>
              </p:nvPr>
            </p:nvGraphicFramePr>
            <p:xfrm>
              <a:off x="9412288" y="2290763"/>
              <a:ext cx="565150" cy="596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" name="Equation" r:id="rId19" imgW="228600" imgH="241200" progId="Equation.DSMT4">
                      <p:embed/>
                    </p:oleObj>
                  </mc:Choice>
                  <mc:Fallback>
                    <p:oleObj name="Equation" r:id="rId19" imgW="228600" imgH="241200" progId="Equation.DSMT4">
                      <p:embed/>
                      <p:pic>
                        <p:nvPicPr>
                          <p:cNvPr id="16" name="对象 1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9412288" y="2290763"/>
                            <a:ext cx="565150" cy="596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椭圆 27"/>
            <p:cNvSpPr/>
            <p:nvPr/>
          </p:nvSpPr>
          <p:spPr>
            <a:xfrm>
              <a:off x="774031" y="567491"/>
              <a:ext cx="10499558" cy="10347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900987" y="753522"/>
              <a:ext cx="562436" cy="628605"/>
              <a:chOff x="1900987" y="786883"/>
              <a:chExt cx="562436" cy="6286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" name="对象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9211735"/>
                  </p:ext>
                </p:extLst>
              </p:nvPr>
            </p:nvGraphicFramePr>
            <p:xfrm>
              <a:off x="1900987" y="786883"/>
              <a:ext cx="562436" cy="628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2" name="Equation" r:id="rId21" imgW="215640" imgH="241200" progId="Equation.DSMT4">
                      <p:embed/>
                    </p:oleObj>
                  </mc:Choice>
                  <mc:Fallback>
                    <p:oleObj name="Equation" r:id="rId21" imgW="21564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900987" y="786883"/>
                            <a:ext cx="562436" cy="6286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" name="组合 45"/>
            <p:cNvGrpSpPr/>
            <p:nvPr/>
          </p:nvGrpSpPr>
          <p:grpSpPr>
            <a:xfrm>
              <a:off x="2820988" y="754063"/>
              <a:ext cx="595312" cy="628650"/>
              <a:chOff x="1885786" y="787424"/>
              <a:chExt cx="595312" cy="62865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8" name="对象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0640589"/>
                  </p:ext>
                </p:extLst>
              </p:nvPr>
            </p:nvGraphicFramePr>
            <p:xfrm>
              <a:off x="1885786" y="787424"/>
              <a:ext cx="595312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3" name="Equation" r:id="rId23" imgW="228600" imgH="241200" progId="Equation.DSMT4">
                      <p:embed/>
                    </p:oleObj>
                  </mc:Choice>
                  <mc:Fallback>
                    <p:oleObj name="Equation" r:id="rId23" imgW="2286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885786" y="787424"/>
                            <a:ext cx="595312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组合 48"/>
            <p:cNvGrpSpPr/>
            <p:nvPr/>
          </p:nvGrpSpPr>
          <p:grpSpPr>
            <a:xfrm>
              <a:off x="3756025" y="754063"/>
              <a:ext cx="595313" cy="628650"/>
              <a:chOff x="1885621" y="787424"/>
              <a:chExt cx="595313" cy="62865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1" name="对象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3177293"/>
                  </p:ext>
                </p:extLst>
              </p:nvPr>
            </p:nvGraphicFramePr>
            <p:xfrm>
              <a:off x="1885621" y="787424"/>
              <a:ext cx="595313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4" name="Equation" r:id="rId25" imgW="228600" imgH="241200" progId="Equation.DSMT4">
                      <p:embed/>
                    </p:oleObj>
                  </mc:Choice>
                  <mc:Fallback>
                    <p:oleObj name="Equation" r:id="rId25" imgW="2286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885621" y="787424"/>
                            <a:ext cx="595313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" name="组合 51"/>
            <p:cNvGrpSpPr/>
            <p:nvPr/>
          </p:nvGrpSpPr>
          <p:grpSpPr>
            <a:xfrm>
              <a:off x="4691063" y="754063"/>
              <a:ext cx="595312" cy="628650"/>
              <a:chOff x="1885457" y="787424"/>
              <a:chExt cx="595312" cy="62865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4" name="对象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058773"/>
                  </p:ext>
                </p:extLst>
              </p:nvPr>
            </p:nvGraphicFramePr>
            <p:xfrm>
              <a:off x="1885457" y="787424"/>
              <a:ext cx="595312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5" name="Equation" r:id="rId27" imgW="228600" imgH="241200" progId="Equation.DSMT4">
                      <p:embed/>
                    </p:oleObj>
                  </mc:Choice>
                  <mc:Fallback>
                    <p:oleObj name="Equation" r:id="rId27" imgW="2286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885457" y="787424"/>
                            <a:ext cx="595312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" name="组合 54"/>
            <p:cNvGrpSpPr/>
            <p:nvPr/>
          </p:nvGrpSpPr>
          <p:grpSpPr>
            <a:xfrm>
              <a:off x="5608638" y="754063"/>
              <a:ext cx="628650" cy="628650"/>
              <a:chOff x="1867830" y="787424"/>
              <a:chExt cx="628650" cy="62865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5889665"/>
                  </p:ext>
                </p:extLst>
              </p:nvPr>
            </p:nvGraphicFramePr>
            <p:xfrm>
              <a:off x="1867830" y="787424"/>
              <a:ext cx="628650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6" name="Equation" r:id="rId29" imgW="241200" imgH="241200" progId="Equation.DSMT4">
                      <p:embed/>
                    </p:oleObj>
                  </mc:Choice>
                  <mc:Fallback>
                    <p:oleObj name="Equation" r:id="rId29" imgW="2412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867830" y="787424"/>
                            <a:ext cx="628650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" name="组合 57"/>
            <p:cNvGrpSpPr/>
            <p:nvPr/>
          </p:nvGrpSpPr>
          <p:grpSpPr>
            <a:xfrm>
              <a:off x="6543675" y="754063"/>
              <a:ext cx="628650" cy="628650"/>
              <a:chOff x="1867665" y="787424"/>
              <a:chExt cx="628650" cy="62865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0" name="对象 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2646121"/>
                  </p:ext>
                </p:extLst>
              </p:nvPr>
            </p:nvGraphicFramePr>
            <p:xfrm>
              <a:off x="1867665" y="787424"/>
              <a:ext cx="628650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7" name="Equation" r:id="rId31" imgW="241200" imgH="241200" progId="Equation.DSMT4">
                      <p:embed/>
                    </p:oleObj>
                  </mc:Choice>
                  <mc:Fallback>
                    <p:oleObj name="Equation" r:id="rId31" imgW="2412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867665" y="787424"/>
                            <a:ext cx="628650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" name="组合 60"/>
            <p:cNvGrpSpPr/>
            <p:nvPr/>
          </p:nvGrpSpPr>
          <p:grpSpPr>
            <a:xfrm>
              <a:off x="7496175" y="754063"/>
              <a:ext cx="595313" cy="628650"/>
              <a:chOff x="1884963" y="787424"/>
              <a:chExt cx="595313" cy="62865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3" name="对象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4979115"/>
                  </p:ext>
                </p:extLst>
              </p:nvPr>
            </p:nvGraphicFramePr>
            <p:xfrm>
              <a:off x="1884963" y="787424"/>
              <a:ext cx="595313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8" name="Equation" r:id="rId33" imgW="228600" imgH="241200" progId="Equation.DSMT4">
                      <p:embed/>
                    </p:oleObj>
                  </mc:Choice>
                  <mc:Fallback>
                    <p:oleObj name="Equation" r:id="rId33" imgW="2286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884963" y="787424"/>
                            <a:ext cx="595313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" name="组合 63"/>
            <p:cNvGrpSpPr/>
            <p:nvPr/>
          </p:nvGrpSpPr>
          <p:grpSpPr>
            <a:xfrm>
              <a:off x="8413750" y="754063"/>
              <a:ext cx="628650" cy="628650"/>
              <a:chOff x="1867336" y="787424"/>
              <a:chExt cx="628650" cy="62865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6" name="对象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6387805"/>
                  </p:ext>
                </p:extLst>
              </p:nvPr>
            </p:nvGraphicFramePr>
            <p:xfrm>
              <a:off x="1867336" y="787424"/>
              <a:ext cx="628650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" name="Equation" r:id="rId35" imgW="241200" imgH="241200" progId="Equation.DSMT4">
                      <p:embed/>
                    </p:oleObj>
                  </mc:Choice>
                  <mc:Fallback>
                    <p:oleObj name="Equation" r:id="rId35" imgW="241200" imgH="2412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867336" y="787424"/>
                            <a:ext cx="628650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" name="组合 66"/>
            <p:cNvGrpSpPr/>
            <p:nvPr/>
          </p:nvGrpSpPr>
          <p:grpSpPr>
            <a:xfrm>
              <a:off x="9348788" y="769938"/>
              <a:ext cx="630237" cy="595312"/>
              <a:chOff x="1858669" y="761917"/>
              <a:chExt cx="630237" cy="59531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949113" y="884616"/>
                <a:ext cx="449182" cy="449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9" name="对象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7649838"/>
                  </p:ext>
                </p:extLst>
              </p:nvPr>
            </p:nvGraphicFramePr>
            <p:xfrm>
              <a:off x="1858669" y="761917"/>
              <a:ext cx="630237" cy="595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" name="Equation" r:id="rId37" imgW="241200" imgH="228600" progId="Equation.DSMT4">
                      <p:embed/>
                    </p:oleObj>
                  </mc:Choice>
                  <mc:Fallback>
                    <p:oleObj name="Equation" r:id="rId37" imgW="241200" imgH="22860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58669" y="761917"/>
                            <a:ext cx="630237" cy="5953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1" name="直接连接符 70"/>
            <p:cNvCxnSpPr/>
            <p:nvPr/>
          </p:nvCxnSpPr>
          <p:spPr>
            <a:xfrm>
              <a:off x="9663823" y="1341819"/>
              <a:ext cx="0" cy="963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8720118" y="1314494"/>
              <a:ext cx="0" cy="963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784916" y="1300437"/>
              <a:ext cx="0" cy="963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16" idx="0"/>
            </p:cNvCxnSpPr>
            <p:nvPr/>
          </p:nvCxnSpPr>
          <p:spPr>
            <a:xfrm>
              <a:off x="6841768" y="1300437"/>
              <a:ext cx="18008" cy="977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15" idx="0"/>
            </p:cNvCxnSpPr>
            <p:nvPr/>
          </p:nvCxnSpPr>
          <p:spPr>
            <a:xfrm>
              <a:off x="5885278" y="1314493"/>
              <a:ext cx="18801" cy="963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957614" y="1300436"/>
              <a:ext cx="0" cy="963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051508" y="1300436"/>
              <a:ext cx="0" cy="963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9" idx="0"/>
            </p:cNvCxnSpPr>
            <p:nvPr/>
          </p:nvCxnSpPr>
          <p:spPr>
            <a:xfrm flipH="1">
              <a:off x="3112606" y="1289283"/>
              <a:ext cx="5491" cy="977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182205" y="1300814"/>
              <a:ext cx="0" cy="963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endCxn id="10" idx="0"/>
            </p:cNvCxnSpPr>
            <p:nvPr/>
          </p:nvCxnSpPr>
          <p:spPr>
            <a:xfrm flipH="1">
              <a:off x="4051508" y="1341819"/>
              <a:ext cx="5612315" cy="9362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6" idx="0"/>
            </p:cNvCxnSpPr>
            <p:nvPr/>
          </p:nvCxnSpPr>
          <p:spPr>
            <a:xfrm flipH="1">
              <a:off x="6859776" y="1341739"/>
              <a:ext cx="2835088" cy="936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endCxn id="15" idx="0"/>
            </p:cNvCxnSpPr>
            <p:nvPr/>
          </p:nvCxnSpPr>
          <p:spPr>
            <a:xfrm flipH="1">
              <a:off x="5904079" y="1327681"/>
              <a:ext cx="2800000" cy="950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endCxn id="9" idx="0"/>
            </p:cNvCxnSpPr>
            <p:nvPr/>
          </p:nvCxnSpPr>
          <p:spPr>
            <a:xfrm flipH="1">
              <a:off x="3112606" y="1303341"/>
              <a:ext cx="5576474" cy="963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957614" y="1327681"/>
              <a:ext cx="2846746" cy="936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" idx="0"/>
            </p:cNvCxnSpPr>
            <p:nvPr/>
          </p:nvCxnSpPr>
          <p:spPr>
            <a:xfrm flipH="1">
              <a:off x="2159832" y="1329786"/>
              <a:ext cx="5669635" cy="9482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梯形 102"/>
            <p:cNvSpPr/>
            <p:nvPr/>
          </p:nvSpPr>
          <p:spPr>
            <a:xfrm>
              <a:off x="1405531" y="3622775"/>
              <a:ext cx="606767" cy="434954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梯形 103"/>
            <p:cNvSpPr/>
            <p:nvPr/>
          </p:nvSpPr>
          <p:spPr>
            <a:xfrm>
              <a:off x="4221431" y="3579628"/>
              <a:ext cx="606767" cy="434954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梯形 104"/>
            <p:cNvSpPr/>
            <p:nvPr/>
          </p:nvSpPr>
          <p:spPr>
            <a:xfrm>
              <a:off x="6971583" y="3635896"/>
              <a:ext cx="606767" cy="434954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正五边形 105"/>
            <p:cNvSpPr/>
            <p:nvPr/>
          </p:nvSpPr>
          <p:spPr>
            <a:xfrm>
              <a:off x="3818074" y="4659656"/>
              <a:ext cx="717352" cy="571208"/>
            </a:xfrm>
            <a:prstGeom prst="pent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正五边形 106"/>
            <p:cNvSpPr/>
            <p:nvPr/>
          </p:nvSpPr>
          <p:spPr>
            <a:xfrm>
              <a:off x="6589766" y="4659656"/>
              <a:ext cx="717352" cy="571208"/>
            </a:xfrm>
            <a:prstGeom prst="pent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正五边形 107"/>
            <p:cNvSpPr/>
            <p:nvPr/>
          </p:nvSpPr>
          <p:spPr>
            <a:xfrm>
              <a:off x="9329056" y="4659656"/>
              <a:ext cx="717352" cy="571208"/>
            </a:xfrm>
            <a:prstGeom prst="pent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六边形 108"/>
            <p:cNvSpPr/>
            <p:nvPr/>
          </p:nvSpPr>
          <p:spPr>
            <a:xfrm>
              <a:off x="1906924" y="5810006"/>
              <a:ext cx="748522" cy="60120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六边形 109"/>
            <p:cNvSpPr/>
            <p:nvPr/>
          </p:nvSpPr>
          <p:spPr>
            <a:xfrm>
              <a:off x="4772656" y="5753083"/>
              <a:ext cx="748522" cy="60120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六边形 110"/>
            <p:cNvSpPr/>
            <p:nvPr/>
          </p:nvSpPr>
          <p:spPr>
            <a:xfrm>
              <a:off x="7342966" y="5777734"/>
              <a:ext cx="748522" cy="60120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5" idx="4"/>
              <a:endCxn id="103" idx="0"/>
            </p:cNvCxnSpPr>
            <p:nvPr/>
          </p:nvCxnSpPr>
          <p:spPr>
            <a:xfrm flipH="1">
              <a:off x="1708915" y="2847558"/>
              <a:ext cx="444737" cy="775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3" idx="0"/>
              <a:endCxn id="9" idx="2"/>
            </p:cNvCxnSpPr>
            <p:nvPr/>
          </p:nvCxnSpPr>
          <p:spPr>
            <a:xfrm flipV="1">
              <a:off x="1708915" y="2863811"/>
              <a:ext cx="1403691" cy="7589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03" idx="0"/>
              <a:endCxn id="7" idx="4"/>
            </p:cNvCxnSpPr>
            <p:nvPr/>
          </p:nvCxnSpPr>
          <p:spPr>
            <a:xfrm flipV="1">
              <a:off x="1708915" y="2859591"/>
              <a:ext cx="2324713" cy="763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" idx="4"/>
              <a:endCxn id="104" idx="0"/>
            </p:cNvCxnSpPr>
            <p:nvPr/>
          </p:nvCxnSpPr>
          <p:spPr>
            <a:xfrm flipH="1">
              <a:off x="4524815" y="2848165"/>
              <a:ext cx="432800" cy="731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" idx="4"/>
              <a:endCxn id="104" idx="0"/>
            </p:cNvCxnSpPr>
            <p:nvPr/>
          </p:nvCxnSpPr>
          <p:spPr>
            <a:xfrm flipH="1">
              <a:off x="4524815" y="2876073"/>
              <a:ext cx="1360464" cy="703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" idx="4"/>
              <a:endCxn id="104" idx="0"/>
            </p:cNvCxnSpPr>
            <p:nvPr/>
          </p:nvCxnSpPr>
          <p:spPr>
            <a:xfrm flipH="1">
              <a:off x="4524815" y="2876073"/>
              <a:ext cx="2316954" cy="703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22" idx="4"/>
              <a:endCxn id="105" idx="0"/>
            </p:cNvCxnSpPr>
            <p:nvPr/>
          </p:nvCxnSpPr>
          <p:spPr>
            <a:xfrm flipH="1">
              <a:off x="7274967" y="2847558"/>
              <a:ext cx="523293" cy="788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05" idx="0"/>
              <a:endCxn id="23" idx="4"/>
            </p:cNvCxnSpPr>
            <p:nvPr/>
          </p:nvCxnSpPr>
          <p:spPr>
            <a:xfrm flipV="1">
              <a:off x="7274967" y="2874883"/>
              <a:ext cx="1447280" cy="761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05" idx="0"/>
              <a:endCxn id="24" idx="4"/>
            </p:cNvCxnSpPr>
            <p:nvPr/>
          </p:nvCxnSpPr>
          <p:spPr>
            <a:xfrm flipV="1">
              <a:off x="7274967" y="2874883"/>
              <a:ext cx="2402432" cy="761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5" idx="4"/>
              <a:endCxn id="106" idx="0"/>
            </p:cNvCxnSpPr>
            <p:nvPr/>
          </p:nvCxnSpPr>
          <p:spPr>
            <a:xfrm>
              <a:off x="2153652" y="2847558"/>
              <a:ext cx="2023098" cy="1812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7" idx="4"/>
              <a:endCxn id="106" idx="0"/>
            </p:cNvCxnSpPr>
            <p:nvPr/>
          </p:nvCxnSpPr>
          <p:spPr>
            <a:xfrm>
              <a:off x="4033628" y="2859591"/>
              <a:ext cx="143122" cy="1800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1" idx="4"/>
              <a:endCxn id="107" idx="0"/>
            </p:cNvCxnSpPr>
            <p:nvPr/>
          </p:nvCxnSpPr>
          <p:spPr>
            <a:xfrm>
              <a:off x="4957615" y="2848165"/>
              <a:ext cx="1990827" cy="18114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5" idx="2"/>
              <a:endCxn id="107" idx="0"/>
            </p:cNvCxnSpPr>
            <p:nvPr/>
          </p:nvCxnSpPr>
          <p:spPr>
            <a:xfrm>
              <a:off x="5904079" y="2874963"/>
              <a:ext cx="1044363" cy="1784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25" idx="2"/>
              <a:endCxn id="108" idx="0"/>
            </p:cNvCxnSpPr>
            <p:nvPr/>
          </p:nvCxnSpPr>
          <p:spPr>
            <a:xfrm>
              <a:off x="7804360" y="2843796"/>
              <a:ext cx="1883372" cy="18158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26" idx="2"/>
              <a:endCxn id="108" idx="0"/>
            </p:cNvCxnSpPr>
            <p:nvPr/>
          </p:nvCxnSpPr>
          <p:spPr>
            <a:xfrm>
              <a:off x="8739710" y="2874963"/>
              <a:ext cx="948022" cy="1784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5" idx="4"/>
              <a:endCxn id="109" idx="4"/>
            </p:cNvCxnSpPr>
            <p:nvPr/>
          </p:nvCxnSpPr>
          <p:spPr>
            <a:xfrm flipH="1">
              <a:off x="2057225" y="2847558"/>
              <a:ext cx="96427" cy="2962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7" idx="4"/>
              <a:endCxn id="109" idx="4"/>
            </p:cNvCxnSpPr>
            <p:nvPr/>
          </p:nvCxnSpPr>
          <p:spPr>
            <a:xfrm flipH="1">
              <a:off x="2057225" y="2859591"/>
              <a:ext cx="1976403" cy="29504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1" idx="4"/>
              <a:endCxn id="110" idx="4"/>
            </p:cNvCxnSpPr>
            <p:nvPr/>
          </p:nvCxnSpPr>
          <p:spPr>
            <a:xfrm flipH="1">
              <a:off x="4922957" y="2848165"/>
              <a:ext cx="34658" cy="2904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3" idx="4"/>
              <a:endCxn id="110" idx="4"/>
            </p:cNvCxnSpPr>
            <p:nvPr/>
          </p:nvCxnSpPr>
          <p:spPr>
            <a:xfrm flipH="1">
              <a:off x="4922957" y="2876073"/>
              <a:ext cx="1918812" cy="2877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22" idx="4"/>
              <a:endCxn id="111" idx="4"/>
            </p:cNvCxnSpPr>
            <p:nvPr/>
          </p:nvCxnSpPr>
          <p:spPr>
            <a:xfrm flipH="1">
              <a:off x="7493267" y="2847558"/>
              <a:ext cx="304993" cy="29301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27" idx="2"/>
              <a:endCxn id="111" idx="4"/>
            </p:cNvCxnSpPr>
            <p:nvPr/>
          </p:nvCxnSpPr>
          <p:spPr>
            <a:xfrm flipH="1">
              <a:off x="7493267" y="2874963"/>
              <a:ext cx="2201596" cy="2902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本框 192"/>
            <p:cNvSpPr txBox="1"/>
            <p:nvPr/>
          </p:nvSpPr>
          <p:spPr>
            <a:xfrm>
              <a:off x="5452283" y="501595"/>
              <a:ext cx="22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Familial factor nodes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9900345" y="2416262"/>
              <a:ext cx="1550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nodes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31247" y="3977812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Recombination model correlation factor nodes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787283" y="5046996"/>
              <a:ext cx="1817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Trait factor nodes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3260925" y="6294400"/>
              <a:ext cx="3703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Genetic disease factor nodes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2" name="对象 2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952860"/>
                </p:ext>
              </p:extLst>
            </p:nvPr>
          </p:nvGraphicFramePr>
          <p:xfrm>
            <a:off x="1406054" y="3616748"/>
            <a:ext cx="601104" cy="517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" name="Equation" r:id="rId39" imgW="279360" imgH="241200" progId="Equation.DSMT4">
                    <p:embed/>
                  </p:oleObj>
                </mc:Choice>
                <mc:Fallback>
                  <p:oleObj name="Equation" r:id="rId39" imgW="2793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406054" y="3616748"/>
                          <a:ext cx="601104" cy="5176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对象 2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146650"/>
                </p:ext>
              </p:extLst>
            </p:nvPr>
          </p:nvGraphicFramePr>
          <p:xfrm>
            <a:off x="4214567" y="3579628"/>
            <a:ext cx="622020" cy="514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" name="Equation" r:id="rId41" imgW="291960" imgH="241200" progId="Equation.DSMT4">
                    <p:embed/>
                  </p:oleObj>
                </mc:Choice>
                <mc:Fallback>
                  <p:oleObj name="Equation" r:id="rId41" imgW="291960" imgH="241200" progId="Equation.DSMT4">
                    <p:embed/>
                    <p:pic>
                      <p:nvPicPr>
                        <p:cNvPr id="202" name="对象 20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214567" y="3579628"/>
                          <a:ext cx="622020" cy="5144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对象 2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761480"/>
                </p:ext>
              </p:extLst>
            </p:nvPr>
          </p:nvGraphicFramePr>
          <p:xfrm>
            <a:off x="6972751" y="3635896"/>
            <a:ext cx="609880" cy="525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" name="Equation" r:id="rId43" imgW="279360" imgH="241200" progId="Equation.DSMT4">
                    <p:embed/>
                  </p:oleObj>
                </mc:Choice>
                <mc:Fallback>
                  <p:oleObj name="Equation" r:id="rId43" imgW="279360" imgH="241200" progId="Equation.DSMT4">
                    <p:embed/>
                    <p:pic>
                      <p:nvPicPr>
                        <p:cNvPr id="203" name="对象 202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972751" y="3635896"/>
                          <a:ext cx="609880" cy="525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对象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377863"/>
                </p:ext>
              </p:extLst>
            </p:nvPr>
          </p:nvGraphicFramePr>
          <p:xfrm>
            <a:off x="3878257" y="4690030"/>
            <a:ext cx="622300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" name="Equation" r:id="rId45" imgW="253800" imgH="241200" progId="Equation.DSMT4">
                    <p:embed/>
                  </p:oleObj>
                </mc:Choice>
                <mc:Fallback>
                  <p:oleObj name="Equation" r:id="rId45" imgW="253800" imgH="241200" progId="Equation.DSMT4">
                    <p:embed/>
                    <p:pic>
                      <p:nvPicPr>
                        <p:cNvPr id="203" name="对象 20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878257" y="4690030"/>
                          <a:ext cx="622300" cy="592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554515"/>
                </p:ext>
              </p:extLst>
            </p:nvPr>
          </p:nvGraphicFramePr>
          <p:xfrm>
            <a:off x="6637553" y="4680042"/>
            <a:ext cx="654050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" name="Equation" r:id="rId47" imgW="266400" imgH="241200" progId="Equation.DSMT4">
                    <p:embed/>
                  </p:oleObj>
                </mc:Choice>
                <mc:Fallback>
                  <p:oleObj name="Equation" r:id="rId47" imgW="266400" imgH="241200" progId="Equation.DSMT4">
                    <p:embed/>
                    <p:pic>
                      <p:nvPicPr>
                        <p:cNvPr id="205" name="对象 204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6637553" y="4680042"/>
                          <a:ext cx="654050" cy="592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349953"/>
                </p:ext>
              </p:extLst>
            </p:nvPr>
          </p:nvGraphicFramePr>
          <p:xfrm>
            <a:off x="9377291" y="4662845"/>
            <a:ext cx="654050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" name="Equation" r:id="rId49" imgW="266400" imgH="241200" progId="Equation.DSMT4">
                    <p:embed/>
                  </p:oleObj>
                </mc:Choice>
                <mc:Fallback>
                  <p:oleObj name="Equation" r:id="rId49" imgW="266400" imgH="241200" progId="Equation.DSMT4">
                    <p:embed/>
                    <p:pic>
                      <p:nvPicPr>
                        <p:cNvPr id="205" name="对象 204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9377291" y="4662845"/>
                          <a:ext cx="654050" cy="592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0678417"/>
                </p:ext>
              </p:extLst>
            </p:nvPr>
          </p:nvGraphicFramePr>
          <p:xfrm>
            <a:off x="1900987" y="5830508"/>
            <a:ext cx="702137" cy="580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" name="Equation" r:id="rId51" imgW="291960" imgH="241200" progId="Equation.DSMT4">
                    <p:embed/>
                  </p:oleObj>
                </mc:Choice>
                <mc:Fallback>
                  <p:oleObj name="Equation" r:id="rId51" imgW="291960" imgH="241200" progId="Equation.DSMT4">
                    <p:embed/>
                    <p:pic>
                      <p:nvPicPr>
                        <p:cNvPr id="205" name="对象 20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900987" y="5830508"/>
                          <a:ext cx="702137" cy="580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0608774"/>
                </p:ext>
              </p:extLst>
            </p:nvPr>
          </p:nvGraphicFramePr>
          <p:xfrm>
            <a:off x="4772656" y="5776478"/>
            <a:ext cx="764410" cy="580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" name="Equation" r:id="rId53" imgW="317160" imgH="241200" progId="Equation.DSMT4">
                    <p:embed/>
                  </p:oleObj>
                </mc:Choice>
                <mc:Fallback>
                  <p:oleObj name="Equation" r:id="rId53" imgW="317160" imgH="241200" progId="Equation.DSMT4">
                    <p:embed/>
                    <p:pic>
                      <p:nvPicPr>
                        <p:cNvPr id="116" name="对象 115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4772656" y="5776478"/>
                          <a:ext cx="764410" cy="580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对象 1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809573"/>
                </p:ext>
              </p:extLst>
            </p:nvPr>
          </p:nvGraphicFramePr>
          <p:xfrm>
            <a:off x="7340600" y="5794795"/>
            <a:ext cx="735013" cy="57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" name="Equation" r:id="rId55" imgW="304560" imgH="241200" progId="Equation.DSMT4">
                    <p:embed/>
                  </p:oleObj>
                </mc:Choice>
                <mc:Fallback>
                  <p:oleObj name="Equation" r:id="rId55" imgW="304560" imgH="241200" progId="Equation.DSMT4">
                    <p:embed/>
                    <p:pic>
                      <p:nvPicPr>
                        <p:cNvPr id="121" name="对象 120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7340600" y="5794795"/>
                          <a:ext cx="735013" cy="579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" name="椭圆 131"/>
          <p:cNvSpPr/>
          <p:nvPr/>
        </p:nvSpPr>
        <p:spPr>
          <a:xfrm>
            <a:off x="519783" y="1192052"/>
            <a:ext cx="630308" cy="6303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1621638" y="1192052"/>
            <a:ext cx="630308" cy="6303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049174" y="2820254"/>
            <a:ext cx="630308" cy="6303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4" name="直接连接符 133"/>
          <p:cNvCxnSpPr>
            <a:stCxn id="159" idx="4"/>
            <a:endCxn id="161" idx="0"/>
          </p:cNvCxnSpPr>
          <p:nvPr/>
        </p:nvCxnSpPr>
        <p:spPr>
          <a:xfrm flipH="1">
            <a:off x="1364328" y="1822360"/>
            <a:ext cx="572464" cy="997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2" idx="4"/>
            <a:endCxn id="161" idx="0"/>
          </p:cNvCxnSpPr>
          <p:nvPr/>
        </p:nvCxnSpPr>
        <p:spPr>
          <a:xfrm>
            <a:off x="834937" y="1822360"/>
            <a:ext cx="529391" cy="997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63591"/>
              </p:ext>
            </p:extLst>
          </p:nvPr>
        </p:nvGraphicFramePr>
        <p:xfrm>
          <a:off x="2506287" y="222962"/>
          <a:ext cx="8989735" cy="367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536">
                  <a:extLst>
                    <a:ext uri="{9D8B030D-6E8A-4147-A177-3AD203B41FA5}">
                      <a16:colId xmlns:a16="http://schemas.microsoft.com/office/drawing/2014/main" val="1452472046"/>
                    </a:ext>
                  </a:extLst>
                </a:gridCol>
                <a:gridCol w="7696199">
                  <a:extLst>
                    <a:ext uri="{9D8B030D-6E8A-4147-A177-3AD203B41FA5}">
                      <a16:colId xmlns:a16="http://schemas.microsoft.com/office/drawing/2014/main" val="2831791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S={M,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F, C}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Set of family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members, the familial members are Mother(M), Father(F) and Child(C), and they are presented as 1, 2 and 3, respectively.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={1,2,3}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of SNP IDs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endParaRPr lang="zh-CN" altLang="en-US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Variable node representing the value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of SNP </a:t>
                      </a:r>
                      <a:r>
                        <a:rPr lang="en-US" altLang="zh-CN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for individual </a:t>
                      </a:r>
                      <a:r>
                        <a:rPr lang="en-US" altLang="zh-CN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, where </a:t>
                      </a:r>
                      <a:r>
                        <a:rPr lang="en-US" altLang="zh-CN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endParaRPr lang="zh-CN" altLang="en-US" b="0" i="1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∈ {0, 1,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2}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34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="0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endParaRPr lang="zh-CN" altLang="en-US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Familial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factor node, representing the familial relationships and reproduction.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4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en-US" altLang="zh-CN" b="0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</a:t>
                      </a:r>
                      <a:r>
                        <a:rPr lang="en-US" altLang="zh-CN" b="1" i="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1" i="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Recombination model correlation factor node, representing the correlations among SNPs described by recombination model.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zh-CN" b="0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l-GR" altLang="zh-CN" b="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</a:t>
                      </a:r>
                      <a:endParaRPr lang="zh-CN" altLang="en-US" b="0" i="1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Trait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factor node, presenting the association between the SNPs and traits.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3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lang="en-US" altLang="zh-CN" b="0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l-GR" altLang="zh-CN" b="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b="0" i="1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Genetic disease factor node, presenting the association between the SNPs and genetic diseases.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71337"/>
                  </a:ext>
                </a:extLst>
              </a:tr>
            </a:tbl>
          </a:graphicData>
        </a:graphic>
      </p:graphicFrame>
      <p:sp>
        <p:nvSpPr>
          <p:cNvPr id="144" name="文本框 143"/>
          <p:cNvSpPr txBox="1"/>
          <p:nvPr/>
        </p:nvSpPr>
        <p:spPr>
          <a:xfrm>
            <a:off x="1294654" y="39108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296298" y="389651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5650582" y="103787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6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168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丁红发</dc:creator>
  <cp:lastModifiedBy>丁红发</cp:lastModifiedBy>
  <cp:revision>40</cp:revision>
  <dcterms:created xsi:type="dcterms:W3CDTF">2018-02-20T18:50:59Z</dcterms:created>
  <dcterms:modified xsi:type="dcterms:W3CDTF">2018-02-23T05:07:04Z</dcterms:modified>
</cp:coreProperties>
</file>