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elvetica Neue"/>
      <p:regular r:id="rId25"/>
      <p:bold r:id="rId26"/>
      <p:italic r:id="rId27"/>
      <p:boldItalic r:id="rId28"/>
    </p:embeddedFont>
    <p:embeddedFont>
      <p:font typeface="Helvetica Neue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 name="Google Shape;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eb2338e7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eb2338e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6d167098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6d167098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6d167098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6d167098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6d16709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6d16709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eb2338e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eb2338e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eb2338e7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eb2338e7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eb2338e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eb2338e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eb2338e7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eb2338e7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eb2338e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eb2338e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eb2338e7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eb2338e7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29eb2338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29eb2338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9eb2338e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9eb2338e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9eb2338e7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29eb2338e7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9eb2338e7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9eb2338e7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6d16709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6d16709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eb2338e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eb2338e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6d16709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6d16709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6d16709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6d16709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465793" y="1286865"/>
            <a:ext cx="8361600" cy="593700"/>
          </a:xfrm>
          <a:prstGeom prst="rect">
            <a:avLst/>
          </a:prstGeom>
          <a:noFill/>
          <a:ln>
            <a:noFill/>
          </a:ln>
        </p:spPr>
        <p:txBody>
          <a:bodyPr anchorCtr="0" anchor="ctr" bIns="45700" lIns="91425" spcFirstLastPara="1" rIns="91425" wrap="square" tIns="45700">
            <a:spAutoFit/>
          </a:bodyPr>
          <a:lstStyle>
            <a:lvl1pPr lvl="0" algn="l">
              <a:lnSpc>
                <a:spcPct val="90000"/>
              </a:lnSpc>
              <a:spcBef>
                <a:spcPts val="0"/>
              </a:spcBef>
              <a:spcAft>
                <a:spcPts val="0"/>
              </a:spcAft>
              <a:buClr>
                <a:srgbClr val="3F3F3F"/>
              </a:buClr>
              <a:buSzPts val="3600"/>
              <a:buFont typeface="Helvetica Neue Light"/>
              <a:buNone/>
              <a:defRPr b="0" i="0" sz="3600">
                <a:solidFill>
                  <a:srgbClr val="3F3F3F"/>
                </a:solidFill>
                <a:latin typeface="Helvetica Neue Light"/>
                <a:ea typeface="Helvetica Neue Light"/>
                <a:cs typeface="Helvetica Neue Light"/>
                <a:sym typeface="Helvetica Neue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465793" y="2274235"/>
            <a:ext cx="7817100" cy="4266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rgbClr val="595959"/>
              </a:buClr>
              <a:buSzPts val="2640"/>
              <a:buNone/>
              <a:defRPr b="0" i="0" sz="2400">
                <a:solidFill>
                  <a:srgbClr val="595959"/>
                </a:solidFill>
                <a:latin typeface="Helvetica Neue Light"/>
                <a:ea typeface="Helvetica Neue Light"/>
                <a:cs typeface="Helvetica Neue Light"/>
                <a:sym typeface="Helvetica Neue Light"/>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44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5" name="Google Shape;15;p2"/>
          <p:cNvPicPr preferRelativeResize="0"/>
          <p:nvPr/>
        </p:nvPicPr>
        <p:blipFill rotWithShape="1">
          <a:blip r:embed="rId2">
            <a:alphaModFix/>
          </a:blip>
          <a:srcRect b="0" l="0" r="0" t="0"/>
          <a:stretch/>
        </p:blipFill>
        <p:spPr>
          <a:xfrm>
            <a:off x="6054557" y="4019521"/>
            <a:ext cx="2604020" cy="729125"/>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304800" y="296447"/>
            <a:ext cx="6400800" cy="543600"/>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304800" y="1170944"/>
            <a:ext cx="8534400" cy="329010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400"/>
              </a:spcBef>
              <a:spcAft>
                <a:spcPts val="0"/>
              </a:spcAft>
              <a:buClr>
                <a:srgbClr val="262626"/>
              </a:buClr>
              <a:buSzPts val="2200"/>
              <a:buChar char="•"/>
              <a:defRPr>
                <a:solidFill>
                  <a:srgbClr val="262626"/>
                </a:solidFill>
              </a:defRPr>
            </a:lvl1pPr>
            <a:lvl2pPr indent="-342900" lvl="1" marL="914400" algn="l">
              <a:lnSpc>
                <a:spcPct val="90000"/>
              </a:lnSpc>
              <a:spcBef>
                <a:spcPts val="400"/>
              </a:spcBef>
              <a:spcAft>
                <a:spcPts val="0"/>
              </a:spcAft>
              <a:buClr>
                <a:srgbClr val="262626"/>
              </a:buClr>
              <a:buSzPts val="1800"/>
              <a:buChar char="–"/>
              <a:defRPr>
                <a:solidFill>
                  <a:srgbClr val="262626"/>
                </a:solidFill>
              </a:defRPr>
            </a:lvl2pPr>
            <a:lvl3pPr indent="-320039" lvl="2" marL="1371600" algn="l">
              <a:lnSpc>
                <a:spcPct val="90000"/>
              </a:lnSpc>
              <a:spcBef>
                <a:spcPts val="400"/>
              </a:spcBef>
              <a:spcAft>
                <a:spcPts val="0"/>
              </a:spcAft>
              <a:buClr>
                <a:srgbClr val="262626"/>
              </a:buClr>
              <a:buSzPts val="1440"/>
              <a:buChar char="•"/>
              <a:defRPr>
                <a:solidFill>
                  <a:srgbClr val="262626"/>
                </a:solidFill>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nvSpPr>
        <p:spPr>
          <a:xfrm>
            <a:off x="7813598" y="638982"/>
            <a:ext cx="1848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0" i="0" sz="1800" u="none" cap="none" strike="noStrike">
              <a:solidFill>
                <a:srgbClr val="696253"/>
              </a:solidFill>
              <a:latin typeface="Calibri"/>
              <a:ea typeface="Calibri"/>
              <a:cs typeface="Calibri"/>
              <a:sym typeface="Calibri"/>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4800" y="288201"/>
            <a:ext cx="6400800" cy="543600"/>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accent1"/>
              </a:buClr>
              <a:buSzPts val="3200"/>
              <a:buFont typeface="Helvetica Neue Light"/>
              <a:buNone/>
              <a:defRPr b="0" i="0" sz="3200" u="none" cap="none" strike="noStrike">
                <a:solidFill>
                  <a:schemeClr val="accent1"/>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04800" y="1129715"/>
            <a:ext cx="8534400" cy="34650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400"/>
              </a:spcBef>
              <a:spcAft>
                <a:spcPts val="0"/>
              </a:spcAft>
              <a:buClr>
                <a:srgbClr val="262626"/>
              </a:buClr>
              <a:buSzPts val="2200"/>
              <a:buFont typeface="Arial"/>
              <a:buChar char="•"/>
              <a:defRPr b="0" i="0" sz="2000" u="none" cap="none" strike="noStrike">
                <a:solidFill>
                  <a:srgbClr val="262626"/>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rgbClr val="262626"/>
              </a:buClr>
              <a:buSzPts val="1800"/>
              <a:buFont typeface="Arial"/>
              <a:buChar char="–"/>
              <a:defRPr b="0" i="0" sz="1800" u="none" cap="none" strike="noStrike">
                <a:solidFill>
                  <a:srgbClr val="262626"/>
                </a:solidFill>
                <a:latin typeface="Helvetica Neue Light"/>
                <a:ea typeface="Helvetica Neue Light"/>
                <a:cs typeface="Helvetica Neue Light"/>
                <a:sym typeface="Helvetica Neue Light"/>
              </a:defRPr>
            </a:lvl2pPr>
            <a:lvl3pPr indent="-320039" lvl="2" marL="1371600" marR="0" rtl="0" algn="l">
              <a:lnSpc>
                <a:spcPct val="90000"/>
              </a:lnSpc>
              <a:spcBef>
                <a:spcPts val="400"/>
              </a:spcBef>
              <a:spcAft>
                <a:spcPts val="0"/>
              </a:spcAft>
              <a:buClr>
                <a:srgbClr val="262626"/>
              </a:buClr>
              <a:buSzPts val="1440"/>
              <a:buFont typeface="Arial"/>
              <a:buChar char="•"/>
              <a:defRPr b="0" i="0" sz="1800" u="none" cap="none" strike="noStrike">
                <a:solidFill>
                  <a:srgbClr val="262626"/>
                </a:solidFill>
                <a:latin typeface="Helvetica Neue Light"/>
                <a:ea typeface="Helvetica Neue Light"/>
                <a:cs typeface="Helvetica Neue Light"/>
                <a:sym typeface="Helvetica Neue Light"/>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0" y="0"/>
            <a:ext cx="204000" cy="5143500"/>
          </a:xfrm>
          <a:prstGeom prst="rect">
            <a:avLst/>
          </a:prstGeom>
          <a:solidFill>
            <a:srgbClr val="7808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9" name="Google Shape;9;p1"/>
          <p:cNvPicPr preferRelativeResize="0"/>
          <p:nvPr/>
        </p:nvPicPr>
        <p:blipFill rotWithShape="1">
          <a:blip r:embed="rId1">
            <a:alphaModFix/>
          </a:blip>
          <a:srcRect b="0" l="0" r="0" t="0"/>
          <a:stretch/>
        </p:blipFill>
        <p:spPr>
          <a:xfrm>
            <a:off x="7585563" y="4634305"/>
            <a:ext cx="1253635" cy="351018"/>
          </a:xfrm>
          <a:prstGeom prst="rect">
            <a:avLst/>
          </a:prstGeom>
          <a:noFill/>
          <a:ln>
            <a:noFill/>
          </a:ln>
        </p:spPr>
      </p:pic>
      <p:sp>
        <p:nvSpPr>
          <p:cNvPr id="10" name="Google Shape;10;p1"/>
          <p:cNvSpPr txBox="1"/>
          <p:nvPr>
            <p:ph idx="11" type="ftr"/>
          </p:nvPr>
        </p:nvSpPr>
        <p:spPr>
          <a:xfrm>
            <a:off x="3124200" y="4709541"/>
            <a:ext cx="2895600" cy="2745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Helvetica Neue Light"/>
                <a:ea typeface="Helvetica Neue Light"/>
                <a:cs typeface="Helvetica Neue Light"/>
                <a:sym typeface="Helvetica Neue Light"/>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304800" y="4731861"/>
            <a:ext cx="703500" cy="2745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1pPr>
            <a:lvl2pPr indent="0" lvl="1"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2pPr>
            <a:lvl3pPr indent="0" lvl="2"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3pPr>
            <a:lvl4pPr indent="0" lvl="3"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4pPr>
            <a:lvl5pPr indent="0" lvl="4"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5pPr>
            <a:lvl6pPr indent="0" lvl="5"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6pPr>
            <a:lvl7pPr indent="0" lvl="6"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7pPr>
            <a:lvl8pPr indent="0" lvl="7"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8pPr>
            <a:lvl9pPr indent="0" lvl="8" marL="0" marR="0" rtl="0" algn="l">
              <a:spcBef>
                <a:spcPts val="0"/>
              </a:spcBef>
              <a:buNone/>
              <a:defRPr b="0" i="0" sz="1200" u="none" cap="none" strike="noStrike">
                <a:solidFill>
                  <a:srgbClr val="888888"/>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drive/u/3/folders/18Aj-ejvc0FlpGpFodOZ5UPoeYghh_cpD"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drive/u/3/folders/1rTdvQLz6lI8PBzdfU-cui_mFNX8KBkZL" TargetMode="External"/><Relationship Id="rId4" Type="http://schemas.openxmlformats.org/officeDocument/2006/relationships/hyperlink" Target="https://drive.google.com/drive/u/3/folders/1Q9f4wiQaG-FoV_no7_MeZa06UD-50irG" TargetMode="External"/><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drive/u/3/folders/1mr4NsI4XkPIIBPKmQDI3OIf5NZeJhUs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file/d/12FpCknzL0HJQJ08mLWZDVktqdqo1g1D3/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rive.google.com/drive/folders/12bcPf-AAUUrkpyelM2224rHeud6tVSkK?usp=drive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ature.com/articles/s43018-022-00416-8" TargetMode="External"/><Relationship Id="rId4" Type="http://schemas.openxmlformats.org/officeDocument/2006/relationships/hyperlink" Target="https://drive.google.com/drive/folders/1WXqsd_wLRp9swrvpZb67x-0NtTnar-L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drive/u/3/folders/1fxIA-CmBGpMkeWHZ5yvcmlt3RDFli_5f" TargetMode="External"/><Relationship Id="rId4" Type="http://schemas.openxmlformats.org/officeDocument/2006/relationships/hyperlink" Target="https://drive.google.com/drive/u/3/folders/1Q9f4wiQaG-FoV_no7_MeZa06UD-50irG" TargetMode="External"/><Relationship Id="rId5" Type="http://schemas.openxmlformats.org/officeDocument/2006/relationships/hyperlink" Target="https://drive.google.com/drive/u/3/folders/1Q9f4wiQaG-FoV_no7_MeZa06UD-50irG" TargetMode="External"/><Relationship Id="rId6" Type="http://schemas.openxmlformats.org/officeDocument/2006/relationships/hyperlink" Target="https://drive.google.com/drive/u/3/folders/1Q9f4wiQaG-FoV_no7_MeZa06UD-50irG" TargetMode="External"/><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drive/u/3/folders/1fxIA-CmBGpMkeWHZ5yvcmlt3RDFli_5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drive/u/3/folders/18Aj-ejvc0FlpGpFodOZ5UPoeYghh_cpD" TargetMode="External"/><Relationship Id="rId4" Type="http://schemas.openxmlformats.org/officeDocument/2006/relationships/hyperlink" Target="https://drive.google.com/drive/u/3/folders/1Q9f4wiQaG-FoV_no7_MeZa06UD-50irG" TargetMode="External"/><Relationship Id="rId5" Type="http://schemas.openxmlformats.org/officeDocument/2006/relationships/hyperlink" Target="https://drive.google.com/drive/u/3/folders/1Q9f4wiQaG-FoV_no7_MeZa06UD-50irG" TargetMode="External"/><Relationship Id="rId6" Type="http://schemas.openxmlformats.org/officeDocument/2006/relationships/hyperlink" Target="https://drive.google.com/drive/u/3/folders/1Q9f4wiQaG-FoV_no7_MeZa06UD-50irG" TargetMode="External"/><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4"/>
          <p:cNvSpPr txBox="1"/>
          <p:nvPr>
            <p:ph type="ctrTitle"/>
          </p:nvPr>
        </p:nvSpPr>
        <p:spPr>
          <a:xfrm>
            <a:off x="465793" y="1286865"/>
            <a:ext cx="8361600" cy="1062000"/>
          </a:xfrm>
          <a:prstGeom prst="rect">
            <a:avLst/>
          </a:prstGeom>
        </p:spPr>
        <p:txBody>
          <a:bodyPr anchorCtr="0" anchor="ctr" bIns="45700" lIns="91425" spcFirstLastPara="1" rIns="91425" wrap="square" tIns="45700">
            <a:spAutoFit/>
          </a:bodyPr>
          <a:lstStyle/>
          <a:p>
            <a:pPr indent="0" lvl="0" marL="0" rtl="0" algn="l">
              <a:spcBef>
                <a:spcPts val="0"/>
              </a:spcBef>
              <a:spcAft>
                <a:spcPts val="0"/>
              </a:spcAft>
              <a:buNone/>
            </a:pPr>
            <a:r>
              <a:rPr lang="en">
                <a:solidFill>
                  <a:schemeClr val="accent1"/>
                </a:solidFill>
              </a:rPr>
              <a:t>Hackathon problem and data explanation</a:t>
            </a:r>
            <a:endParaRPr>
              <a:solidFill>
                <a:schemeClr val="accent1"/>
              </a:solidFill>
            </a:endParaRPr>
          </a:p>
          <a:p>
            <a:pPr indent="0" lvl="0" marL="0" rtl="0" algn="l">
              <a:spcBef>
                <a:spcPts val="0"/>
              </a:spcBef>
              <a:spcAft>
                <a:spcPts val="0"/>
              </a:spcAft>
              <a:buNone/>
            </a:pPr>
            <a:r>
              <a:rPr lang="en" sz="1700">
                <a:solidFill>
                  <a:schemeClr val="accent1"/>
                </a:solidFill>
              </a:rPr>
              <a:t>Predicting the Progression Free Survival (PFS) from patients diagnosed with non-small-cell lung cancer using multi-modal data</a:t>
            </a:r>
            <a:endParaRPr sz="1700">
              <a:solidFill>
                <a:schemeClr val="accent1"/>
              </a:solidFill>
            </a:endParaRPr>
          </a:p>
        </p:txBody>
      </p:sp>
      <p:sp>
        <p:nvSpPr>
          <p:cNvPr id="25" name="Google Shape;25;p4"/>
          <p:cNvSpPr txBox="1"/>
          <p:nvPr>
            <p:ph idx="1" type="subTitle"/>
          </p:nvPr>
        </p:nvSpPr>
        <p:spPr>
          <a:xfrm>
            <a:off x="465801" y="4666563"/>
            <a:ext cx="2307000" cy="424800"/>
          </a:xfrm>
          <a:prstGeom prst="rect">
            <a:avLst/>
          </a:prstGeom>
        </p:spPr>
        <p:txBody>
          <a:bodyPr anchorCtr="0" anchor="t" bIns="45700" lIns="91425" spcFirstLastPara="1" rIns="91425" wrap="square" tIns="45700">
            <a:spAutoFit/>
          </a:bodyPr>
          <a:lstStyle/>
          <a:p>
            <a:pPr indent="0" lvl="0" marL="0" rtl="0" algn="l">
              <a:spcBef>
                <a:spcPts val="0"/>
              </a:spcBef>
              <a:spcAft>
                <a:spcPts val="400"/>
              </a:spcAft>
              <a:buNone/>
            </a:pPr>
            <a:r>
              <a:rPr b="1" lang="en">
                <a:latin typeface="Helvetica Neue"/>
                <a:ea typeface="Helvetica Neue"/>
                <a:cs typeface="Helvetica Neue"/>
                <a:sym typeface="Helvetica Neue"/>
              </a:rPr>
              <a:t>Gevaert’s lab</a:t>
            </a:r>
            <a:endParaRPr b="1">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Pre-extracted features dataframes</a:t>
            </a:r>
            <a:endParaRPr/>
          </a:p>
        </p:txBody>
      </p:sp>
      <p:pic>
        <p:nvPicPr>
          <p:cNvPr id="93" name="Google Shape;93;p13"/>
          <p:cNvPicPr preferRelativeResize="0"/>
          <p:nvPr/>
        </p:nvPicPr>
        <p:blipFill>
          <a:blip r:embed="rId3">
            <a:alphaModFix/>
          </a:blip>
          <a:stretch>
            <a:fillRect/>
          </a:stretch>
        </p:blipFill>
        <p:spPr>
          <a:xfrm>
            <a:off x="464088" y="1500125"/>
            <a:ext cx="8215823" cy="1544475"/>
          </a:xfrm>
          <a:prstGeom prst="rect">
            <a:avLst/>
          </a:prstGeom>
          <a:noFill/>
          <a:ln>
            <a:noFill/>
          </a:ln>
        </p:spPr>
      </p:pic>
      <p:sp>
        <p:nvSpPr>
          <p:cNvPr id="94" name="Google Shape;94;p13"/>
          <p:cNvSpPr txBox="1"/>
          <p:nvPr/>
        </p:nvSpPr>
        <p:spPr>
          <a:xfrm>
            <a:off x="464100" y="702725"/>
            <a:ext cx="821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Example on how the patient ID and features are displayed for the pathology training and validation sets</a:t>
            </a:r>
            <a:endParaRPr sz="2000">
              <a:solidFill>
                <a:srgbClr val="262626"/>
              </a:solidFill>
              <a:latin typeface="Helvetica Neue Light"/>
              <a:ea typeface="Helvetica Neue Light"/>
              <a:cs typeface="Helvetica Neue Light"/>
              <a:sym typeface="Helvetica Neue Light"/>
            </a:endParaRPr>
          </a:p>
        </p:txBody>
      </p:sp>
      <p:pic>
        <p:nvPicPr>
          <p:cNvPr id="95" name="Google Shape;95;p13"/>
          <p:cNvPicPr preferRelativeResize="0"/>
          <p:nvPr/>
        </p:nvPicPr>
        <p:blipFill>
          <a:blip r:embed="rId4">
            <a:alphaModFix/>
          </a:blip>
          <a:stretch>
            <a:fillRect/>
          </a:stretch>
        </p:blipFill>
        <p:spPr>
          <a:xfrm>
            <a:off x="242825" y="3136724"/>
            <a:ext cx="8839204" cy="14847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Digital Pathology</a:t>
            </a:r>
            <a:r>
              <a:rPr lang="en"/>
              <a:t> data</a:t>
            </a:r>
            <a:endParaRPr/>
          </a:p>
        </p:txBody>
      </p:sp>
      <p:sp>
        <p:nvSpPr>
          <p:cNvPr id="101" name="Google Shape;101;p14"/>
          <p:cNvSpPr txBox="1"/>
          <p:nvPr/>
        </p:nvSpPr>
        <p:spPr>
          <a:xfrm>
            <a:off x="472150" y="8539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Helvetica Neue Light"/>
                <a:ea typeface="Helvetica Neue Light"/>
                <a:cs typeface="Helvetica Neue Light"/>
                <a:sym typeface="Helvetica Neue Light"/>
              </a:rPr>
              <a:t>Path to the pathology data in Google Drive: </a:t>
            </a:r>
            <a:r>
              <a:rPr b="1" lang="en" u="sng">
                <a:solidFill>
                  <a:schemeClr val="hlink"/>
                </a:solidFill>
                <a:latin typeface="Helvetica Neue"/>
                <a:ea typeface="Helvetica Neue"/>
                <a:cs typeface="Helvetica Neue"/>
                <a:sym typeface="Helvetica Neue"/>
                <a:hlinkClick r:id="rId3"/>
              </a:rPr>
              <a:t>pathology/</a:t>
            </a:r>
            <a:endParaRPr b="1">
              <a:solidFill>
                <a:schemeClr val="accent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102" name="Google Shape;102;p14"/>
          <p:cNvSpPr txBox="1"/>
          <p:nvPr/>
        </p:nvSpPr>
        <p:spPr>
          <a:xfrm>
            <a:off x="472100" y="1185425"/>
            <a:ext cx="80871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There are different approaches that can be taken:</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AutoNum type="arabicPeriod"/>
            </a:pPr>
            <a:r>
              <a:rPr lang="en">
                <a:latin typeface="Helvetica Neue Light"/>
                <a:ea typeface="Helvetica Neue Light"/>
                <a:cs typeface="Helvetica Neue Light"/>
                <a:sym typeface="Helvetica Neue Light"/>
              </a:rPr>
              <a:t>Using the precomputed texture features to train a machine learning model.</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AutoNum type="arabicPeriod"/>
            </a:pPr>
            <a:r>
              <a:rPr lang="en">
                <a:latin typeface="Helvetica Neue Light"/>
                <a:ea typeface="Helvetica Neue Light"/>
                <a:cs typeface="Helvetica Neue Light"/>
                <a:sym typeface="Helvetica Neue Light"/>
              </a:rPr>
              <a:t>Train a tile level model to predict the PFS. In this case, patches are uses to train the model, and then the predictions are aggregated to get a slide-level prediction.</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AutoNum type="arabicPeriod"/>
            </a:pPr>
            <a:r>
              <a:rPr lang="en">
                <a:latin typeface="Helvetica Neue Light"/>
                <a:ea typeface="Helvetica Neue Light"/>
                <a:cs typeface="Helvetica Neue Light"/>
                <a:sym typeface="Helvetica Neue Light"/>
              </a:rPr>
              <a:t>Train a slide-level patch model. Features are obtained for multiple patches in a slide, aggregated, and then forwarded to a linear layer for making the prediction</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AutoNum type="arabicPeriod"/>
            </a:pPr>
            <a:r>
              <a:rPr lang="en">
                <a:latin typeface="Helvetica Neue Light"/>
                <a:ea typeface="Helvetica Neue Light"/>
                <a:cs typeface="Helvetica Neue Light"/>
                <a:sym typeface="Helvetica Neue Light"/>
              </a:rPr>
              <a:t>Create your own patches!</a:t>
            </a:r>
            <a:endParaRPr>
              <a:latin typeface="Helvetica Neue Light"/>
              <a:ea typeface="Helvetica Neue Light"/>
              <a:cs typeface="Helvetica Neue Light"/>
              <a:sym typeface="Helvetica Neue Light"/>
            </a:endParaRPr>
          </a:p>
        </p:txBody>
      </p:sp>
      <p:pic>
        <p:nvPicPr>
          <p:cNvPr id="103" name="Google Shape;103;p14"/>
          <p:cNvPicPr preferRelativeResize="0"/>
          <p:nvPr/>
        </p:nvPicPr>
        <p:blipFill rotWithShape="1">
          <a:blip r:embed="rId4">
            <a:alphaModFix/>
          </a:blip>
          <a:srcRect b="23978" l="67343" r="0" t="3688"/>
          <a:stretch/>
        </p:blipFill>
        <p:spPr>
          <a:xfrm>
            <a:off x="786875" y="3544060"/>
            <a:ext cx="331511" cy="331500"/>
          </a:xfrm>
          <a:prstGeom prst="rect">
            <a:avLst/>
          </a:prstGeom>
          <a:noFill/>
          <a:ln>
            <a:noFill/>
          </a:ln>
        </p:spPr>
      </p:pic>
      <p:pic>
        <p:nvPicPr>
          <p:cNvPr id="104" name="Google Shape;104;p14"/>
          <p:cNvPicPr preferRelativeResize="0"/>
          <p:nvPr/>
        </p:nvPicPr>
        <p:blipFill rotWithShape="1">
          <a:blip r:embed="rId4">
            <a:alphaModFix/>
          </a:blip>
          <a:srcRect b="23978" l="67343" r="0" t="3688"/>
          <a:stretch/>
        </p:blipFill>
        <p:spPr>
          <a:xfrm>
            <a:off x="942175" y="3544070"/>
            <a:ext cx="331511" cy="331500"/>
          </a:xfrm>
          <a:prstGeom prst="rect">
            <a:avLst/>
          </a:prstGeom>
          <a:noFill/>
          <a:ln>
            <a:noFill/>
          </a:ln>
        </p:spPr>
      </p:pic>
      <p:pic>
        <p:nvPicPr>
          <p:cNvPr id="105" name="Google Shape;105;p14"/>
          <p:cNvPicPr preferRelativeResize="0"/>
          <p:nvPr/>
        </p:nvPicPr>
        <p:blipFill rotWithShape="1">
          <a:blip r:embed="rId4">
            <a:alphaModFix/>
          </a:blip>
          <a:srcRect b="23978" l="67343" r="0" t="3688"/>
          <a:stretch/>
        </p:blipFill>
        <p:spPr>
          <a:xfrm>
            <a:off x="1118375" y="3544070"/>
            <a:ext cx="331511" cy="331500"/>
          </a:xfrm>
          <a:prstGeom prst="rect">
            <a:avLst/>
          </a:prstGeom>
          <a:noFill/>
          <a:ln>
            <a:noFill/>
          </a:ln>
        </p:spPr>
      </p:pic>
      <p:sp>
        <p:nvSpPr>
          <p:cNvPr id="106" name="Google Shape;106;p14"/>
          <p:cNvSpPr/>
          <p:nvPr/>
        </p:nvSpPr>
        <p:spPr>
          <a:xfrm>
            <a:off x="1677225" y="3582225"/>
            <a:ext cx="921600" cy="293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DL model</a:t>
            </a:r>
            <a:endParaRPr sz="1200">
              <a:latin typeface="Helvetica Neue Light"/>
              <a:ea typeface="Helvetica Neue Light"/>
              <a:cs typeface="Helvetica Neue Light"/>
              <a:sym typeface="Helvetica Neue Light"/>
            </a:endParaRPr>
          </a:p>
        </p:txBody>
      </p:sp>
      <p:sp>
        <p:nvSpPr>
          <p:cNvPr id="107" name="Google Shape;107;p14"/>
          <p:cNvSpPr txBox="1"/>
          <p:nvPr/>
        </p:nvSpPr>
        <p:spPr>
          <a:xfrm>
            <a:off x="2660800" y="3509700"/>
            <a:ext cx="10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Prediction</a:t>
            </a:r>
            <a:endParaRPr>
              <a:latin typeface="Helvetica Neue Light"/>
              <a:ea typeface="Helvetica Neue Light"/>
              <a:cs typeface="Helvetica Neue Light"/>
              <a:sym typeface="Helvetica Neue Light"/>
            </a:endParaRPr>
          </a:p>
        </p:txBody>
      </p:sp>
      <p:sp>
        <p:nvSpPr>
          <p:cNvPr id="108" name="Google Shape;108;p14"/>
          <p:cNvSpPr txBox="1"/>
          <p:nvPr/>
        </p:nvSpPr>
        <p:spPr>
          <a:xfrm>
            <a:off x="472100" y="3011088"/>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2.</a:t>
            </a:r>
            <a:endParaRPr b="1">
              <a:latin typeface="Helvetica Neue"/>
              <a:ea typeface="Helvetica Neue"/>
              <a:cs typeface="Helvetica Neue"/>
              <a:sym typeface="Helvetica Neue"/>
            </a:endParaRPr>
          </a:p>
        </p:txBody>
      </p:sp>
      <p:sp>
        <p:nvSpPr>
          <p:cNvPr id="109" name="Google Shape;109;p14"/>
          <p:cNvSpPr txBox="1"/>
          <p:nvPr/>
        </p:nvSpPr>
        <p:spPr>
          <a:xfrm>
            <a:off x="1273675" y="3109500"/>
            <a:ext cx="14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Training phase</a:t>
            </a:r>
            <a:endParaRPr>
              <a:latin typeface="Helvetica Neue Light"/>
              <a:ea typeface="Helvetica Neue Light"/>
              <a:cs typeface="Helvetica Neue Light"/>
              <a:sym typeface="Helvetica Neue Light"/>
            </a:endParaRPr>
          </a:p>
        </p:txBody>
      </p:sp>
      <p:pic>
        <p:nvPicPr>
          <p:cNvPr id="110" name="Google Shape;110;p14"/>
          <p:cNvPicPr preferRelativeResize="0"/>
          <p:nvPr/>
        </p:nvPicPr>
        <p:blipFill rotWithShape="1">
          <a:blip r:embed="rId4">
            <a:alphaModFix/>
          </a:blip>
          <a:srcRect b="23978" l="67343" r="0" t="3688"/>
          <a:stretch/>
        </p:blipFill>
        <p:spPr>
          <a:xfrm>
            <a:off x="786875" y="4339195"/>
            <a:ext cx="331511" cy="331500"/>
          </a:xfrm>
          <a:prstGeom prst="rect">
            <a:avLst/>
          </a:prstGeom>
          <a:noFill/>
          <a:ln>
            <a:noFill/>
          </a:ln>
        </p:spPr>
      </p:pic>
      <p:pic>
        <p:nvPicPr>
          <p:cNvPr id="111" name="Google Shape;111;p14"/>
          <p:cNvPicPr preferRelativeResize="0"/>
          <p:nvPr/>
        </p:nvPicPr>
        <p:blipFill rotWithShape="1">
          <a:blip r:embed="rId4">
            <a:alphaModFix/>
          </a:blip>
          <a:srcRect b="23978" l="67343" r="0" t="3688"/>
          <a:stretch/>
        </p:blipFill>
        <p:spPr>
          <a:xfrm>
            <a:off x="786875" y="4769920"/>
            <a:ext cx="331511" cy="331500"/>
          </a:xfrm>
          <a:prstGeom prst="rect">
            <a:avLst/>
          </a:prstGeom>
          <a:noFill/>
          <a:ln>
            <a:noFill/>
          </a:ln>
        </p:spPr>
      </p:pic>
      <p:sp>
        <p:nvSpPr>
          <p:cNvPr id="112" name="Google Shape;112;p14"/>
          <p:cNvSpPr/>
          <p:nvPr/>
        </p:nvSpPr>
        <p:spPr>
          <a:xfrm>
            <a:off x="1273675" y="4358250"/>
            <a:ext cx="921600" cy="293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DL model</a:t>
            </a:r>
            <a:endParaRPr sz="1200">
              <a:latin typeface="Helvetica Neue Light"/>
              <a:ea typeface="Helvetica Neue Light"/>
              <a:cs typeface="Helvetica Neue Light"/>
              <a:sym typeface="Helvetica Neue Light"/>
            </a:endParaRPr>
          </a:p>
        </p:txBody>
      </p:sp>
      <p:sp>
        <p:nvSpPr>
          <p:cNvPr id="113" name="Google Shape;113;p14"/>
          <p:cNvSpPr/>
          <p:nvPr/>
        </p:nvSpPr>
        <p:spPr>
          <a:xfrm>
            <a:off x="1273675" y="4808125"/>
            <a:ext cx="921600" cy="293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DL model</a:t>
            </a:r>
            <a:endParaRPr sz="1200">
              <a:latin typeface="Helvetica Neue Light"/>
              <a:ea typeface="Helvetica Neue Light"/>
              <a:cs typeface="Helvetica Neue Light"/>
              <a:sym typeface="Helvetica Neue Light"/>
            </a:endParaRPr>
          </a:p>
        </p:txBody>
      </p:sp>
      <p:sp>
        <p:nvSpPr>
          <p:cNvPr id="114" name="Google Shape;114;p14"/>
          <p:cNvSpPr txBox="1"/>
          <p:nvPr/>
        </p:nvSpPr>
        <p:spPr>
          <a:xfrm>
            <a:off x="3403350" y="4542975"/>
            <a:ext cx="10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Final prediction</a:t>
            </a:r>
            <a:endParaRPr sz="1000">
              <a:latin typeface="Helvetica Neue Light"/>
              <a:ea typeface="Helvetica Neue Light"/>
              <a:cs typeface="Helvetica Neue Light"/>
              <a:sym typeface="Helvetica Neue Light"/>
            </a:endParaRPr>
          </a:p>
        </p:txBody>
      </p:sp>
      <p:sp>
        <p:nvSpPr>
          <p:cNvPr id="115" name="Google Shape;115;p14"/>
          <p:cNvSpPr txBox="1"/>
          <p:nvPr/>
        </p:nvSpPr>
        <p:spPr>
          <a:xfrm>
            <a:off x="2261575" y="4335600"/>
            <a:ext cx="10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Tile-level pred</a:t>
            </a:r>
            <a:endParaRPr sz="1000">
              <a:latin typeface="Helvetica Neue Light"/>
              <a:ea typeface="Helvetica Neue Light"/>
              <a:cs typeface="Helvetica Neue Light"/>
              <a:sym typeface="Helvetica Neue Light"/>
            </a:endParaRPr>
          </a:p>
        </p:txBody>
      </p:sp>
      <p:sp>
        <p:nvSpPr>
          <p:cNvPr id="116" name="Google Shape;116;p14"/>
          <p:cNvSpPr txBox="1"/>
          <p:nvPr/>
        </p:nvSpPr>
        <p:spPr>
          <a:xfrm>
            <a:off x="2286763" y="4769875"/>
            <a:ext cx="10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Tile-level pred</a:t>
            </a:r>
            <a:endParaRPr sz="1000">
              <a:latin typeface="Helvetica Neue Light"/>
              <a:ea typeface="Helvetica Neue Light"/>
              <a:cs typeface="Helvetica Neue Light"/>
              <a:sym typeface="Helvetica Neue Light"/>
            </a:endParaRPr>
          </a:p>
        </p:txBody>
      </p:sp>
      <p:cxnSp>
        <p:nvCxnSpPr>
          <p:cNvPr id="117" name="Google Shape;117;p14"/>
          <p:cNvCxnSpPr>
            <a:stCxn id="116" idx="3"/>
          </p:cNvCxnSpPr>
          <p:nvPr/>
        </p:nvCxnSpPr>
        <p:spPr>
          <a:xfrm flipH="1" rot="10800000">
            <a:off x="3311863" y="4752925"/>
            <a:ext cx="94500" cy="186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4"/>
          <p:cNvCxnSpPr>
            <a:stCxn id="115" idx="3"/>
          </p:cNvCxnSpPr>
          <p:nvPr/>
        </p:nvCxnSpPr>
        <p:spPr>
          <a:xfrm>
            <a:off x="3286675" y="4504950"/>
            <a:ext cx="88500" cy="1548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4"/>
          <p:cNvSpPr txBox="1"/>
          <p:nvPr/>
        </p:nvSpPr>
        <p:spPr>
          <a:xfrm>
            <a:off x="1353600" y="3969475"/>
            <a:ext cx="14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Testing phase</a:t>
            </a:r>
            <a:endParaRPr>
              <a:latin typeface="Helvetica Neue Light"/>
              <a:ea typeface="Helvetica Neue Light"/>
              <a:cs typeface="Helvetica Neue Light"/>
              <a:sym typeface="Helvetica Neue Light"/>
            </a:endParaRPr>
          </a:p>
        </p:txBody>
      </p:sp>
      <p:sp>
        <p:nvSpPr>
          <p:cNvPr id="120" name="Google Shape;120;p14"/>
          <p:cNvSpPr txBox="1"/>
          <p:nvPr/>
        </p:nvSpPr>
        <p:spPr>
          <a:xfrm>
            <a:off x="4488350" y="3011088"/>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3</a:t>
            </a: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p:txBody>
      </p:sp>
      <p:pic>
        <p:nvPicPr>
          <p:cNvPr id="121" name="Google Shape;121;p14"/>
          <p:cNvPicPr preferRelativeResize="0"/>
          <p:nvPr/>
        </p:nvPicPr>
        <p:blipFill rotWithShape="1">
          <a:blip r:embed="rId4">
            <a:alphaModFix/>
          </a:blip>
          <a:srcRect b="23978" l="67343" r="0" t="3688"/>
          <a:stretch/>
        </p:blipFill>
        <p:spPr>
          <a:xfrm>
            <a:off x="4772050" y="3759817"/>
            <a:ext cx="331511" cy="331500"/>
          </a:xfrm>
          <a:prstGeom prst="rect">
            <a:avLst/>
          </a:prstGeom>
          <a:noFill/>
          <a:ln>
            <a:noFill/>
          </a:ln>
        </p:spPr>
      </p:pic>
      <p:pic>
        <p:nvPicPr>
          <p:cNvPr id="122" name="Google Shape;122;p14"/>
          <p:cNvPicPr preferRelativeResize="0"/>
          <p:nvPr/>
        </p:nvPicPr>
        <p:blipFill rotWithShape="1">
          <a:blip r:embed="rId4">
            <a:alphaModFix/>
          </a:blip>
          <a:srcRect b="23978" l="67343" r="0" t="3688"/>
          <a:stretch/>
        </p:blipFill>
        <p:spPr>
          <a:xfrm>
            <a:off x="4772050" y="4190542"/>
            <a:ext cx="331511" cy="331500"/>
          </a:xfrm>
          <a:prstGeom prst="rect">
            <a:avLst/>
          </a:prstGeom>
          <a:noFill/>
          <a:ln>
            <a:noFill/>
          </a:ln>
        </p:spPr>
      </p:pic>
      <p:sp>
        <p:nvSpPr>
          <p:cNvPr id="123" name="Google Shape;123;p14"/>
          <p:cNvSpPr/>
          <p:nvPr/>
        </p:nvSpPr>
        <p:spPr>
          <a:xfrm>
            <a:off x="5258850" y="3778872"/>
            <a:ext cx="921600" cy="293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DL model</a:t>
            </a:r>
            <a:endParaRPr sz="1200">
              <a:latin typeface="Helvetica Neue Light"/>
              <a:ea typeface="Helvetica Neue Light"/>
              <a:cs typeface="Helvetica Neue Light"/>
              <a:sym typeface="Helvetica Neue Light"/>
            </a:endParaRPr>
          </a:p>
        </p:txBody>
      </p:sp>
      <p:sp>
        <p:nvSpPr>
          <p:cNvPr id="124" name="Google Shape;124;p14"/>
          <p:cNvSpPr/>
          <p:nvPr/>
        </p:nvSpPr>
        <p:spPr>
          <a:xfrm>
            <a:off x="5258850" y="4228747"/>
            <a:ext cx="921600" cy="293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DL model</a:t>
            </a:r>
            <a:endParaRPr sz="1200">
              <a:latin typeface="Helvetica Neue Light"/>
              <a:ea typeface="Helvetica Neue Light"/>
              <a:cs typeface="Helvetica Neue Light"/>
              <a:sym typeface="Helvetica Neue Light"/>
            </a:endParaRPr>
          </a:p>
        </p:txBody>
      </p:sp>
      <p:sp>
        <p:nvSpPr>
          <p:cNvPr id="125" name="Google Shape;125;p14"/>
          <p:cNvSpPr/>
          <p:nvPr/>
        </p:nvSpPr>
        <p:spPr>
          <a:xfrm>
            <a:off x="6369325" y="3849335"/>
            <a:ext cx="610800" cy="1548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126" name="Google Shape;126;p14"/>
          <p:cNvSpPr/>
          <p:nvPr/>
        </p:nvSpPr>
        <p:spPr>
          <a:xfrm>
            <a:off x="6373052" y="4282101"/>
            <a:ext cx="610800" cy="154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127" name="Google Shape;127;p14"/>
          <p:cNvSpPr txBox="1"/>
          <p:nvPr/>
        </p:nvSpPr>
        <p:spPr>
          <a:xfrm>
            <a:off x="6324600" y="3400510"/>
            <a:ext cx="71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Features</a:t>
            </a:r>
            <a:endParaRPr sz="1000">
              <a:latin typeface="Helvetica Neue Light"/>
              <a:ea typeface="Helvetica Neue Light"/>
              <a:cs typeface="Helvetica Neue Light"/>
              <a:sym typeface="Helvetica Neue Light"/>
            </a:endParaRPr>
          </a:p>
        </p:txBody>
      </p:sp>
      <p:sp>
        <p:nvSpPr>
          <p:cNvPr id="128" name="Google Shape;128;p14"/>
          <p:cNvSpPr/>
          <p:nvPr/>
        </p:nvSpPr>
        <p:spPr>
          <a:xfrm>
            <a:off x="7163625" y="4063585"/>
            <a:ext cx="610800" cy="154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
        <p:nvSpPr>
          <p:cNvPr id="129" name="Google Shape;129;p14"/>
          <p:cNvSpPr txBox="1"/>
          <p:nvPr/>
        </p:nvSpPr>
        <p:spPr>
          <a:xfrm>
            <a:off x="7110225" y="3598710"/>
            <a:ext cx="71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Joined features</a:t>
            </a:r>
            <a:endParaRPr sz="1000">
              <a:latin typeface="Helvetica Neue Light"/>
              <a:ea typeface="Helvetica Neue Light"/>
              <a:cs typeface="Helvetica Neue Light"/>
              <a:sym typeface="Helvetica Neue Light"/>
            </a:endParaRPr>
          </a:p>
        </p:txBody>
      </p:sp>
      <p:sp>
        <p:nvSpPr>
          <p:cNvPr id="130" name="Google Shape;130;p14"/>
          <p:cNvSpPr/>
          <p:nvPr/>
        </p:nvSpPr>
        <p:spPr>
          <a:xfrm>
            <a:off x="7875325" y="3930449"/>
            <a:ext cx="921600" cy="400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elvetica Neue Light"/>
                <a:ea typeface="Helvetica Neue Light"/>
                <a:cs typeface="Helvetica Neue Light"/>
                <a:sym typeface="Helvetica Neue Light"/>
              </a:rPr>
              <a:t>Linear classifier</a:t>
            </a:r>
            <a:endParaRPr sz="1200">
              <a:latin typeface="Helvetica Neue Light"/>
              <a:ea typeface="Helvetica Neue Light"/>
              <a:cs typeface="Helvetica Neue Light"/>
              <a:sym typeface="Helvetica Neue Light"/>
            </a:endParaRPr>
          </a:p>
        </p:txBody>
      </p:sp>
      <p:sp>
        <p:nvSpPr>
          <p:cNvPr id="131" name="Google Shape;131;p14"/>
          <p:cNvSpPr txBox="1"/>
          <p:nvPr/>
        </p:nvSpPr>
        <p:spPr>
          <a:xfrm>
            <a:off x="5659100" y="2939325"/>
            <a:ext cx="22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Training and testing phase</a:t>
            </a:r>
            <a:endParaRPr>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Genomic</a:t>
            </a:r>
            <a:r>
              <a:rPr lang="en"/>
              <a:t> data</a:t>
            </a:r>
            <a:endParaRPr/>
          </a:p>
        </p:txBody>
      </p:sp>
      <p:sp>
        <p:nvSpPr>
          <p:cNvPr id="137" name="Google Shape;137;p15"/>
          <p:cNvSpPr txBox="1"/>
          <p:nvPr/>
        </p:nvSpPr>
        <p:spPr>
          <a:xfrm>
            <a:off x="472150" y="8539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Path to the genomic data in Google Drive: </a:t>
            </a:r>
            <a:r>
              <a:rPr b="1" lang="en" u="sng">
                <a:solidFill>
                  <a:schemeClr val="hlink"/>
                </a:solidFill>
                <a:latin typeface="Helvetica Neue"/>
                <a:ea typeface="Helvetica Neue"/>
                <a:cs typeface="Helvetica Neue"/>
                <a:sym typeface="Helvetica Neue"/>
                <a:hlinkClick r:id="rId3"/>
              </a:rPr>
              <a:t>genomic_features/genomic_data_v3.parquet</a:t>
            </a:r>
            <a:endParaRPr b="1">
              <a:solidFill>
                <a:schemeClr val="accent1"/>
              </a:solidFill>
              <a:latin typeface="Helvetica Neue"/>
              <a:ea typeface="Helvetica Neue"/>
              <a:cs typeface="Helvetica Neue"/>
              <a:sym typeface="Helvetica Neue"/>
            </a:endParaRPr>
          </a:p>
        </p:txBody>
      </p:sp>
      <p:sp>
        <p:nvSpPr>
          <p:cNvPr id="138" name="Google Shape;138;p15"/>
          <p:cNvSpPr txBox="1"/>
          <p:nvPr/>
        </p:nvSpPr>
        <p:spPr>
          <a:xfrm>
            <a:off x="472100" y="1185425"/>
            <a:ext cx="8087100" cy="17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Helvetica Neue Light"/>
                <a:ea typeface="Helvetica Neue Light"/>
                <a:cs typeface="Helvetica Neue Light"/>
                <a:sym typeface="Helvetica Neue Light"/>
              </a:rPr>
              <a:t>This file contains the binarized mutational status (0 no mutation; 1 mutation) for 11 different genes. The file can be read by using the pandas library as explained in </a:t>
            </a:r>
            <a:r>
              <a:rPr b="1" lang="en" sz="1700" u="sng">
                <a:solidFill>
                  <a:schemeClr val="hlink"/>
                </a:solidFill>
                <a:latin typeface="Helvetica Neue"/>
                <a:ea typeface="Helvetica Neue"/>
                <a:cs typeface="Helvetica Neue"/>
                <a:sym typeface="Helvetica Neue"/>
                <a:hlinkClick r:id="rId4"/>
              </a:rPr>
              <a:t>code/read_parquet.py</a:t>
            </a:r>
            <a:r>
              <a:rPr lang="en" sz="1900">
                <a:solidFill>
                  <a:schemeClr val="dk1"/>
                </a:solidFill>
                <a:latin typeface="Helvetica Neue Light"/>
                <a:ea typeface="Helvetica Neue Light"/>
                <a:cs typeface="Helvetica Neue Light"/>
                <a:sym typeface="Helvetica Neue Light"/>
              </a:rPr>
              <a:t>. </a:t>
            </a:r>
            <a:r>
              <a:rPr lang="en" sz="1900">
                <a:solidFill>
                  <a:schemeClr val="accent1"/>
                </a:solidFill>
                <a:latin typeface="Helvetica Neue Light"/>
                <a:ea typeface="Helvetica Neue Light"/>
                <a:cs typeface="Helvetica Neue Light"/>
                <a:sym typeface="Helvetica Neue Light"/>
              </a:rPr>
              <a:t>The patient ids need to be access by using the index of the dataframe.</a:t>
            </a:r>
            <a:endParaRPr sz="1900">
              <a:solidFill>
                <a:schemeClr val="accen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900">
              <a:solidFill>
                <a:schemeClr val="dk1"/>
              </a:solidFill>
              <a:latin typeface="Helvetica Neue Light"/>
              <a:ea typeface="Helvetica Neue Light"/>
              <a:cs typeface="Helvetica Neue Light"/>
              <a:sym typeface="Helvetica Neue Light"/>
            </a:endParaRPr>
          </a:p>
        </p:txBody>
      </p:sp>
      <p:pic>
        <p:nvPicPr>
          <p:cNvPr id="139" name="Google Shape;139;p15"/>
          <p:cNvPicPr preferRelativeResize="0"/>
          <p:nvPr/>
        </p:nvPicPr>
        <p:blipFill>
          <a:blip r:embed="rId5">
            <a:alphaModFix/>
          </a:blip>
          <a:stretch>
            <a:fillRect/>
          </a:stretch>
        </p:blipFill>
        <p:spPr>
          <a:xfrm>
            <a:off x="252850" y="3065675"/>
            <a:ext cx="8839204" cy="11005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Clinical data</a:t>
            </a:r>
            <a:endParaRPr/>
          </a:p>
        </p:txBody>
      </p:sp>
      <p:sp>
        <p:nvSpPr>
          <p:cNvPr id="145" name="Google Shape;145;p16"/>
          <p:cNvSpPr txBox="1"/>
          <p:nvPr/>
        </p:nvSpPr>
        <p:spPr>
          <a:xfrm>
            <a:off x="472150" y="8539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Path to the clinical data in Google Drive: </a:t>
            </a:r>
            <a:r>
              <a:rPr b="1" lang="en" u="sng">
                <a:solidFill>
                  <a:schemeClr val="hlink"/>
                </a:solidFill>
                <a:latin typeface="Helvetica Neue"/>
                <a:ea typeface="Helvetica Neue"/>
                <a:cs typeface="Helvetica Neue"/>
                <a:sym typeface="Helvetica Neue"/>
                <a:hlinkClick r:id="rId3"/>
              </a:rPr>
              <a:t>clinical_data/clinical_data.csv</a:t>
            </a:r>
            <a:endParaRPr b="1">
              <a:solidFill>
                <a:schemeClr val="accent1"/>
              </a:solidFill>
              <a:latin typeface="Helvetica Neue"/>
              <a:ea typeface="Helvetica Neue"/>
              <a:cs typeface="Helvetica Neue"/>
              <a:sym typeface="Helvetica Neue"/>
            </a:endParaRPr>
          </a:p>
        </p:txBody>
      </p:sp>
      <p:sp>
        <p:nvSpPr>
          <p:cNvPr id="146" name="Google Shape;146;p16"/>
          <p:cNvSpPr txBox="1"/>
          <p:nvPr/>
        </p:nvSpPr>
        <p:spPr>
          <a:xfrm>
            <a:off x="472100" y="1185425"/>
            <a:ext cx="8087100" cy="26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Light"/>
                <a:ea typeface="Helvetica Neue Light"/>
                <a:cs typeface="Helvetica Neue Light"/>
                <a:sym typeface="Helvetica Neue Light"/>
              </a:rPr>
              <a:t>There are multiple values that are available in the clinical data information. The main column that is important for us is </a:t>
            </a:r>
            <a:r>
              <a:rPr b="1" lang="en" sz="1700">
                <a:solidFill>
                  <a:schemeClr val="accent1"/>
                </a:solidFill>
                <a:latin typeface="Helvetica Neue"/>
                <a:ea typeface="Helvetica Neue"/>
                <a:cs typeface="Helvetica Neue"/>
                <a:sym typeface="Helvetica Neue"/>
              </a:rPr>
              <a:t>pfs</a:t>
            </a:r>
            <a:r>
              <a:rPr lang="en" sz="1700">
                <a:solidFill>
                  <a:schemeClr val="dk1"/>
                </a:solidFill>
                <a:latin typeface="Helvetica Neue Light"/>
                <a:ea typeface="Helvetica Neue Light"/>
                <a:cs typeface="Helvetica Neue Light"/>
                <a:sym typeface="Helvetica Neue Light"/>
              </a:rPr>
              <a:t>, which has the value to be predicted.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1700">
                <a:solidFill>
                  <a:schemeClr val="accent1"/>
                </a:solidFill>
                <a:latin typeface="Helvetica Neue"/>
                <a:ea typeface="Helvetica Neue"/>
                <a:cs typeface="Helvetica Neue"/>
                <a:sym typeface="Helvetica Neue"/>
              </a:rPr>
              <a:t>IMPORTANT</a:t>
            </a:r>
            <a:endParaRPr b="1" sz="1700">
              <a:solidFill>
                <a:schemeClr val="accent1"/>
              </a:solidFill>
              <a:latin typeface="Helvetica Neue"/>
              <a:ea typeface="Helvetica Neue"/>
              <a:cs typeface="Helvetica Neue"/>
              <a:sym typeface="Helvetica Neue"/>
            </a:endParaRPr>
          </a:p>
          <a:p>
            <a:pPr indent="0" lvl="0" marL="0" rtl="0" algn="l">
              <a:spcBef>
                <a:spcPts val="0"/>
              </a:spcBef>
              <a:spcAft>
                <a:spcPts val="0"/>
              </a:spcAft>
              <a:buNone/>
            </a:pPr>
            <a:r>
              <a:rPr b="1" lang="en" sz="1700">
                <a:solidFill>
                  <a:schemeClr val="dk1"/>
                </a:solidFill>
                <a:latin typeface="Helvetica Neue"/>
                <a:ea typeface="Helvetica Neue"/>
                <a:cs typeface="Helvetica Neue"/>
                <a:sym typeface="Helvetica Neue"/>
              </a:rPr>
              <a:t>Only those patients where the</a:t>
            </a:r>
            <a:r>
              <a:rPr b="1" lang="en" sz="1700">
                <a:solidFill>
                  <a:schemeClr val="accent1"/>
                </a:solidFill>
                <a:latin typeface="Helvetica Neue"/>
                <a:ea typeface="Helvetica Neue"/>
                <a:cs typeface="Helvetica Neue"/>
                <a:sym typeface="Helvetica Neue"/>
              </a:rPr>
              <a:t> pfs_censor </a:t>
            </a:r>
            <a:r>
              <a:rPr b="1" lang="en" sz="1700">
                <a:solidFill>
                  <a:schemeClr val="dk1"/>
                </a:solidFill>
                <a:latin typeface="Helvetica Neue"/>
                <a:ea typeface="Helvetica Neue"/>
                <a:cs typeface="Helvetica Neue"/>
                <a:sym typeface="Helvetica Neue"/>
              </a:rPr>
              <a:t>column is equal to 1 and which </a:t>
            </a:r>
            <a:r>
              <a:rPr b="1" lang="en" sz="1700">
                <a:solidFill>
                  <a:schemeClr val="accent1"/>
                </a:solidFill>
                <a:latin typeface="Helvetica Neue"/>
                <a:ea typeface="Helvetica Neue"/>
                <a:cs typeface="Helvetica Neue"/>
                <a:sym typeface="Helvetica Neue"/>
              </a:rPr>
              <a:t>pfs values </a:t>
            </a:r>
            <a:r>
              <a:rPr b="1" lang="en" sz="1700">
                <a:solidFill>
                  <a:schemeClr val="dk1"/>
                </a:solidFill>
                <a:latin typeface="Helvetica Neue"/>
                <a:ea typeface="Helvetica Neue"/>
                <a:cs typeface="Helvetica Neue"/>
                <a:sym typeface="Helvetica Neue"/>
              </a:rPr>
              <a:t>are different to 0 have to be selected.</a:t>
            </a:r>
            <a:endParaRPr b="1" sz="17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rPr b="1" lang="en" sz="1700">
                <a:solidFill>
                  <a:schemeClr val="accent1"/>
                </a:solidFill>
                <a:latin typeface="Helvetica Neue"/>
                <a:ea typeface="Helvetica Neue"/>
                <a:cs typeface="Helvetica Neue"/>
                <a:sym typeface="Helvetica Neue"/>
              </a:rPr>
              <a:t>pfs_censor = 1 &amp; pfs != 0</a:t>
            </a:r>
            <a:endParaRPr b="1" sz="1700">
              <a:solidFill>
                <a:schemeClr val="accent1"/>
              </a:solidFill>
              <a:latin typeface="Helvetica Neue"/>
              <a:ea typeface="Helvetica Neue"/>
              <a:cs typeface="Helvetica Neue"/>
              <a:sym typeface="Helvetica Neue"/>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700">
                <a:solidFill>
                  <a:schemeClr val="dk1"/>
                </a:solidFill>
                <a:latin typeface="Helvetica Neue Light"/>
                <a:ea typeface="Helvetica Neue Light"/>
                <a:cs typeface="Helvetica Neue Light"/>
                <a:sym typeface="Helvetica Neue Light"/>
              </a:rPr>
              <a:t>There are other columns that we can recommend to be explored for their use:</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smoking_status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 sz="1700">
                <a:solidFill>
                  <a:schemeClr val="dk1"/>
                </a:solidFill>
                <a:latin typeface="Helvetica Neue Light"/>
                <a:ea typeface="Helvetica Neue Light"/>
                <a:cs typeface="Helvetica Neue Light"/>
                <a:sym typeface="Helvetica Neue Light"/>
              </a:rPr>
              <a:t>p</a:t>
            </a:r>
            <a:r>
              <a:rPr lang="en" sz="1700">
                <a:solidFill>
                  <a:schemeClr val="dk1"/>
                </a:solidFill>
                <a:latin typeface="Helvetica Neue Light"/>
                <a:ea typeface="Helvetica Neue Light"/>
                <a:cs typeface="Helvetica Neue Light"/>
                <a:sym typeface="Helvetica Neue Light"/>
              </a:rPr>
              <a:t>ack_years</a:t>
            </a:r>
            <a:endParaRPr sz="1700">
              <a:solidFill>
                <a:schemeClr val="dk1"/>
              </a:solidFill>
              <a:latin typeface="Helvetica Neue Light"/>
              <a:ea typeface="Helvetica Neue Light"/>
              <a:cs typeface="Helvetica Neue Light"/>
              <a:sym typeface="Helvetica Neue Light"/>
            </a:endParaRPr>
          </a:p>
        </p:txBody>
      </p:sp>
      <p:sp>
        <p:nvSpPr>
          <p:cNvPr id="147" name="Google Shape;147;p16"/>
          <p:cNvSpPr/>
          <p:nvPr/>
        </p:nvSpPr>
        <p:spPr>
          <a:xfrm>
            <a:off x="452075" y="1958950"/>
            <a:ext cx="8087100" cy="1165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Performance metrics and splits</a:t>
            </a:r>
            <a:endParaRPr/>
          </a:p>
        </p:txBody>
      </p:sp>
      <p:sp>
        <p:nvSpPr>
          <p:cNvPr id="153" name="Google Shape;153;p17"/>
          <p:cNvSpPr txBox="1"/>
          <p:nvPr/>
        </p:nvSpPr>
        <p:spPr>
          <a:xfrm>
            <a:off x="472150" y="914175"/>
            <a:ext cx="8318100" cy="3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As the evaluation metric, we are going to use the </a:t>
            </a:r>
            <a:r>
              <a:rPr lang="en" sz="2000">
                <a:solidFill>
                  <a:schemeClr val="accent1"/>
                </a:solidFill>
                <a:latin typeface="Helvetica Neue Light"/>
                <a:ea typeface="Helvetica Neue Light"/>
                <a:cs typeface="Helvetica Neue Light"/>
                <a:sym typeface="Helvetica Neue Light"/>
              </a:rPr>
              <a:t>Mean Square Error (MSE)</a:t>
            </a:r>
            <a:r>
              <a:rPr lang="en" sz="2000">
                <a:solidFill>
                  <a:srgbClr val="262626"/>
                </a:solidFill>
                <a:latin typeface="Helvetica Neue Light"/>
                <a:ea typeface="Helvetica Neue Light"/>
                <a:cs typeface="Helvetica Neue Light"/>
                <a:sym typeface="Helvetica Neue Light"/>
              </a:rPr>
              <a:t>, and the </a:t>
            </a:r>
            <a:r>
              <a:rPr lang="en" sz="2000">
                <a:solidFill>
                  <a:schemeClr val="accent1"/>
                </a:solidFill>
                <a:latin typeface="Helvetica Neue Light"/>
                <a:ea typeface="Helvetica Neue Light"/>
                <a:cs typeface="Helvetica Neue Light"/>
                <a:sym typeface="Helvetica Neue Light"/>
              </a:rPr>
              <a:t>Pearson Correlation Coefficient</a:t>
            </a:r>
            <a:r>
              <a:rPr lang="en" sz="2000">
                <a:solidFill>
                  <a:srgbClr val="262626"/>
                </a:solidFill>
                <a:latin typeface="Helvetica Neue Light"/>
                <a:ea typeface="Helvetica Neue Light"/>
                <a:cs typeface="Helvetica Neue Light"/>
                <a:sym typeface="Helvetica Neue Light"/>
              </a:rPr>
              <a:t>. These metrics need to be obtained in the validation set.</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We have two different splits, which are detailed in the </a:t>
            </a:r>
            <a:r>
              <a:rPr lang="en" sz="20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clinical/train_test_splits.csv</a:t>
            </a:r>
            <a:r>
              <a:rPr lang="en" sz="2000">
                <a:solidFill>
                  <a:srgbClr val="262626"/>
                </a:solidFill>
                <a:latin typeface="Helvetica Neue Light"/>
                <a:ea typeface="Helvetica Neue Light"/>
                <a:cs typeface="Helvetica Neue Light"/>
                <a:sym typeface="Helvetica Neue Light"/>
              </a:rPr>
              <a:t> file. The patients used in the train set have the label </a:t>
            </a:r>
            <a:r>
              <a:rPr b="1" lang="en" sz="2000">
                <a:solidFill>
                  <a:srgbClr val="262626"/>
                </a:solidFill>
                <a:latin typeface="Helvetica Neue"/>
                <a:ea typeface="Helvetica Neue"/>
                <a:cs typeface="Helvetica Neue"/>
                <a:sym typeface="Helvetica Neue"/>
              </a:rPr>
              <a:t>“train”</a:t>
            </a:r>
            <a:r>
              <a:rPr lang="en" sz="2000">
                <a:solidFill>
                  <a:srgbClr val="262626"/>
                </a:solidFill>
                <a:latin typeface="Helvetica Neue Light"/>
                <a:ea typeface="Helvetica Neue Light"/>
                <a:cs typeface="Helvetica Neue Light"/>
                <a:sym typeface="Helvetica Neue Light"/>
              </a:rPr>
              <a:t> while those in the the validation sets are divided in those patients with radiology data (rad_valid) and those with pathology data (path_valid).</a:t>
            </a:r>
            <a:r>
              <a:rPr b="1" lang="en" sz="2000">
                <a:solidFill>
                  <a:schemeClr val="accent1"/>
                </a:solidFill>
                <a:latin typeface="Helvetica Neue"/>
                <a:ea typeface="Helvetica Neue"/>
                <a:cs typeface="Helvetica Neue"/>
                <a:sym typeface="Helvetica Neue"/>
              </a:rPr>
              <a:t> Importantly, when using the pre-extracted radiology and pathology features, there are two different files. One with the training set patients’ features, and a second one with the validation patients’ features</a:t>
            </a:r>
            <a:endParaRPr b="1" sz="2000">
              <a:solidFill>
                <a:schemeClr val="accent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Performance metrics and splits</a:t>
            </a:r>
            <a:endParaRPr/>
          </a:p>
        </p:txBody>
      </p:sp>
      <p:pic>
        <p:nvPicPr>
          <p:cNvPr id="159" name="Google Shape;159;p18"/>
          <p:cNvPicPr preferRelativeResize="0"/>
          <p:nvPr/>
        </p:nvPicPr>
        <p:blipFill>
          <a:blip r:embed="rId3">
            <a:alphaModFix/>
          </a:blip>
          <a:stretch>
            <a:fillRect/>
          </a:stretch>
        </p:blipFill>
        <p:spPr>
          <a:xfrm>
            <a:off x="353325" y="1284024"/>
            <a:ext cx="4372575" cy="2764474"/>
          </a:xfrm>
          <a:prstGeom prst="rect">
            <a:avLst/>
          </a:prstGeom>
          <a:noFill/>
          <a:ln>
            <a:noFill/>
          </a:ln>
        </p:spPr>
      </p:pic>
      <p:pic>
        <p:nvPicPr>
          <p:cNvPr id="160" name="Google Shape;160;p18"/>
          <p:cNvPicPr preferRelativeResize="0"/>
          <p:nvPr/>
        </p:nvPicPr>
        <p:blipFill>
          <a:blip r:embed="rId4">
            <a:alphaModFix/>
          </a:blip>
          <a:stretch>
            <a:fillRect/>
          </a:stretch>
        </p:blipFill>
        <p:spPr>
          <a:xfrm>
            <a:off x="4898400" y="996987"/>
            <a:ext cx="3339250" cy="314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Performance metrics and splits</a:t>
            </a:r>
            <a:endParaRPr/>
          </a:p>
        </p:txBody>
      </p:sp>
      <p:sp>
        <p:nvSpPr>
          <p:cNvPr id="166" name="Google Shape;166;p19"/>
          <p:cNvSpPr txBox="1"/>
          <p:nvPr/>
        </p:nvSpPr>
        <p:spPr>
          <a:xfrm>
            <a:off x="472150" y="914175"/>
            <a:ext cx="8318100" cy="3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If the raw data is going to be used, further steps need to be done.</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Pathology slides in the training set can be linked with the the slides ids using the clinical data file (</a:t>
            </a:r>
            <a:r>
              <a:rPr lang="en" sz="2000">
                <a:solidFill>
                  <a:schemeClr val="accent1"/>
                </a:solidFill>
                <a:latin typeface="Helvetica Neue Light"/>
                <a:ea typeface="Helvetica Neue Light"/>
                <a:cs typeface="Helvetica Neue Light"/>
                <a:sym typeface="Helvetica Neue Light"/>
              </a:rPr>
              <a:t>clinical_data/clinical_data.csv</a:t>
            </a:r>
            <a:r>
              <a:rPr lang="en" sz="2000">
                <a:solidFill>
                  <a:srgbClr val="262626"/>
                </a:solidFill>
                <a:latin typeface="Helvetica Neue Light"/>
                <a:ea typeface="Helvetica Neue Light"/>
                <a:cs typeface="Helvetica Neue Light"/>
                <a:sym typeface="Helvetica Neue Light"/>
              </a:rPr>
              <a:t>). From the dataframe, we need to take the </a:t>
            </a:r>
            <a:r>
              <a:rPr b="1" lang="en" sz="2000">
                <a:solidFill>
                  <a:schemeClr val="accent1"/>
                </a:solidFill>
                <a:latin typeface="Helvetica Neue"/>
                <a:ea typeface="Helvetica Neue"/>
                <a:cs typeface="Helvetica Neue"/>
                <a:sym typeface="Helvetica Neue"/>
              </a:rPr>
              <a:t>dmp_pt_id</a:t>
            </a:r>
            <a:r>
              <a:rPr lang="en" sz="2000">
                <a:solidFill>
                  <a:srgbClr val="262626"/>
                </a:solidFill>
                <a:latin typeface="Helvetica Neue Light"/>
                <a:ea typeface="Helvetica Neue Light"/>
                <a:cs typeface="Helvetica Neue Light"/>
                <a:sym typeface="Helvetica Neue Light"/>
              </a:rPr>
              <a:t> and the </a:t>
            </a:r>
            <a:r>
              <a:rPr b="1" lang="en" sz="2000">
                <a:solidFill>
                  <a:schemeClr val="accent1"/>
                </a:solidFill>
                <a:latin typeface="Helvetica Neue"/>
                <a:ea typeface="Helvetica Neue"/>
                <a:cs typeface="Helvetica Neue"/>
                <a:sym typeface="Helvetica Neue"/>
              </a:rPr>
              <a:t>slide_id</a:t>
            </a:r>
            <a:r>
              <a:rPr lang="en" sz="2000">
                <a:solidFill>
                  <a:srgbClr val="262626"/>
                </a:solidFill>
                <a:latin typeface="Helvetica Neue Light"/>
                <a:ea typeface="Helvetica Neue Light"/>
                <a:cs typeface="Helvetica Neue Light"/>
                <a:sym typeface="Helvetica Neue Light"/>
              </a:rPr>
              <a:t> columns. This will allow us to take the slides that are in the training set.</a:t>
            </a:r>
            <a:endParaRPr sz="2000">
              <a:solidFill>
                <a:srgbClr val="262626"/>
              </a:solidFill>
              <a:latin typeface="Helvetica Neue Light"/>
              <a:ea typeface="Helvetica Neue Light"/>
              <a:cs typeface="Helvetica Neue Light"/>
              <a:sym typeface="Helvetica Neue Light"/>
            </a:endParaRPr>
          </a:p>
        </p:txBody>
      </p:sp>
      <p:pic>
        <p:nvPicPr>
          <p:cNvPr id="167" name="Google Shape;167;p19"/>
          <p:cNvPicPr preferRelativeResize="0"/>
          <p:nvPr/>
        </p:nvPicPr>
        <p:blipFill>
          <a:blip r:embed="rId3">
            <a:alphaModFix/>
          </a:blip>
          <a:stretch>
            <a:fillRect/>
          </a:stretch>
        </p:blipFill>
        <p:spPr>
          <a:xfrm>
            <a:off x="1654025" y="2849200"/>
            <a:ext cx="5101825" cy="1764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Performance metrics and splits</a:t>
            </a:r>
            <a:endParaRPr/>
          </a:p>
        </p:txBody>
      </p:sp>
      <p:sp>
        <p:nvSpPr>
          <p:cNvPr id="173" name="Google Shape;173;p20"/>
          <p:cNvSpPr txBox="1"/>
          <p:nvPr/>
        </p:nvSpPr>
        <p:spPr>
          <a:xfrm>
            <a:off x="472150" y="914175"/>
            <a:ext cx="8318100" cy="3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The same thing needs to be done for the </a:t>
            </a:r>
            <a:r>
              <a:rPr lang="en" sz="2000">
                <a:solidFill>
                  <a:srgbClr val="262626"/>
                </a:solidFill>
                <a:latin typeface="Helvetica Neue Light"/>
                <a:ea typeface="Helvetica Neue Light"/>
                <a:cs typeface="Helvetica Neue Light"/>
                <a:sym typeface="Helvetica Neue Light"/>
              </a:rPr>
              <a:t>radiology</a:t>
            </a:r>
            <a:r>
              <a:rPr lang="en" sz="2000">
                <a:solidFill>
                  <a:srgbClr val="262626"/>
                </a:solidFill>
                <a:latin typeface="Helvetica Neue Light"/>
                <a:ea typeface="Helvetica Neue Light"/>
                <a:cs typeface="Helvetica Neue Light"/>
                <a:sym typeface="Helvetica Neue Light"/>
              </a:rPr>
              <a:t> data</a:t>
            </a:r>
            <a:r>
              <a:rPr lang="en" sz="2000">
                <a:solidFill>
                  <a:srgbClr val="262626"/>
                </a:solidFill>
                <a:latin typeface="Helvetica Neue Light"/>
                <a:ea typeface="Helvetica Neue Light"/>
                <a:cs typeface="Helvetica Neue Light"/>
                <a:sym typeface="Helvetica Neue Light"/>
              </a:rPr>
              <a:t>.</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Radiology</a:t>
            </a:r>
            <a:r>
              <a:rPr lang="en" sz="2000">
                <a:solidFill>
                  <a:srgbClr val="262626"/>
                </a:solidFill>
                <a:latin typeface="Helvetica Neue Light"/>
                <a:ea typeface="Helvetica Neue Light"/>
                <a:cs typeface="Helvetica Neue Light"/>
                <a:sym typeface="Helvetica Neue Light"/>
              </a:rPr>
              <a:t> CT scans in the training set can be linked with the the ct ids using the clinical data file (</a:t>
            </a:r>
            <a:r>
              <a:rPr b="1" lang="en" sz="2000">
                <a:solidFill>
                  <a:schemeClr val="accent1"/>
                </a:solidFill>
                <a:latin typeface="Helvetica Neue"/>
                <a:ea typeface="Helvetica Neue"/>
                <a:cs typeface="Helvetica Neue"/>
                <a:sym typeface="Helvetica Neue"/>
              </a:rPr>
              <a:t>clinical_data/clinical_data.csv</a:t>
            </a:r>
            <a:r>
              <a:rPr b="1" lang="en" sz="2000">
                <a:solidFill>
                  <a:srgbClr val="262626"/>
                </a:solidFill>
                <a:latin typeface="Helvetica Neue"/>
                <a:ea typeface="Helvetica Neue"/>
                <a:cs typeface="Helvetica Neue"/>
                <a:sym typeface="Helvetica Neue"/>
              </a:rPr>
              <a:t>)</a:t>
            </a:r>
            <a:r>
              <a:rPr lang="en" sz="2000">
                <a:solidFill>
                  <a:srgbClr val="262626"/>
                </a:solidFill>
                <a:latin typeface="Helvetica Neue Light"/>
                <a:ea typeface="Helvetica Neue Light"/>
                <a:cs typeface="Helvetica Neue Light"/>
                <a:sym typeface="Helvetica Neue Light"/>
              </a:rPr>
              <a:t>. From the dataframe, we need to take the </a:t>
            </a:r>
            <a:r>
              <a:rPr b="1" lang="en" sz="2000">
                <a:solidFill>
                  <a:schemeClr val="accent1"/>
                </a:solidFill>
                <a:latin typeface="Helvetica Neue"/>
                <a:ea typeface="Helvetica Neue"/>
                <a:cs typeface="Helvetica Neue"/>
                <a:sym typeface="Helvetica Neue"/>
              </a:rPr>
              <a:t>dmp_pt_id</a:t>
            </a:r>
            <a:r>
              <a:rPr lang="en" sz="2000">
                <a:solidFill>
                  <a:srgbClr val="262626"/>
                </a:solidFill>
                <a:latin typeface="Helvetica Neue Light"/>
                <a:ea typeface="Helvetica Neue Light"/>
                <a:cs typeface="Helvetica Neue Light"/>
                <a:sym typeface="Helvetica Neue Light"/>
              </a:rPr>
              <a:t> and the </a:t>
            </a:r>
            <a:r>
              <a:rPr b="1" lang="en" sz="2000">
                <a:solidFill>
                  <a:schemeClr val="accent1"/>
                </a:solidFill>
                <a:latin typeface="Helvetica Neue"/>
                <a:ea typeface="Helvetica Neue"/>
                <a:cs typeface="Helvetica Neue"/>
                <a:sym typeface="Helvetica Neue"/>
              </a:rPr>
              <a:t>radiology_accession_number</a:t>
            </a:r>
            <a:r>
              <a:rPr lang="en" sz="2000">
                <a:solidFill>
                  <a:srgbClr val="262626"/>
                </a:solidFill>
                <a:latin typeface="Helvetica Neue Light"/>
                <a:ea typeface="Helvetica Neue Light"/>
                <a:cs typeface="Helvetica Neue Light"/>
                <a:sym typeface="Helvetica Neue Light"/>
              </a:rPr>
              <a:t> columns. This will allow us to take the CTs that are in the training set.</a:t>
            </a:r>
            <a:endParaRPr sz="2000">
              <a:solidFill>
                <a:srgbClr val="262626"/>
              </a:solidFill>
              <a:latin typeface="Helvetica Neue Light"/>
              <a:ea typeface="Helvetica Neue Light"/>
              <a:cs typeface="Helvetica Neue Light"/>
              <a:sym typeface="Helvetica Neue Light"/>
            </a:endParaRPr>
          </a:p>
        </p:txBody>
      </p:sp>
      <p:pic>
        <p:nvPicPr>
          <p:cNvPr id="174" name="Google Shape;174;p20"/>
          <p:cNvPicPr preferRelativeResize="0"/>
          <p:nvPr/>
        </p:nvPicPr>
        <p:blipFill>
          <a:blip r:embed="rId3">
            <a:alphaModFix/>
          </a:blip>
          <a:stretch>
            <a:fillRect/>
          </a:stretch>
        </p:blipFill>
        <p:spPr>
          <a:xfrm>
            <a:off x="660225" y="2878325"/>
            <a:ext cx="3689501" cy="2265175"/>
          </a:xfrm>
          <a:prstGeom prst="rect">
            <a:avLst/>
          </a:prstGeom>
          <a:noFill/>
          <a:ln>
            <a:noFill/>
          </a:ln>
        </p:spPr>
      </p:pic>
      <p:sp>
        <p:nvSpPr>
          <p:cNvPr id="175" name="Google Shape;175;p20"/>
          <p:cNvSpPr txBox="1"/>
          <p:nvPr/>
        </p:nvSpPr>
        <p:spPr>
          <a:xfrm>
            <a:off x="4510600" y="2943450"/>
            <a:ext cx="4359900" cy="15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Some </a:t>
            </a:r>
            <a:r>
              <a:rPr lang="en" sz="2000">
                <a:solidFill>
                  <a:srgbClr val="262626"/>
                </a:solidFill>
                <a:latin typeface="Helvetica Neue Light"/>
                <a:ea typeface="Helvetica Neue Light"/>
                <a:cs typeface="Helvetica Neue Light"/>
                <a:sym typeface="Helvetica Neue Light"/>
              </a:rPr>
              <a:t>patients</a:t>
            </a:r>
            <a:r>
              <a:rPr lang="en" sz="2000">
                <a:solidFill>
                  <a:srgbClr val="262626"/>
                </a:solidFill>
                <a:latin typeface="Helvetica Neue Light"/>
                <a:ea typeface="Helvetica Neue Light"/>
                <a:cs typeface="Helvetica Neue Light"/>
                <a:sym typeface="Helvetica Neue Light"/>
              </a:rPr>
              <a:t> don’t have radiology data (NaN). We have prepared a file </a:t>
            </a:r>
            <a:r>
              <a:rPr b="1" lang="en" sz="2000">
                <a:solidFill>
                  <a:schemeClr val="accent1"/>
                </a:solidFill>
                <a:latin typeface="Helvetica Neue"/>
                <a:ea typeface="Helvetica Neue"/>
                <a:cs typeface="Helvetica Neue"/>
                <a:sym typeface="Helvetica Neue"/>
              </a:rPr>
              <a:t>clinical_data/lookup_patients.csv</a:t>
            </a:r>
            <a:r>
              <a:rPr b="1" lang="en" sz="2000">
                <a:solidFill>
                  <a:srgbClr val="262626"/>
                </a:solidFill>
                <a:latin typeface="Helvetica Neue"/>
                <a:ea typeface="Helvetica Neue"/>
                <a:cs typeface="Helvetica Neue"/>
                <a:sym typeface="Helvetica Neue"/>
              </a:rPr>
              <a:t>,</a:t>
            </a:r>
            <a:r>
              <a:rPr lang="en" sz="2000">
                <a:solidFill>
                  <a:srgbClr val="262626"/>
                </a:solidFill>
                <a:latin typeface="Helvetica Neue Light"/>
                <a:ea typeface="Helvetica Neue Light"/>
                <a:cs typeface="Helvetica Neue Light"/>
                <a:sym typeface="Helvetica Neue Light"/>
              </a:rPr>
              <a:t> containing the lookup table for pathology and radiology patient conversion.</a:t>
            </a:r>
            <a:endParaRPr sz="20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Deliverables</a:t>
            </a:r>
            <a:endParaRPr/>
          </a:p>
        </p:txBody>
      </p:sp>
      <p:sp>
        <p:nvSpPr>
          <p:cNvPr id="181" name="Google Shape;181;p21"/>
          <p:cNvSpPr txBox="1"/>
          <p:nvPr/>
        </p:nvSpPr>
        <p:spPr>
          <a:xfrm>
            <a:off x="472150" y="914175"/>
            <a:ext cx="8318100" cy="3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Each team will have to deliver:</a:t>
            </a:r>
            <a:endParaRPr sz="2000">
              <a:solidFill>
                <a:srgbClr val="262626"/>
              </a:solidFill>
              <a:latin typeface="Helvetica Neue Light"/>
              <a:ea typeface="Helvetica Neue Light"/>
              <a:cs typeface="Helvetica Neue Light"/>
              <a:sym typeface="Helvetica Neue Light"/>
            </a:endParaRPr>
          </a:p>
          <a:p>
            <a:pPr indent="-355600" lvl="0" marL="4572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A presentation explaining their approach and model (approximately 10 slides)</a:t>
            </a:r>
            <a:endParaRPr sz="2000">
              <a:solidFill>
                <a:srgbClr val="262626"/>
              </a:solidFill>
              <a:latin typeface="Helvetica Neue Light"/>
              <a:ea typeface="Helvetica Neue Light"/>
              <a:cs typeface="Helvetica Neue Light"/>
              <a:sym typeface="Helvetica Neue Light"/>
            </a:endParaRPr>
          </a:p>
          <a:p>
            <a:pPr indent="-355600" lvl="0" marL="4572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The code they have created during the hackathon in  a single ZIP file.</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Each team will upload everything to the this </a:t>
            </a:r>
            <a:r>
              <a:rPr b="1" lang="en" sz="2000" u="sng">
                <a:solidFill>
                  <a:schemeClr val="accent1"/>
                </a:solidFill>
                <a:latin typeface="Helvetica Neue"/>
                <a:ea typeface="Helvetica Neue"/>
                <a:cs typeface="Helvetica Neue"/>
                <a:sym typeface="Helvetica Neue"/>
                <a:hlinkClick r:id="rId3">
                  <a:extLst>
                    <a:ext uri="{A12FA001-AC4F-418D-AE19-62706E023703}">
                      <ahyp:hlinkClr val="tx"/>
                    </a:ext>
                  </a:extLst>
                </a:hlinkClick>
              </a:rPr>
              <a:t>Google Drive folder</a:t>
            </a:r>
            <a:r>
              <a:rPr lang="en" sz="2000">
                <a:solidFill>
                  <a:srgbClr val="262626"/>
                </a:solidFill>
                <a:latin typeface="Helvetica Neue Light"/>
                <a:ea typeface="Helvetica Neue Light"/>
                <a:cs typeface="Helvetica Neue Light"/>
                <a:sym typeface="Helvetica Neue Light"/>
              </a:rPr>
              <a:t>. Teams have to create a new folder inside that one </a:t>
            </a:r>
            <a:r>
              <a:rPr b="1" lang="en" sz="2000">
                <a:solidFill>
                  <a:srgbClr val="262626"/>
                </a:solidFill>
                <a:latin typeface="Helvetica Neue"/>
                <a:ea typeface="Helvetica Neue"/>
                <a:cs typeface="Helvetica Neue"/>
                <a:sym typeface="Helvetica Neue"/>
              </a:rPr>
              <a:t>with the name of the team</a:t>
            </a:r>
            <a:r>
              <a:rPr lang="en" sz="2000">
                <a:solidFill>
                  <a:srgbClr val="262626"/>
                </a:solidFill>
                <a:latin typeface="Helvetica Neue Light"/>
                <a:ea typeface="Helvetica Neue Light"/>
                <a:cs typeface="Helvetica Neue Light"/>
                <a:sym typeface="Helvetica Neue Light"/>
              </a:rPr>
              <a:t>, and then upload </a:t>
            </a:r>
            <a:r>
              <a:rPr b="1" lang="en" sz="2000">
                <a:solidFill>
                  <a:srgbClr val="262626"/>
                </a:solidFill>
                <a:latin typeface="Helvetica Neue"/>
                <a:ea typeface="Helvetica Neue"/>
                <a:cs typeface="Helvetica Neue"/>
                <a:sym typeface="Helvetica Neue"/>
              </a:rPr>
              <a:t>both their presentation and the code </a:t>
            </a:r>
            <a:r>
              <a:rPr lang="en" sz="2000">
                <a:solidFill>
                  <a:srgbClr val="262626"/>
                </a:solidFill>
                <a:latin typeface="Helvetica Neue Light"/>
                <a:ea typeface="Helvetica Neue Light"/>
                <a:cs typeface="Helvetica Neue Light"/>
                <a:sym typeface="Helvetica Neue Light"/>
              </a:rPr>
              <a:t>at the end of the Hackathon. </a:t>
            </a:r>
            <a:endParaRPr sz="20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Evaluation criteria</a:t>
            </a:r>
            <a:endParaRPr/>
          </a:p>
        </p:txBody>
      </p:sp>
      <p:sp>
        <p:nvSpPr>
          <p:cNvPr id="187" name="Google Shape;187;p22"/>
          <p:cNvSpPr txBox="1"/>
          <p:nvPr/>
        </p:nvSpPr>
        <p:spPr>
          <a:xfrm>
            <a:off x="472150" y="914175"/>
            <a:ext cx="8318100" cy="3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The results will be evaluated based on multiple criteria:</a:t>
            </a:r>
            <a:endParaRPr sz="2000">
              <a:solidFill>
                <a:srgbClr val="262626"/>
              </a:solidFill>
              <a:latin typeface="Helvetica Neue Light"/>
              <a:ea typeface="Helvetica Neue Light"/>
              <a:cs typeface="Helvetica Neue Light"/>
              <a:sym typeface="Helvetica Neue Light"/>
            </a:endParaRPr>
          </a:p>
          <a:p>
            <a:pPr indent="-355600" lvl="0" marL="457200" rtl="0" algn="l">
              <a:spcBef>
                <a:spcPts val="0"/>
              </a:spcBef>
              <a:spcAft>
                <a:spcPts val="0"/>
              </a:spcAft>
              <a:buClr>
                <a:srgbClr val="262626"/>
              </a:buClr>
              <a:buSzPts val="2000"/>
              <a:buFont typeface="Helvetica Neue Light"/>
              <a:buAutoNum type="arabicParenR"/>
            </a:pPr>
            <a:r>
              <a:rPr lang="en" sz="2000">
                <a:solidFill>
                  <a:srgbClr val="262626"/>
                </a:solidFill>
                <a:latin typeface="Helvetica Neue Light"/>
                <a:ea typeface="Helvetica Neue Light"/>
                <a:cs typeface="Helvetica Neue Light"/>
                <a:sym typeface="Helvetica Neue Light"/>
              </a:rPr>
              <a:t>The MSE and Pearson Correlation Coefficient performance in the validation set</a:t>
            </a:r>
            <a:endParaRPr sz="2000">
              <a:solidFill>
                <a:srgbClr val="262626"/>
              </a:solidFill>
              <a:latin typeface="Helvetica Neue Light"/>
              <a:ea typeface="Helvetica Neue Light"/>
              <a:cs typeface="Helvetica Neue Light"/>
              <a:sym typeface="Helvetica Neue Light"/>
            </a:endParaRPr>
          </a:p>
          <a:p>
            <a:pPr indent="-355600" lvl="0" marL="457200" rtl="0" algn="l">
              <a:spcBef>
                <a:spcPts val="0"/>
              </a:spcBef>
              <a:spcAft>
                <a:spcPts val="0"/>
              </a:spcAft>
              <a:buClr>
                <a:srgbClr val="262626"/>
              </a:buClr>
              <a:buSzPts val="2000"/>
              <a:buFont typeface="Helvetica Neue Light"/>
              <a:buAutoNum type="arabicParenR"/>
            </a:pPr>
            <a:r>
              <a:rPr lang="en" sz="2000">
                <a:solidFill>
                  <a:srgbClr val="262626"/>
                </a:solidFill>
                <a:latin typeface="Helvetica Neue Light"/>
                <a:ea typeface="Helvetica Neue Light"/>
                <a:cs typeface="Helvetica Neue Light"/>
                <a:sym typeface="Helvetica Neue Light"/>
              </a:rPr>
              <a:t>The creativity of the solution proposed and the technical difficulty</a:t>
            </a:r>
            <a:endParaRPr sz="2000">
              <a:solidFill>
                <a:srgbClr val="262626"/>
              </a:solidFill>
              <a:latin typeface="Helvetica Neue Light"/>
              <a:ea typeface="Helvetica Neue Light"/>
              <a:cs typeface="Helvetica Neue Light"/>
              <a:sym typeface="Helvetica Neue Light"/>
            </a:endParaRPr>
          </a:p>
          <a:p>
            <a:pPr indent="-355600" lvl="0" marL="457200" rtl="0" algn="l">
              <a:spcBef>
                <a:spcPts val="0"/>
              </a:spcBef>
              <a:spcAft>
                <a:spcPts val="0"/>
              </a:spcAft>
              <a:buClr>
                <a:srgbClr val="262626"/>
              </a:buClr>
              <a:buSzPts val="2000"/>
              <a:buFont typeface="Helvetica Neue Light"/>
              <a:buAutoNum type="arabicParenR"/>
            </a:pPr>
            <a:r>
              <a:rPr lang="en" sz="2000">
                <a:solidFill>
                  <a:srgbClr val="262626"/>
                </a:solidFill>
                <a:latin typeface="Helvetica Neue Light"/>
                <a:ea typeface="Helvetica Neue Light"/>
                <a:cs typeface="Helvetica Neue Light"/>
                <a:sym typeface="Helvetica Neue Light"/>
              </a:rPr>
              <a:t>The team contribution on the approach used</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Happy coding and good luck!</a:t>
            </a:r>
            <a:endParaRPr sz="20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5"/>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Introduction</a:t>
            </a:r>
            <a:endParaRPr/>
          </a:p>
        </p:txBody>
      </p:sp>
      <p:sp>
        <p:nvSpPr>
          <p:cNvPr id="31" name="Google Shape;31;p5"/>
          <p:cNvSpPr txBox="1"/>
          <p:nvPr>
            <p:ph idx="1" type="body"/>
          </p:nvPr>
        </p:nvSpPr>
        <p:spPr>
          <a:xfrm>
            <a:off x="254475" y="857333"/>
            <a:ext cx="8636100" cy="535500"/>
          </a:xfrm>
          <a:prstGeom prst="rect">
            <a:avLst/>
          </a:prstGeom>
        </p:spPr>
        <p:txBody>
          <a:bodyPr anchorCtr="0" anchor="t" bIns="45700" lIns="91425" spcFirstLastPara="1" rIns="91425" wrap="square" tIns="45700">
            <a:normAutofit/>
          </a:bodyPr>
          <a:lstStyle/>
          <a:p>
            <a:pPr indent="-330200" lvl="0" marL="457200" rtl="0" algn="l">
              <a:spcBef>
                <a:spcPts val="400"/>
              </a:spcBef>
              <a:spcAft>
                <a:spcPts val="0"/>
              </a:spcAft>
              <a:buSzPts val="1600"/>
              <a:buChar char="-"/>
            </a:pPr>
            <a:r>
              <a:rPr lang="en" sz="1600"/>
              <a:t>We know that multi-modal classifiers (models that use more than one source of information) can outperform single-modality classifiers in medicine.</a:t>
            </a:r>
            <a:endParaRPr sz="1600"/>
          </a:p>
        </p:txBody>
      </p:sp>
      <p:pic>
        <p:nvPicPr>
          <p:cNvPr id="32" name="Google Shape;32;p5"/>
          <p:cNvPicPr preferRelativeResize="0"/>
          <p:nvPr/>
        </p:nvPicPr>
        <p:blipFill rotWithShape="1">
          <a:blip r:embed="rId3">
            <a:alphaModFix/>
          </a:blip>
          <a:srcRect b="0" l="0" r="0" t="54981"/>
          <a:stretch/>
        </p:blipFill>
        <p:spPr>
          <a:xfrm>
            <a:off x="371525" y="1677654"/>
            <a:ext cx="5033149" cy="3202452"/>
          </a:xfrm>
          <a:prstGeom prst="rect">
            <a:avLst/>
          </a:prstGeom>
          <a:noFill/>
          <a:ln>
            <a:noFill/>
          </a:ln>
        </p:spPr>
      </p:pic>
      <p:sp>
        <p:nvSpPr>
          <p:cNvPr id="33" name="Google Shape;33;p5"/>
          <p:cNvSpPr txBox="1"/>
          <p:nvPr/>
        </p:nvSpPr>
        <p:spPr>
          <a:xfrm>
            <a:off x="210950" y="4850862"/>
            <a:ext cx="286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latin typeface="Helvetica Neue Light"/>
                <a:ea typeface="Helvetica Neue Light"/>
                <a:cs typeface="Helvetica Neue Light"/>
                <a:sym typeface="Helvetica Neue Light"/>
              </a:rPr>
              <a:t>Steyaert et al. Nature Machine Intelligence 2023</a:t>
            </a:r>
            <a:endParaRPr sz="1000">
              <a:solidFill>
                <a:schemeClr val="accent1"/>
              </a:solidFill>
              <a:latin typeface="Helvetica Neue Light"/>
              <a:ea typeface="Helvetica Neue Light"/>
              <a:cs typeface="Helvetica Neue Light"/>
              <a:sym typeface="Helvetica Neue Light"/>
            </a:endParaRPr>
          </a:p>
        </p:txBody>
      </p:sp>
      <p:sp>
        <p:nvSpPr>
          <p:cNvPr id="34" name="Google Shape;34;p5"/>
          <p:cNvSpPr txBox="1"/>
          <p:nvPr/>
        </p:nvSpPr>
        <p:spPr>
          <a:xfrm>
            <a:off x="5555375" y="1109962"/>
            <a:ext cx="3335100" cy="2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There exist different methods for </a:t>
            </a:r>
            <a:r>
              <a:rPr lang="en" sz="1500">
                <a:solidFill>
                  <a:schemeClr val="dk1"/>
                </a:solidFill>
                <a:latin typeface="Helvetica Neue Light"/>
                <a:ea typeface="Helvetica Neue Light"/>
                <a:cs typeface="Helvetica Neue Light"/>
                <a:sym typeface="Helvetica Neue Light"/>
              </a:rPr>
              <a:t>combining</a:t>
            </a:r>
            <a:r>
              <a:rPr lang="en" sz="1500">
                <a:solidFill>
                  <a:schemeClr val="dk1"/>
                </a:solidFill>
                <a:latin typeface="Helvetica Neue Light"/>
                <a:ea typeface="Helvetica Neue Light"/>
                <a:cs typeface="Helvetica Neue Light"/>
                <a:sym typeface="Helvetica Neue Light"/>
              </a:rPr>
              <a:t> the information:</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rgbClr val="262626"/>
              </a:buClr>
              <a:buSzPts val="1500"/>
              <a:buFont typeface="Helvetica Neue Light"/>
              <a:buChar char="-"/>
            </a:pPr>
            <a:r>
              <a:rPr b="1" lang="en" sz="1500">
                <a:solidFill>
                  <a:schemeClr val="accent1"/>
                </a:solidFill>
                <a:latin typeface="Helvetica Neue"/>
                <a:ea typeface="Helvetica Neue"/>
                <a:cs typeface="Helvetica Neue"/>
                <a:sym typeface="Helvetica Neue"/>
              </a:rPr>
              <a:t>Early fusion:</a:t>
            </a:r>
            <a:r>
              <a:rPr lang="en" sz="1500">
                <a:solidFill>
                  <a:srgbClr val="262626"/>
                </a:solidFill>
                <a:latin typeface="Helvetica Neue Light"/>
                <a:ea typeface="Helvetica Neue Light"/>
                <a:cs typeface="Helvetica Neue Light"/>
                <a:sym typeface="Helvetica Neue Light"/>
              </a:rPr>
              <a:t> Features are concatenated and a machine learning model is trained with them.</a:t>
            </a:r>
            <a:endParaRPr sz="1500">
              <a:solidFill>
                <a:srgbClr val="262626"/>
              </a:solidFill>
              <a:latin typeface="Helvetica Neue Light"/>
              <a:ea typeface="Helvetica Neue Light"/>
              <a:cs typeface="Helvetica Neue Light"/>
              <a:sym typeface="Helvetica Neue Light"/>
            </a:endParaRPr>
          </a:p>
          <a:p>
            <a:pPr indent="-323850" lvl="0" marL="457200" rtl="0" algn="l">
              <a:spcBef>
                <a:spcPts val="0"/>
              </a:spcBef>
              <a:spcAft>
                <a:spcPts val="0"/>
              </a:spcAft>
              <a:buClr>
                <a:srgbClr val="262626"/>
              </a:buClr>
              <a:buSzPts val="1500"/>
              <a:buFont typeface="Helvetica Neue Light"/>
              <a:buChar char="-"/>
            </a:pPr>
            <a:r>
              <a:rPr b="1" lang="en" sz="1500">
                <a:solidFill>
                  <a:schemeClr val="accent1"/>
                </a:solidFill>
                <a:latin typeface="Helvetica Neue"/>
                <a:ea typeface="Helvetica Neue"/>
                <a:cs typeface="Helvetica Neue"/>
                <a:sym typeface="Helvetica Neue"/>
              </a:rPr>
              <a:t>Intermediate fusion:</a:t>
            </a:r>
            <a:r>
              <a:rPr lang="en" sz="1500">
                <a:solidFill>
                  <a:schemeClr val="accent1"/>
                </a:solidFill>
                <a:latin typeface="Helvetica Neue Light"/>
                <a:ea typeface="Helvetica Neue Light"/>
                <a:cs typeface="Helvetica Neue Light"/>
                <a:sym typeface="Helvetica Neue Light"/>
              </a:rPr>
              <a:t> </a:t>
            </a:r>
            <a:r>
              <a:rPr lang="en" sz="1500">
                <a:solidFill>
                  <a:srgbClr val="262626"/>
                </a:solidFill>
                <a:latin typeface="Helvetica Neue Light"/>
                <a:ea typeface="Helvetica Neue Light"/>
                <a:cs typeface="Helvetica Neue Light"/>
                <a:sym typeface="Helvetica Neue Light"/>
              </a:rPr>
              <a:t>Features are transformed (usually using an Artificial Neural Network), then integrated and a final model is trained (usually a linear layer).</a:t>
            </a:r>
            <a:endParaRPr sz="1500">
              <a:solidFill>
                <a:srgbClr val="262626"/>
              </a:solidFill>
              <a:latin typeface="Helvetica Neue Light"/>
              <a:ea typeface="Helvetica Neue Light"/>
              <a:cs typeface="Helvetica Neue Light"/>
              <a:sym typeface="Helvetica Neue Light"/>
            </a:endParaRPr>
          </a:p>
          <a:p>
            <a:pPr indent="-323850" lvl="0" marL="457200" rtl="0" algn="l">
              <a:spcBef>
                <a:spcPts val="0"/>
              </a:spcBef>
              <a:spcAft>
                <a:spcPts val="0"/>
              </a:spcAft>
              <a:buClr>
                <a:srgbClr val="262626"/>
              </a:buClr>
              <a:buSzPts val="1500"/>
              <a:buFont typeface="Helvetica Neue Light"/>
              <a:buChar char="-"/>
            </a:pPr>
            <a:r>
              <a:rPr b="1" lang="en" sz="1500">
                <a:solidFill>
                  <a:schemeClr val="accent1"/>
                </a:solidFill>
                <a:latin typeface="Helvetica Neue"/>
                <a:ea typeface="Helvetica Neue"/>
                <a:cs typeface="Helvetica Neue"/>
                <a:sym typeface="Helvetica Neue"/>
              </a:rPr>
              <a:t>Late fusion:</a:t>
            </a:r>
            <a:r>
              <a:rPr lang="en" sz="1500">
                <a:solidFill>
                  <a:srgbClr val="262626"/>
                </a:solidFill>
                <a:latin typeface="Helvetica Neue Light"/>
                <a:ea typeface="Helvetica Neue Light"/>
                <a:cs typeface="Helvetica Neue Light"/>
                <a:sym typeface="Helvetica Neue Light"/>
              </a:rPr>
              <a:t> Different models are trained with each data modality, and then their predictions are fused.</a:t>
            </a:r>
            <a:endParaRPr sz="15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ph type="title"/>
          </p:nvPr>
        </p:nvSpPr>
        <p:spPr>
          <a:xfrm>
            <a:off x="304800" y="296450"/>
            <a:ext cx="80232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Lung cancer and Progression Free Survival </a:t>
            </a:r>
            <a:endParaRPr/>
          </a:p>
        </p:txBody>
      </p:sp>
      <p:sp>
        <p:nvSpPr>
          <p:cNvPr id="40" name="Google Shape;40;p6"/>
          <p:cNvSpPr txBox="1"/>
          <p:nvPr/>
        </p:nvSpPr>
        <p:spPr>
          <a:xfrm>
            <a:off x="462100" y="843850"/>
            <a:ext cx="8388300" cy="3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Lung cancer is one of the most frequent cancer types worldwide, with an approximate number of 1.8 million deaths per year </a:t>
            </a:r>
            <a:r>
              <a:rPr i="1" lang="en" sz="2000">
                <a:solidFill>
                  <a:srgbClr val="262626"/>
                </a:solidFill>
                <a:latin typeface="Helvetica Neue Light"/>
                <a:ea typeface="Helvetica Neue Light"/>
                <a:cs typeface="Helvetica Neue Light"/>
                <a:sym typeface="Helvetica Neue Light"/>
              </a:rPr>
              <a:t>(Sung et al. 2021).</a:t>
            </a:r>
            <a:endParaRPr i="1"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sz="2000">
                <a:solidFill>
                  <a:schemeClr val="accent1"/>
                </a:solidFill>
                <a:latin typeface="Helvetica Neue"/>
                <a:ea typeface="Helvetica Neue"/>
                <a:cs typeface="Helvetica Neue"/>
                <a:sym typeface="Helvetica Neue"/>
              </a:rPr>
              <a:t>P</a:t>
            </a:r>
            <a:r>
              <a:rPr lang="en" sz="2000">
                <a:solidFill>
                  <a:schemeClr val="accent1"/>
                </a:solidFill>
                <a:latin typeface="Helvetica Neue Light"/>
                <a:ea typeface="Helvetica Neue Light"/>
                <a:cs typeface="Helvetica Neue Light"/>
                <a:sym typeface="Helvetica Neue Light"/>
              </a:rPr>
              <a:t>rogression-</a:t>
            </a:r>
            <a:r>
              <a:rPr b="1" lang="en" sz="2000">
                <a:solidFill>
                  <a:schemeClr val="accent1"/>
                </a:solidFill>
                <a:latin typeface="Helvetica Neue"/>
                <a:ea typeface="Helvetica Neue"/>
                <a:cs typeface="Helvetica Neue"/>
                <a:sym typeface="Helvetica Neue"/>
              </a:rPr>
              <a:t>f</a:t>
            </a:r>
            <a:r>
              <a:rPr lang="en" sz="2000">
                <a:solidFill>
                  <a:schemeClr val="accent1"/>
                </a:solidFill>
                <a:latin typeface="Helvetica Neue Light"/>
                <a:ea typeface="Helvetica Neue Light"/>
                <a:cs typeface="Helvetica Neue Light"/>
                <a:sym typeface="Helvetica Neue Light"/>
              </a:rPr>
              <a:t>ree </a:t>
            </a:r>
            <a:r>
              <a:rPr b="1" lang="en" sz="2000">
                <a:solidFill>
                  <a:schemeClr val="accent1"/>
                </a:solidFill>
                <a:latin typeface="Helvetica Neue"/>
                <a:ea typeface="Helvetica Neue"/>
                <a:cs typeface="Helvetica Neue"/>
                <a:sym typeface="Helvetica Neue"/>
              </a:rPr>
              <a:t>s</a:t>
            </a:r>
            <a:r>
              <a:rPr lang="en" sz="2000">
                <a:solidFill>
                  <a:schemeClr val="accent1"/>
                </a:solidFill>
                <a:latin typeface="Helvetica Neue Light"/>
                <a:ea typeface="Helvetica Neue Light"/>
                <a:cs typeface="Helvetica Neue Light"/>
                <a:sym typeface="Helvetica Neue Light"/>
              </a:rPr>
              <a:t>urvival (PFS)</a:t>
            </a:r>
            <a:r>
              <a:rPr lang="en" sz="2000">
                <a:solidFill>
                  <a:srgbClr val="262626"/>
                </a:solidFill>
                <a:latin typeface="Helvetica Neue Light"/>
                <a:ea typeface="Helvetica Neue Light"/>
                <a:cs typeface="Helvetica Neue Light"/>
                <a:sym typeface="Helvetica Neue Light"/>
              </a:rPr>
              <a:t> is "the length of time during and after the treatment of a disease, such as cancer, that a patient lives with the disease but it does not get worse”.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Hence, being able to accurately predict the PFS can be crucial to understand the treatment effect on a patient.</a:t>
            </a:r>
            <a:endParaRPr sz="20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304800" y="296450"/>
            <a:ext cx="80232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Dataset we are going to use</a:t>
            </a:r>
            <a:endParaRPr/>
          </a:p>
        </p:txBody>
      </p:sp>
      <p:sp>
        <p:nvSpPr>
          <p:cNvPr id="46" name="Google Shape;46;p7"/>
          <p:cNvSpPr txBox="1"/>
          <p:nvPr/>
        </p:nvSpPr>
        <p:spPr>
          <a:xfrm>
            <a:off x="462100" y="843850"/>
            <a:ext cx="8388300" cy="3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Therefore, to tackle this important issue, we are going to use the dataset provided by </a:t>
            </a:r>
            <a:r>
              <a:rPr lang="en" sz="20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Vanguri et al. 2023 Nature Cancer</a:t>
            </a:r>
            <a:r>
              <a:rPr lang="en" sz="2000">
                <a:solidFill>
                  <a:srgbClr val="262626"/>
                </a:solidFill>
                <a:latin typeface="Helvetica Neue Light"/>
                <a:ea typeface="Helvetica Neue Light"/>
                <a:cs typeface="Helvetica Neue Light"/>
                <a:sym typeface="Helvetica Neue Light"/>
              </a:rPr>
              <a:t>.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This dataset contains data from 247 patients with advanced Non-Small-Cell Lung Cancer (NSLC), treated with PD-(L)1 blockade.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The dataset contains the following data modalities, which are detailed following slides:</a:t>
            </a:r>
            <a:endParaRPr sz="2000">
              <a:solidFill>
                <a:srgbClr val="262626"/>
              </a:solidFill>
              <a:latin typeface="Helvetica Neue Light"/>
              <a:ea typeface="Helvetica Neue Light"/>
              <a:cs typeface="Helvetica Neue Light"/>
              <a:sym typeface="Helvetica Neue Light"/>
            </a:endParaRPr>
          </a:p>
          <a:p>
            <a:pPr indent="-355600" lvl="0" marL="9144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Radiology</a:t>
            </a:r>
            <a:endParaRPr sz="2000">
              <a:solidFill>
                <a:srgbClr val="262626"/>
              </a:solidFill>
              <a:latin typeface="Helvetica Neue Light"/>
              <a:ea typeface="Helvetica Neue Light"/>
              <a:cs typeface="Helvetica Neue Light"/>
              <a:sym typeface="Helvetica Neue Light"/>
            </a:endParaRPr>
          </a:p>
          <a:p>
            <a:pPr indent="-355600" lvl="0" marL="9144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Digital Pathology</a:t>
            </a:r>
            <a:endParaRPr sz="2000">
              <a:solidFill>
                <a:srgbClr val="262626"/>
              </a:solidFill>
              <a:latin typeface="Helvetica Neue Light"/>
              <a:ea typeface="Helvetica Neue Light"/>
              <a:cs typeface="Helvetica Neue Light"/>
              <a:sym typeface="Helvetica Neue Light"/>
            </a:endParaRPr>
          </a:p>
          <a:p>
            <a:pPr indent="-355600" lvl="0" marL="9144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Genomics</a:t>
            </a:r>
            <a:endParaRPr sz="2000">
              <a:solidFill>
                <a:srgbClr val="262626"/>
              </a:solidFill>
              <a:latin typeface="Helvetica Neue Light"/>
              <a:ea typeface="Helvetica Neue Light"/>
              <a:cs typeface="Helvetica Neue Light"/>
              <a:sym typeface="Helvetica Neue Light"/>
            </a:endParaRPr>
          </a:p>
          <a:p>
            <a:pPr indent="-355600" lvl="0" marL="914400" rtl="0" algn="l">
              <a:spcBef>
                <a:spcPts val="0"/>
              </a:spcBef>
              <a:spcAft>
                <a:spcPts val="0"/>
              </a:spcAft>
              <a:buClr>
                <a:srgbClr val="262626"/>
              </a:buClr>
              <a:buSzPts val="2000"/>
              <a:buFont typeface="Helvetica Neue Light"/>
              <a:buChar char="-"/>
            </a:pPr>
            <a:r>
              <a:rPr lang="en" sz="2000">
                <a:solidFill>
                  <a:srgbClr val="262626"/>
                </a:solidFill>
                <a:latin typeface="Helvetica Neue Light"/>
                <a:ea typeface="Helvetica Neue Light"/>
                <a:cs typeface="Helvetica Neue Light"/>
                <a:sym typeface="Helvetica Neue Light"/>
              </a:rPr>
              <a:t>Clinical data</a:t>
            </a:r>
            <a:endParaRPr sz="20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2000">
                <a:solidFill>
                  <a:srgbClr val="262626"/>
                </a:solidFill>
                <a:latin typeface="Helvetica Neue Light"/>
                <a:ea typeface="Helvetica Neue Light"/>
                <a:cs typeface="Helvetica Neue Light"/>
                <a:sym typeface="Helvetica Neue Light"/>
              </a:rPr>
              <a:t>Data is available in this </a:t>
            </a:r>
            <a:r>
              <a:rPr lang="en" sz="20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Google Drive folder</a:t>
            </a:r>
            <a:endParaRPr sz="2000">
              <a:solidFill>
                <a:schemeClr val="accen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rgbClr val="262626"/>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title"/>
          </p:nvPr>
        </p:nvSpPr>
        <p:spPr>
          <a:xfrm>
            <a:off x="304800" y="296450"/>
            <a:ext cx="80232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Goal</a:t>
            </a:r>
            <a:endParaRPr/>
          </a:p>
        </p:txBody>
      </p:sp>
      <p:sp>
        <p:nvSpPr>
          <p:cNvPr id="52" name="Google Shape;52;p8"/>
          <p:cNvSpPr txBox="1"/>
          <p:nvPr/>
        </p:nvSpPr>
        <p:spPr>
          <a:xfrm>
            <a:off x="462100" y="843850"/>
            <a:ext cx="4169100" cy="3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262626"/>
                </a:solidFill>
                <a:latin typeface="Helvetica Neue Light"/>
                <a:ea typeface="Helvetica Neue Light"/>
                <a:cs typeface="Helvetica Neue Light"/>
                <a:sym typeface="Helvetica Neue Light"/>
              </a:rPr>
              <a:t>The goal of the hackathon is creating machine learning models able to predict the </a:t>
            </a:r>
            <a:r>
              <a:rPr b="1" lang="en" sz="1900">
                <a:solidFill>
                  <a:srgbClr val="262626"/>
                </a:solidFill>
                <a:latin typeface="Helvetica Neue"/>
                <a:ea typeface="Helvetica Neue"/>
                <a:cs typeface="Helvetica Neue"/>
                <a:sym typeface="Helvetica Neue"/>
              </a:rPr>
              <a:t>PFS </a:t>
            </a:r>
            <a:r>
              <a:rPr lang="en" sz="1900">
                <a:solidFill>
                  <a:srgbClr val="262626"/>
                </a:solidFill>
                <a:latin typeface="Helvetica Neue Light"/>
                <a:ea typeface="Helvetica Neue Light"/>
                <a:cs typeface="Helvetica Neue Light"/>
                <a:sym typeface="Helvetica Neue Light"/>
              </a:rPr>
              <a:t>from these patients.</a:t>
            </a:r>
            <a:endParaRPr sz="19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900">
                <a:solidFill>
                  <a:srgbClr val="262626"/>
                </a:solidFill>
                <a:latin typeface="Helvetica Neue Light"/>
                <a:ea typeface="Helvetica Neue Light"/>
                <a:cs typeface="Helvetica Neue Light"/>
                <a:sym typeface="Helvetica Neue Light"/>
              </a:rPr>
              <a:t>These models can use a single modality, or ideally, integrate the information from multiple </a:t>
            </a:r>
            <a:r>
              <a:rPr lang="en" sz="1900">
                <a:solidFill>
                  <a:srgbClr val="262626"/>
                </a:solidFill>
                <a:latin typeface="Helvetica Neue Light"/>
                <a:ea typeface="Helvetica Neue Light"/>
                <a:cs typeface="Helvetica Neue Light"/>
                <a:sym typeface="Helvetica Neue Light"/>
              </a:rPr>
              <a:t>modalities</a:t>
            </a:r>
            <a:r>
              <a:rPr lang="en" sz="1900">
                <a:solidFill>
                  <a:srgbClr val="262626"/>
                </a:solidFill>
                <a:latin typeface="Helvetica Neue Light"/>
                <a:ea typeface="Helvetica Neue Light"/>
                <a:cs typeface="Helvetica Neue Light"/>
                <a:sym typeface="Helvetica Neue Light"/>
              </a:rPr>
              <a:t>.</a:t>
            </a:r>
            <a:endParaRPr sz="19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900">
              <a:solidFill>
                <a:srgbClr val="262626"/>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900">
                <a:solidFill>
                  <a:srgbClr val="262626"/>
                </a:solidFill>
                <a:latin typeface="Helvetica Neue Light"/>
                <a:ea typeface="Helvetica Neue Light"/>
                <a:cs typeface="Helvetica Neue Light"/>
                <a:sym typeface="Helvetica Neue Light"/>
              </a:rPr>
              <a:t>Something</a:t>
            </a:r>
            <a:r>
              <a:rPr lang="en" sz="1900">
                <a:solidFill>
                  <a:srgbClr val="262626"/>
                </a:solidFill>
                <a:latin typeface="Helvetica Neue Light"/>
                <a:ea typeface="Helvetica Neue Light"/>
                <a:cs typeface="Helvetica Neue Light"/>
                <a:sym typeface="Helvetica Neue Light"/>
              </a:rPr>
              <a:t> important is that we are going </a:t>
            </a:r>
            <a:r>
              <a:rPr b="1" lang="en" sz="1900">
                <a:solidFill>
                  <a:schemeClr val="accent1"/>
                </a:solidFill>
                <a:latin typeface="Helvetica Neue"/>
                <a:ea typeface="Helvetica Neue"/>
                <a:cs typeface="Helvetica Neue"/>
                <a:sym typeface="Helvetica Neue"/>
              </a:rPr>
              <a:t>to select those patients that are not censor and for which their PFS value is different from 0.</a:t>
            </a:r>
            <a:r>
              <a:rPr lang="en" sz="1900">
                <a:solidFill>
                  <a:schemeClr val="accent1"/>
                </a:solidFill>
                <a:latin typeface="Helvetica Neue Light"/>
                <a:ea typeface="Helvetica Neue Light"/>
                <a:cs typeface="Helvetica Neue Light"/>
                <a:sym typeface="Helvetica Neue Light"/>
              </a:rPr>
              <a:t> </a:t>
            </a:r>
            <a:r>
              <a:rPr lang="en" sz="1900">
                <a:solidFill>
                  <a:srgbClr val="262626"/>
                </a:solidFill>
                <a:latin typeface="Helvetica Neue Light"/>
                <a:ea typeface="Helvetica Neue Light"/>
                <a:cs typeface="Helvetica Neue Light"/>
                <a:sym typeface="Helvetica Neue Light"/>
              </a:rPr>
              <a:t>Further details are given later in the slides, when the clinical data is explained. </a:t>
            </a:r>
            <a:endParaRPr sz="1900">
              <a:solidFill>
                <a:srgbClr val="262626"/>
              </a:solidFill>
              <a:latin typeface="Helvetica Neue Light"/>
              <a:ea typeface="Helvetica Neue Light"/>
              <a:cs typeface="Helvetica Neue Light"/>
              <a:sym typeface="Helvetica Neue Light"/>
            </a:endParaRPr>
          </a:p>
        </p:txBody>
      </p:sp>
      <p:pic>
        <p:nvPicPr>
          <p:cNvPr id="53" name="Google Shape;53;p8"/>
          <p:cNvPicPr preferRelativeResize="0"/>
          <p:nvPr/>
        </p:nvPicPr>
        <p:blipFill>
          <a:blip r:embed="rId3">
            <a:alphaModFix/>
          </a:blip>
          <a:stretch>
            <a:fillRect/>
          </a:stretch>
        </p:blipFill>
        <p:spPr>
          <a:xfrm>
            <a:off x="4962675" y="1351412"/>
            <a:ext cx="4004923" cy="3003700"/>
          </a:xfrm>
          <a:prstGeom prst="rect">
            <a:avLst/>
          </a:prstGeom>
          <a:noFill/>
          <a:ln>
            <a:noFill/>
          </a:ln>
        </p:spPr>
      </p:pic>
      <p:sp>
        <p:nvSpPr>
          <p:cNvPr id="54" name="Google Shape;54;p8"/>
          <p:cNvSpPr txBox="1"/>
          <p:nvPr/>
        </p:nvSpPr>
        <p:spPr>
          <a:xfrm>
            <a:off x="5355000" y="1351412"/>
            <a:ext cx="37890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Distribution of the PFS value in the dataset</a:t>
            </a:r>
            <a:endParaRPr>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Radiology</a:t>
            </a:r>
            <a:r>
              <a:rPr lang="en"/>
              <a:t> data</a:t>
            </a:r>
            <a:endParaRPr/>
          </a:p>
        </p:txBody>
      </p:sp>
      <p:sp>
        <p:nvSpPr>
          <p:cNvPr id="60" name="Google Shape;60;p9"/>
          <p:cNvSpPr txBox="1"/>
          <p:nvPr/>
        </p:nvSpPr>
        <p:spPr>
          <a:xfrm>
            <a:off x="472150" y="7015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Path to the radiology data in Google Drive: </a:t>
            </a:r>
            <a:r>
              <a:rPr b="1" lang="en" u="sng">
                <a:solidFill>
                  <a:schemeClr val="hlink"/>
                </a:solidFill>
                <a:latin typeface="Helvetica Neue"/>
                <a:ea typeface="Helvetica Neue"/>
                <a:cs typeface="Helvetica Neue"/>
                <a:sym typeface="Helvetica Neue"/>
                <a:hlinkClick r:id="rId3"/>
              </a:rPr>
              <a:t>radiology/</a:t>
            </a:r>
            <a:endParaRPr b="1">
              <a:solidFill>
                <a:schemeClr val="accent1"/>
              </a:solidFill>
              <a:latin typeface="Helvetica Neue"/>
              <a:ea typeface="Helvetica Neue"/>
              <a:cs typeface="Helvetica Neue"/>
              <a:sym typeface="Helvetica Neue"/>
            </a:endParaRPr>
          </a:p>
        </p:txBody>
      </p:sp>
      <p:sp>
        <p:nvSpPr>
          <p:cNvPr id="61" name="Google Shape;61;p9"/>
          <p:cNvSpPr txBox="1"/>
          <p:nvPr/>
        </p:nvSpPr>
        <p:spPr>
          <a:xfrm>
            <a:off x="472100" y="956825"/>
            <a:ext cx="8087100" cy="21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Within this folder we have multiple subfolders, containing the RAW and preprocessed data:</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radiology_ct_raw: </a:t>
            </a:r>
            <a:r>
              <a:rPr lang="en" sz="1200">
                <a:latin typeface="Helvetica Neue Light"/>
                <a:ea typeface="Helvetica Neue Light"/>
                <a:cs typeface="Helvetica Neue Light"/>
                <a:sym typeface="Helvetica Neue Light"/>
              </a:rPr>
              <a:t>Raw CT scans in NIFTI format. NIFTI format is a convenient way of storing 3D dimensional data, in our case CT scans. It can be accessed using the simpleitk library, as explained in the </a:t>
            </a:r>
            <a:r>
              <a:rPr b="1" lang="en" sz="1200" u="sng">
                <a:solidFill>
                  <a:schemeClr val="hlink"/>
                </a:solidFill>
                <a:latin typeface="Helvetica Neue"/>
                <a:ea typeface="Helvetica Neue"/>
                <a:cs typeface="Helvetica Neue"/>
                <a:sym typeface="Helvetica Neue"/>
                <a:hlinkClick r:id="rId4"/>
              </a:rPr>
              <a:t>code/read_ct_scans.py</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radiology_ct_segmentations: </a:t>
            </a:r>
            <a:r>
              <a:rPr lang="en" sz="1200">
                <a:latin typeface="Helvetica Neue Light"/>
                <a:ea typeface="Helvetica Neue Light"/>
                <a:cs typeface="Helvetica Neue Light"/>
                <a:sym typeface="Helvetica Neue Light"/>
              </a:rPr>
              <a:t>Segmentation masks obtained using the annotations from experts. The segmentations are in MHA format. They can be accessed using the simpleitk library, as explained in the </a:t>
            </a:r>
            <a:r>
              <a:rPr b="1" lang="en" sz="1200" u="sng">
                <a:solidFill>
                  <a:schemeClr val="hlink"/>
                </a:solidFill>
                <a:latin typeface="Helvetica Neue"/>
                <a:ea typeface="Helvetica Neue"/>
                <a:cs typeface="Helvetica Neue"/>
                <a:sym typeface="Helvetica Neue"/>
                <a:hlinkClick r:id="rId5"/>
              </a:rPr>
              <a:t>code/read_ct_segmentations.py</a:t>
            </a:r>
            <a:r>
              <a:rPr b="1" lang="en" sz="1200">
                <a:latin typeface="Helvetica Neue"/>
                <a:ea typeface="Helvetica Neue"/>
                <a:cs typeface="Helvetica Neue"/>
                <a:sym typeface="Helvetica Neue"/>
              </a:rPr>
              <a:t> </a:t>
            </a:r>
            <a:r>
              <a:rPr lang="en" sz="1200">
                <a:latin typeface="Helvetica Neue Light"/>
                <a:ea typeface="Helvetica Neue Light"/>
                <a:cs typeface="Helvetica Neue Light"/>
                <a:sym typeface="Helvetica Neue Light"/>
              </a:rPr>
              <a:t>The segmentation labels map as the following: parenchymal (1,2), pleural (3,4) and lymph nodes (5,6).</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radiomics_features: </a:t>
            </a:r>
            <a:r>
              <a:rPr lang="en" sz="1200">
                <a:latin typeface="Helvetica Neue Light"/>
                <a:ea typeface="Helvetica Neue Light"/>
                <a:cs typeface="Helvetica Neue Light"/>
                <a:sym typeface="Helvetica Neue Light"/>
              </a:rPr>
              <a:t>Radiomics features obtained for both the training and validation sets. There are 1690 radiomics features obtained per CT scan. The features can be accessed using the pandas library, as explained in </a:t>
            </a:r>
            <a:r>
              <a:rPr b="1" lang="en" sz="1200" u="sng">
                <a:solidFill>
                  <a:schemeClr val="hlink"/>
                </a:solidFill>
                <a:latin typeface="Helvetica Neue"/>
                <a:ea typeface="Helvetica Neue"/>
                <a:cs typeface="Helvetica Neue"/>
                <a:sym typeface="Helvetica Neue"/>
                <a:hlinkClick r:id="rId6"/>
              </a:rPr>
              <a:t>code/read_parquet.py</a:t>
            </a:r>
            <a:r>
              <a:rPr b="1" lang="en" sz="1200">
                <a:latin typeface="Helvetica Neue"/>
                <a:ea typeface="Helvetica Neue"/>
                <a:cs typeface="Helvetica Neue"/>
                <a:sym typeface="Helvetica Neue"/>
              </a:rPr>
              <a:t> . </a:t>
            </a:r>
            <a:r>
              <a:rPr b="1" lang="en" sz="1200">
                <a:solidFill>
                  <a:schemeClr val="accent1"/>
                </a:solidFill>
                <a:latin typeface="Helvetica Neue"/>
                <a:ea typeface="Helvetica Neue"/>
                <a:cs typeface="Helvetica Neue"/>
                <a:sym typeface="Helvetica Neue"/>
              </a:rPr>
              <a:t>The patient ids needs to be accessed with the index of the dataframe.</a:t>
            </a:r>
            <a:endParaRPr b="1" sz="1200">
              <a:solidFill>
                <a:schemeClr val="accent1"/>
              </a:solidFill>
              <a:latin typeface="Helvetica Neue"/>
              <a:ea typeface="Helvetica Neue"/>
              <a:cs typeface="Helvetica Neue"/>
              <a:sym typeface="Helvetica Neue"/>
            </a:endParaRPr>
          </a:p>
        </p:txBody>
      </p:sp>
      <p:pic>
        <p:nvPicPr>
          <p:cNvPr id="62" name="Google Shape;62;p9"/>
          <p:cNvPicPr preferRelativeResize="0"/>
          <p:nvPr/>
        </p:nvPicPr>
        <p:blipFill>
          <a:blip r:embed="rId7">
            <a:alphaModFix/>
          </a:blip>
          <a:stretch>
            <a:fillRect/>
          </a:stretch>
        </p:blipFill>
        <p:spPr>
          <a:xfrm>
            <a:off x="2681475" y="3228991"/>
            <a:ext cx="4105775" cy="1815250"/>
          </a:xfrm>
          <a:prstGeom prst="rect">
            <a:avLst/>
          </a:prstGeom>
          <a:noFill/>
          <a:ln>
            <a:noFill/>
          </a:ln>
        </p:spPr>
      </p:pic>
      <p:sp>
        <p:nvSpPr>
          <p:cNvPr id="63" name="Google Shape;63;p9"/>
          <p:cNvSpPr txBox="1"/>
          <p:nvPr/>
        </p:nvSpPr>
        <p:spPr>
          <a:xfrm>
            <a:off x="1257235" y="4764782"/>
            <a:ext cx="17601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CT slice example</a:t>
            </a:r>
            <a:endParaRPr>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Pre-extracted features dataframes</a:t>
            </a:r>
            <a:endParaRPr/>
          </a:p>
        </p:txBody>
      </p:sp>
      <p:sp>
        <p:nvSpPr>
          <p:cNvPr id="69" name="Google Shape;69;p10"/>
          <p:cNvSpPr txBox="1"/>
          <p:nvPr/>
        </p:nvSpPr>
        <p:spPr>
          <a:xfrm>
            <a:off x="464100" y="702725"/>
            <a:ext cx="821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62626"/>
                </a:solidFill>
                <a:latin typeface="Helvetica Neue Light"/>
                <a:ea typeface="Helvetica Neue Light"/>
                <a:cs typeface="Helvetica Neue Light"/>
                <a:sym typeface="Helvetica Neue Light"/>
              </a:rPr>
              <a:t>Example on how the patient ID and features are displayed for the radiology training and validation sets</a:t>
            </a:r>
            <a:endParaRPr sz="2000">
              <a:solidFill>
                <a:srgbClr val="262626"/>
              </a:solidFill>
              <a:latin typeface="Helvetica Neue Light"/>
              <a:ea typeface="Helvetica Neue Light"/>
              <a:cs typeface="Helvetica Neue Light"/>
              <a:sym typeface="Helvetica Neue Light"/>
            </a:endParaRPr>
          </a:p>
        </p:txBody>
      </p:sp>
      <p:pic>
        <p:nvPicPr>
          <p:cNvPr id="70" name="Google Shape;70;p10"/>
          <p:cNvPicPr preferRelativeResize="0"/>
          <p:nvPr/>
        </p:nvPicPr>
        <p:blipFill>
          <a:blip r:embed="rId3">
            <a:alphaModFix/>
          </a:blip>
          <a:stretch>
            <a:fillRect/>
          </a:stretch>
        </p:blipFill>
        <p:spPr>
          <a:xfrm>
            <a:off x="238646" y="1615350"/>
            <a:ext cx="8839204" cy="1212801"/>
          </a:xfrm>
          <a:prstGeom prst="rect">
            <a:avLst/>
          </a:prstGeom>
          <a:noFill/>
          <a:ln>
            <a:noFill/>
          </a:ln>
        </p:spPr>
      </p:pic>
      <p:pic>
        <p:nvPicPr>
          <p:cNvPr id="71" name="Google Shape;71;p10"/>
          <p:cNvPicPr preferRelativeResize="0"/>
          <p:nvPr/>
        </p:nvPicPr>
        <p:blipFill>
          <a:blip r:embed="rId4">
            <a:alphaModFix/>
          </a:blip>
          <a:stretch>
            <a:fillRect/>
          </a:stretch>
        </p:blipFill>
        <p:spPr>
          <a:xfrm>
            <a:off x="238650" y="2940376"/>
            <a:ext cx="8839204" cy="138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1"/>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Radiology data</a:t>
            </a:r>
            <a:endParaRPr/>
          </a:p>
        </p:txBody>
      </p:sp>
      <p:sp>
        <p:nvSpPr>
          <p:cNvPr id="77" name="Google Shape;77;p11"/>
          <p:cNvSpPr txBox="1"/>
          <p:nvPr/>
        </p:nvSpPr>
        <p:spPr>
          <a:xfrm>
            <a:off x="472150" y="8539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Path to the radiology data in Google Drive: </a:t>
            </a:r>
            <a:r>
              <a:rPr b="1" lang="en" u="sng">
                <a:solidFill>
                  <a:schemeClr val="hlink"/>
                </a:solidFill>
                <a:latin typeface="Helvetica Neue"/>
                <a:ea typeface="Helvetica Neue"/>
                <a:cs typeface="Helvetica Neue"/>
                <a:sym typeface="Helvetica Neue"/>
                <a:hlinkClick r:id="rId3"/>
              </a:rPr>
              <a:t>radiology/</a:t>
            </a:r>
            <a:endParaRPr b="1">
              <a:solidFill>
                <a:schemeClr val="accent1"/>
              </a:solidFill>
              <a:latin typeface="Helvetica Neue"/>
              <a:ea typeface="Helvetica Neue"/>
              <a:cs typeface="Helvetica Neue"/>
              <a:sym typeface="Helvetica Neue"/>
            </a:endParaRPr>
          </a:p>
        </p:txBody>
      </p:sp>
      <p:sp>
        <p:nvSpPr>
          <p:cNvPr id="78" name="Google Shape;78;p11"/>
          <p:cNvSpPr txBox="1"/>
          <p:nvPr/>
        </p:nvSpPr>
        <p:spPr>
          <a:xfrm>
            <a:off x="472100" y="1185425"/>
            <a:ext cx="8087100" cy="12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Helvetica Neue Light"/>
                <a:ea typeface="Helvetica Neue Light"/>
                <a:cs typeface="Helvetica Neue Light"/>
                <a:sym typeface="Helvetica Neue Light"/>
              </a:rPr>
              <a:t>There are different approaches that can be taken:</a:t>
            </a:r>
            <a:endParaRPr sz="1900">
              <a:latin typeface="Helvetica Neue Light"/>
              <a:ea typeface="Helvetica Neue Light"/>
              <a:cs typeface="Helvetica Neue Light"/>
              <a:sym typeface="Helvetica Neue Light"/>
            </a:endParaRPr>
          </a:p>
          <a:p>
            <a:pPr indent="-349250" lvl="0" marL="457200" rtl="0" algn="l">
              <a:spcBef>
                <a:spcPts val="0"/>
              </a:spcBef>
              <a:spcAft>
                <a:spcPts val="0"/>
              </a:spcAft>
              <a:buSzPts val="1900"/>
              <a:buFont typeface="Helvetica Neue Light"/>
              <a:buAutoNum type="arabicPeriod"/>
            </a:pPr>
            <a:r>
              <a:rPr lang="en" sz="1900">
                <a:latin typeface="Helvetica Neue Light"/>
                <a:ea typeface="Helvetica Neue Light"/>
                <a:cs typeface="Helvetica Neue Light"/>
                <a:sym typeface="Helvetica Neue Light"/>
              </a:rPr>
              <a:t>Using the precomputed radiomics features to train a machine learning model.</a:t>
            </a:r>
            <a:endParaRPr sz="1900">
              <a:latin typeface="Helvetica Neue Light"/>
              <a:ea typeface="Helvetica Neue Light"/>
              <a:cs typeface="Helvetica Neue Light"/>
              <a:sym typeface="Helvetica Neue Light"/>
            </a:endParaRPr>
          </a:p>
          <a:p>
            <a:pPr indent="-349250" lvl="0" marL="457200" rtl="0" algn="l">
              <a:spcBef>
                <a:spcPts val="0"/>
              </a:spcBef>
              <a:spcAft>
                <a:spcPts val="0"/>
              </a:spcAft>
              <a:buSzPts val="1900"/>
              <a:buFont typeface="Helvetica Neue Light"/>
              <a:buAutoNum type="arabicPeriod"/>
            </a:pPr>
            <a:r>
              <a:rPr lang="en" sz="1900">
                <a:latin typeface="Helvetica Neue Light"/>
                <a:ea typeface="Helvetica Neue Light"/>
                <a:cs typeface="Helvetica Neue Light"/>
                <a:sym typeface="Helvetica Neue Light"/>
              </a:rPr>
              <a:t>Train a 2D deep learning model on the NIFTI scans, by selecting the slices from the 3D scan.</a:t>
            </a:r>
            <a:endParaRPr sz="1900">
              <a:latin typeface="Helvetica Neue Light"/>
              <a:ea typeface="Helvetica Neue Light"/>
              <a:cs typeface="Helvetica Neue Light"/>
              <a:sym typeface="Helvetica Neue Light"/>
            </a:endParaRPr>
          </a:p>
          <a:p>
            <a:pPr indent="-349250" lvl="0" marL="457200" rtl="0" algn="l">
              <a:spcBef>
                <a:spcPts val="0"/>
              </a:spcBef>
              <a:spcAft>
                <a:spcPts val="0"/>
              </a:spcAft>
              <a:buSzPts val="1900"/>
              <a:buFont typeface="Helvetica Neue Light"/>
              <a:buAutoNum type="arabicPeriod"/>
            </a:pPr>
            <a:r>
              <a:rPr lang="en" sz="1900">
                <a:latin typeface="Helvetica Neue Light"/>
                <a:ea typeface="Helvetica Neue Light"/>
                <a:cs typeface="Helvetica Neue Light"/>
                <a:sym typeface="Helvetica Neue Light"/>
              </a:rPr>
              <a:t>Train a 3D deep learning model that uses the tumor regions annotated by radiologists.</a:t>
            </a:r>
            <a:endParaRPr sz="19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title"/>
          </p:nvPr>
        </p:nvSpPr>
        <p:spPr>
          <a:xfrm>
            <a:off x="304800" y="296447"/>
            <a:ext cx="6400800" cy="5355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
              <a:t>Digital Pathology </a:t>
            </a:r>
            <a:r>
              <a:rPr lang="en"/>
              <a:t>data</a:t>
            </a:r>
            <a:endParaRPr/>
          </a:p>
        </p:txBody>
      </p:sp>
      <p:sp>
        <p:nvSpPr>
          <p:cNvPr id="84" name="Google Shape;84;p12"/>
          <p:cNvSpPr txBox="1"/>
          <p:nvPr/>
        </p:nvSpPr>
        <p:spPr>
          <a:xfrm>
            <a:off x="472150" y="625300"/>
            <a:ext cx="8087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Path to the pathology data in Google Drive: </a:t>
            </a:r>
            <a:r>
              <a:rPr b="1" lang="en" u="sng">
                <a:solidFill>
                  <a:schemeClr val="hlink"/>
                </a:solidFill>
                <a:latin typeface="Helvetica Neue"/>
                <a:ea typeface="Helvetica Neue"/>
                <a:cs typeface="Helvetica Neue"/>
                <a:sym typeface="Helvetica Neue"/>
                <a:hlinkClick r:id="rId3"/>
              </a:rPr>
              <a:t>pathology/</a:t>
            </a:r>
            <a:endParaRPr b="1">
              <a:solidFill>
                <a:schemeClr val="accent1"/>
              </a:solidFill>
              <a:latin typeface="Helvetica Neue"/>
              <a:ea typeface="Helvetica Neue"/>
              <a:cs typeface="Helvetica Neue"/>
              <a:sym typeface="Helvetica Neue"/>
            </a:endParaRPr>
          </a:p>
        </p:txBody>
      </p:sp>
      <p:sp>
        <p:nvSpPr>
          <p:cNvPr id="85" name="Google Shape;85;p12"/>
          <p:cNvSpPr txBox="1"/>
          <p:nvPr/>
        </p:nvSpPr>
        <p:spPr>
          <a:xfrm>
            <a:off x="472100" y="880625"/>
            <a:ext cx="8087100" cy="24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Within this folder we have multiple subfolders, containing the RAW and preprocessed data:</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pathology</a:t>
            </a:r>
            <a:r>
              <a:rPr b="1" lang="en" sz="1200">
                <a:latin typeface="Helvetica Neue"/>
                <a:ea typeface="Helvetica Neue"/>
                <a:cs typeface="Helvetica Neue"/>
                <a:sym typeface="Helvetica Neue"/>
              </a:rPr>
              <a:t>_slides_raw: </a:t>
            </a:r>
            <a:r>
              <a:rPr lang="en" sz="1200">
                <a:latin typeface="Helvetica Neue Light"/>
                <a:ea typeface="Helvetica Neue Light"/>
                <a:cs typeface="Helvetica Neue Light"/>
                <a:sym typeface="Helvetica Neue Light"/>
              </a:rPr>
              <a:t>Raw pathology slides in SVS format. The slides have huge dimensions (usually more than 10,000x10,000 pixels). Thus, the typical approach is to obtain patches from the tissue, and using those to train machine learning models. An example code to obtain patches from the SVS files is found in </a:t>
            </a:r>
            <a:r>
              <a:rPr b="1" lang="en" sz="1200" u="sng">
                <a:solidFill>
                  <a:schemeClr val="hlink"/>
                </a:solidFill>
                <a:latin typeface="Helvetica Neue"/>
                <a:ea typeface="Helvetica Neue"/>
                <a:cs typeface="Helvetica Neue"/>
                <a:sym typeface="Helvetica Neue"/>
                <a:hlinkClick r:id="rId4"/>
              </a:rPr>
              <a:t>code/patch_gen_grid_hdf5.py</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Light"/>
              <a:buChar char="-"/>
            </a:pPr>
            <a:r>
              <a:rPr b="1" lang="en" sz="1200">
                <a:solidFill>
                  <a:schemeClr val="dk1"/>
                </a:solidFill>
                <a:latin typeface="Helvetica Neue"/>
                <a:ea typeface="Helvetica Neue"/>
                <a:cs typeface="Helvetica Neue"/>
                <a:sym typeface="Helvetica Neue"/>
              </a:rPr>
              <a:t>pathology_annotations:</a:t>
            </a:r>
            <a:r>
              <a:rPr lang="en" sz="1200">
                <a:solidFill>
                  <a:schemeClr val="dk1"/>
                </a:solidFill>
                <a:latin typeface="Helvetica Neue Light"/>
                <a:ea typeface="Helvetica Neue Light"/>
                <a:cs typeface="Helvetica Neue Light"/>
                <a:sym typeface="Helvetica Neue Light"/>
              </a:rPr>
              <a:t> Radiology annotations performed by expert clinicians.</a:t>
            </a:r>
            <a:endParaRPr sz="1200">
              <a:latin typeface="Helvetica Neue Light"/>
              <a:ea typeface="Helvetica Neue Light"/>
              <a:cs typeface="Helvetica Neue Light"/>
              <a:sym typeface="Helvetica Neue Light"/>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pathology_patches256x256_hdf5</a:t>
            </a:r>
            <a:r>
              <a:rPr b="1" lang="en" sz="1200">
                <a:latin typeface="Helvetica Neue"/>
                <a:ea typeface="Helvetica Neue"/>
                <a:cs typeface="Helvetica Neue"/>
                <a:sym typeface="Helvetica Neue"/>
              </a:rPr>
              <a:t>:</a:t>
            </a:r>
            <a:r>
              <a:rPr lang="en" sz="1200">
                <a:latin typeface="Helvetica Neue Light"/>
                <a:ea typeface="Helvetica Neue Light"/>
                <a:cs typeface="Helvetica Neue Light"/>
                <a:sym typeface="Helvetica Neue Light"/>
              </a:rPr>
              <a:t> Processed digital pathology patches. Each h5 file </a:t>
            </a:r>
            <a:r>
              <a:rPr lang="en" sz="1200">
                <a:latin typeface="Helvetica Neue Light"/>
                <a:ea typeface="Helvetica Neue Light"/>
                <a:cs typeface="Helvetica Neue Light"/>
                <a:sym typeface="Helvetica Neue Light"/>
              </a:rPr>
              <a:t>contains</a:t>
            </a:r>
            <a:r>
              <a:rPr lang="en" sz="1200">
                <a:latin typeface="Helvetica Neue Light"/>
                <a:ea typeface="Helvetica Neue Light"/>
                <a:cs typeface="Helvetica Neue Light"/>
                <a:sym typeface="Helvetica Neue Light"/>
              </a:rPr>
              <a:t> 2000 patches </a:t>
            </a:r>
            <a:r>
              <a:rPr lang="en" sz="1200">
                <a:solidFill>
                  <a:schemeClr val="dk1"/>
                </a:solidFill>
                <a:latin typeface="Helvetica Neue Light"/>
                <a:ea typeface="Helvetica Neue Light"/>
                <a:cs typeface="Helvetica Neue Light"/>
                <a:sym typeface="Helvetica Neue Light"/>
              </a:rPr>
              <a:t>with a dimension of 256x256 pixels</a:t>
            </a:r>
            <a:r>
              <a:rPr lang="en" sz="1200">
                <a:latin typeface="Helvetica Neue Light"/>
                <a:ea typeface="Helvetica Neue Light"/>
                <a:cs typeface="Helvetica Neue Light"/>
                <a:sym typeface="Helvetica Neue Light"/>
              </a:rPr>
              <a:t> obtained from the slide. These can be later used to train deep learning models.The patches can be accessed using the h5py </a:t>
            </a:r>
            <a:r>
              <a:rPr lang="en" sz="1200">
                <a:latin typeface="Helvetica Neue Light"/>
                <a:ea typeface="Helvetica Neue Light"/>
                <a:cs typeface="Helvetica Neue Light"/>
                <a:sym typeface="Helvetica Neue Light"/>
              </a:rPr>
              <a:t>library, as explained in: </a:t>
            </a:r>
            <a:r>
              <a:rPr b="1" lang="en" sz="1200" u="sng">
                <a:solidFill>
                  <a:schemeClr val="hlink"/>
                </a:solidFill>
                <a:latin typeface="Helvetica Neue"/>
                <a:ea typeface="Helvetica Neue"/>
                <a:cs typeface="Helvetica Neue"/>
                <a:sym typeface="Helvetica Neue"/>
                <a:hlinkClick r:id="rId5"/>
              </a:rPr>
              <a:t>code/read_svs_patches.py</a:t>
            </a:r>
            <a:endParaRPr b="1"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b="1" lang="en" sz="1200">
                <a:latin typeface="Helvetica Neue"/>
                <a:ea typeface="Helvetica Neue"/>
                <a:cs typeface="Helvetica Neue"/>
                <a:sym typeface="Helvetica Neue"/>
              </a:rPr>
              <a:t>pathology_features: </a:t>
            </a:r>
            <a:r>
              <a:rPr lang="en" sz="1200">
                <a:latin typeface="Helvetica Neue Light"/>
                <a:ea typeface="Helvetica Neue Light"/>
                <a:cs typeface="Helvetica Neue Light"/>
                <a:sym typeface="Helvetica Neue Light"/>
              </a:rPr>
              <a:t>Pathology texture</a:t>
            </a:r>
            <a:r>
              <a:rPr lang="en" sz="1200">
                <a:latin typeface="Helvetica Neue Light"/>
                <a:ea typeface="Helvetica Neue Light"/>
                <a:cs typeface="Helvetica Neue Light"/>
                <a:sym typeface="Helvetica Neue Light"/>
              </a:rPr>
              <a:t> features obtained for both the training and validation sets. There are two sets of features, one with150 texture features obtained per slide and another one with 18 texture features. The features can be accessed using the pandas library, as explained in </a:t>
            </a:r>
            <a:r>
              <a:rPr b="1" lang="en" sz="1200" u="sng">
                <a:solidFill>
                  <a:schemeClr val="hlink"/>
                </a:solidFill>
                <a:latin typeface="Helvetica Neue"/>
                <a:ea typeface="Helvetica Neue"/>
                <a:cs typeface="Helvetica Neue"/>
                <a:sym typeface="Helvetica Neue"/>
                <a:hlinkClick r:id="rId6"/>
              </a:rPr>
              <a:t>code/read_parquet.py</a:t>
            </a:r>
            <a:r>
              <a:rPr b="1" lang="en" sz="1200">
                <a:latin typeface="Helvetica Neue"/>
                <a:ea typeface="Helvetica Neue"/>
                <a:cs typeface="Helvetica Neue"/>
                <a:sym typeface="Helvetica Neue"/>
              </a:rPr>
              <a:t> </a:t>
            </a:r>
            <a:r>
              <a:rPr b="1" lang="en" sz="1200">
                <a:solidFill>
                  <a:schemeClr val="accent1"/>
                </a:solidFill>
                <a:latin typeface="Helvetica Neue"/>
                <a:ea typeface="Helvetica Neue"/>
                <a:cs typeface="Helvetica Neue"/>
                <a:sym typeface="Helvetica Neue"/>
              </a:rPr>
              <a:t>The patient ids needs to be accessed with the index of the dataframe. </a:t>
            </a:r>
            <a:endParaRPr b="1" sz="1200">
              <a:solidFill>
                <a:schemeClr val="accent1"/>
              </a:solidFill>
              <a:latin typeface="Helvetica Neue"/>
              <a:ea typeface="Helvetica Neue"/>
              <a:cs typeface="Helvetica Neue"/>
              <a:sym typeface="Helvetica Neue"/>
            </a:endParaRPr>
          </a:p>
        </p:txBody>
      </p:sp>
      <p:pic>
        <p:nvPicPr>
          <p:cNvPr id="86" name="Google Shape;86;p12"/>
          <p:cNvPicPr preferRelativeResize="0"/>
          <p:nvPr/>
        </p:nvPicPr>
        <p:blipFill>
          <a:blip r:embed="rId7">
            <a:alphaModFix/>
          </a:blip>
          <a:stretch>
            <a:fillRect/>
          </a:stretch>
        </p:blipFill>
        <p:spPr>
          <a:xfrm>
            <a:off x="3533375" y="3334175"/>
            <a:ext cx="3931350" cy="1774925"/>
          </a:xfrm>
          <a:prstGeom prst="rect">
            <a:avLst/>
          </a:prstGeom>
          <a:noFill/>
          <a:ln>
            <a:noFill/>
          </a:ln>
        </p:spPr>
      </p:pic>
      <p:sp>
        <p:nvSpPr>
          <p:cNvPr id="87" name="Google Shape;87;p12"/>
          <p:cNvSpPr txBox="1"/>
          <p:nvPr/>
        </p:nvSpPr>
        <p:spPr>
          <a:xfrm>
            <a:off x="1254400" y="4176100"/>
            <a:ext cx="2567400" cy="9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Example of digital pathology slide and a patch</a:t>
            </a:r>
            <a:endParaRPr>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48">
      <a:dk1>
        <a:srgbClr val="000000"/>
      </a:dk1>
      <a:lt1>
        <a:srgbClr val="FFFFFF"/>
      </a:lt1>
      <a:dk2>
        <a:srgbClr val="696253"/>
      </a:dk2>
      <a:lt2>
        <a:srgbClr val="B9AE98"/>
      </a:lt2>
      <a:accent1>
        <a:srgbClr val="8C1515"/>
      </a:accent1>
      <a:accent2>
        <a:srgbClr val="718899"/>
      </a:accent2>
      <a:accent3>
        <a:srgbClr val="ED9A4F"/>
      </a:accent3>
      <a:accent4>
        <a:srgbClr val="A4B924"/>
      </a:accent4>
      <a:accent5>
        <a:srgbClr val="D9C393"/>
      </a:accent5>
      <a:accent6>
        <a:srgbClr val="104B35"/>
      </a:accent6>
      <a:hlink>
        <a:srgbClr val="563249"/>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