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9"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8"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2"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1"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5"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9"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0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0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0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normAutofit/>
          </a:bodyPr>
          <a:p>
            <a:r>
              <a:rPr b="0" lang="en-US" sz="4000" spc="-1" strike="noStrike">
                <a:solidFill>
                  <a:srgbClr val="000000"/>
                </a:solidFill>
                <a:latin typeface="Arial"/>
              </a:rPr>
              <a:t>Click to edit the title text </a:t>
            </a:r>
            <a:r>
              <a:rPr b="0" lang="en-US" sz="4000" spc="-1" strike="noStrike">
                <a:solidFill>
                  <a:srgbClr val="000000"/>
                </a:solidFill>
                <a:latin typeface="Arial"/>
              </a:rPr>
              <a:t>format</a:t>
            </a:r>
            <a:endParaRPr b="0" lang="en-US"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EC490954-84E3-4D86-8D3C-3AC285A25699}" type="slidenum">
              <a:rPr b="0" lang="en" sz="1000" spc="-1" strike="noStrike">
                <a:solidFill>
                  <a:srgbClr val="ffffff"/>
                </a:solidFill>
                <a:latin typeface="Lato"/>
                <a:ea typeface="Lato"/>
              </a:rPr>
              <a:t>&lt;number&gt;</a:t>
            </a:fld>
            <a:endParaRPr b="0" lang="en-US"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norm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FDF78308-9014-41DA-B5FA-B39C1C74E585}" type="slidenum">
              <a:rPr b="0" lang="en" sz="1000" spc="-1" strike="noStrike">
                <a:solidFill>
                  <a:srgbClr val="ffffff"/>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7" name="Group 1"/>
          <p:cNvGrpSpPr/>
          <p:nvPr/>
        </p:nvGrpSpPr>
        <p:grpSpPr>
          <a:xfrm>
            <a:off x="4406760" y="0"/>
            <a:ext cx="4737240" cy="5142960"/>
            <a:chOff x="4406760" y="0"/>
            <a:chExt cx="4737240" cy="5142960"/>
          </a:xfrm>
        </p:grpSpPr>
        <p:sp>
          <p:nvSpPr>
            <p:cNvPr id="88" name="CustomShape 2"/>
            <p:cNvSpPr/>
            <p:nvPr/>
          </p:nvSpPr>
          <p:spPr>
            <a:xfrm rot="5400000">
              <a:off x="4408200" y="-1800"/>
              <a:ext cx="4733640" cy="4737240"/>
            </a:xfrm>
            <a:prstGeom prst="diagStripe">
              <a:avLst>
                <a:gd name="adj" fmla="val 49469"/>
              </a:avLst>
            </a:prstGeom>
            <a:solidFill>
              <a:schemeClr val="lt1">
                <a:alpha val="3000"/>
              </a:schemeClr>
            </a:solidFill>
            <a:ln>
              <a:noFill/>
            </a:ln>
          </p:spPr>
          <p:style>
            <a:lnRef idx="0"/>
            <a:fillRef idx="0"/>
            <a:effectRef idx="0"/>
            <a:fontRef idx="minor"/>
          </p:style>
        </p:sp>
        <p:sp>
          <p:nvSpPr>
            <p:cNvPr id="89" name="CustomShape 3"/>
            <p:cNvSpPr/>
            <p:nvPr/>
          </p:nvSpPr>
          <p:spPr>
            <a:xfrm rot="5400000">
              <a:off x="4841280" y="5400"/>
              <a:ext cx="4297680" cy="4286520"/>
            </a:xfrm>
            <a:prstGeom prst="diagStripe">
              <a:avLst>
                <a:gd name="adj" fmla="val 0"/>
              </a:avLst>
            </a:prstGeom>
            <a:solidFill>
              <a:schemeClr val="lt1">
                <a:alpha val="3000"/>
              </a:schemeClr>
            </a:solidFill>
            <a:ln>
              <a:noFill/>
            </a:ln>
          </p:spPr>
          <p:style>
            <a:lnRef idx="0"/>
            <a:fillRef idx="0"/>
            <a:effectRef idx="0"/>
            <a:fontRef idx="minor"/>
          </p:style>
        </p:sp>
        <p:sp>
          <p:nvSpPr>
            <p:cNvPr id="90" name="CustomShape 4"/>
            <p:cNvSpPr/>
            <p:nvPr/>
          </p:nvSpPr>
          <p:spPr>
            <a:xfrm rot="16200000">
              <a:off x="5618520" y="12366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1" name="CustomShape 5"/>
            <p:cNvSpPr/>
            <p:nvPr/>
          </p:nvSpPr>
          <p:spPr>
            <a:xfrm flipH="1">
              <a:off x="5850000" y="1443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2" name="CustomShape 6"/>
            <p:cNvSpPr/>
            <p:nvPr/>
          </p:nvSpPr>
          <p:spPr>
            <a:xfrm rot="16200000">
              <a:off x="5987160" y="24696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3" name="CustomShape 7"/>
            <p:cNvSpPr/>
            <p:nvPr/>
          </p:nvSpPr>
          <p:spPr>
            <a:xfrm flipH="1">
              <a:off x="6222240" y="2676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4" name="CustomShape 8"/>
            <p:cNvSpPr/>
            <p:nvPr/>
          </p:nvSpPr>
          <p:spPr>
            <a:xfrm rot="16200000">
              <a:off x="6675480" y="18622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5"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96" name="CustomShape 10"/>
            <p:cNvSpPr/>
            <p:nvPr/>
          </p:nvSpPr>
          <p:spPr>
            <a:xfrm rot="16200000">
              <a:off x="6861240" y="24778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7" name="CustomShape 11"/>
            <p:cNvSpPr/>
            <p:nvPr/>
          </p:nvSpPr>
          <p:spPr>
            <a:xfrm flipH="1">
              <a:off x="7965360" y="2692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8" name="CustomShape 12"/>
            <p:cNvSpPr/>
            <p:nvPr/>
          </p:nvSpPr>
          <p:spPr>
            <a:xfrm flipH="1">
              <a:off x="8145000" y="33087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99" name="CustomShape 13"/>
            <p:cNvSpPr/>
            <p:nvPr/>
          </p:nvSpPr>
          <p:spPr>
            <a:xfrm rot="16200000">
              <a:off x="7047720" y="30952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00" name="CustomShape 14"/>
            <p:cNvSpPr/>
            <p:nvPr/>
          </p:nvSpPr>
          <p:spPr>
            <a:xfrm flipH="1">
              <a:off x="7276680" y="33026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01" name="CustomShape 15"/>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102" name="CustomShape 16"/>
            <p:cNvSpPr/>
            <p:nvPr/>
          </p:nvSpPr>
          <p:spPr>
            <a:xfrm flipH="1">
              <a:off x="7462440" y="39182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03" name="CustomShape 17"/>
            <p:cNvSpPr/>
            <p:nvPr/>
          </p:nvSpPr>
          <p:spPr>
            <a:xfrm rot="16200000">
              <a:off x="8102520" y="3718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04" name="CustomShape 18"/>
            <p:cNvSpPr/>
            <p:nvPr/>
          </p:nvSpPr>
          <p:spPr>
            <a:xfrm flipH="1">
              <a:off x="8334360" y="3925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05" name="CustomShape 19"/>
            <p:cNvSpPr/>
            <p:nvPr/>
          </p:nvSpPr>
          <p:spPr>
            <a:xfrm rot="16200000">
              <a:off x="8288280" y="4334400"/>
              <a:ext cx="808560" cy="808560"/>
            </a:xfrm>
            <a:prstGeom prst="diagStripe">
              <a:avLst>
                <a:gd name="adj" fmla="val 50000"/>
              </a:avLst>
            </a:prstGeom>
            <a:solidFill>
              <a:schemeClr val="lt1">
                <a:alpha val="7000"/>
              </a:schemeClr>
            </a:solidFill>
            <a:ln>
              <a:noFill/>
            </a:ln>
          </p:spPr>
          <p:style>
            <a:lnRef idx="0"/>
            <a:fillRef idx="0"/>
            <a:effectRef idx="0"/>
            <a:fontRef idx="minor"/>
          </p:style>
        </p:sp>
      </p:grpSp>
      <p:sp>
        <p:nvSpPr>
          <p:cNvPr id="106" name="PlaceHolder 20"/>
          <p:cNvSpPr>
            <a:spLocks noGrp="1"/>
          </p:cNvSpPr>
          <p:nvPr>
            <p:ph type="title"/>
          </p:nvPr>
        </p:nvSpPr>
        <p:spPr>
          <a:xfrm>
            <a:off x="823680" y="2053080"/>
            <a:ext cx="4586760" cy="1148400"/>
          </a:xfrm>
          <a:prstGeom prst="rect">
            <a:avLst/>
          </a:prstGeom>
        </p:spPr>
        <p:txBody>
          <a:bodyPr tIns="91440" bIns="91440" anchor="ctr">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07" name="PlaceHolder 21"/>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F93A267A-88AB-4EE5-A44A-B89876F1F528}" type="slidenum">
              <a:rPr b="0" lang="en" sz="1000" spc="-1" strike="noStrike">
                <a:solidFill>
                  <a:srgbClr val="ffffff"/>
                </a:solidFill>
                <a:latin typeface="Lato"/>
                <a:ea typeface="Lato"/>
              </a:rPr>
              <a:t>&lt;number&gt;</a:t>
            </a:fld>
            <a:endParaRPr b="0" lang="en-US" sz="1000" spc="-1" strike="noStrike">
              <a:latin typeface="Times New Roman"/>
            </a:endParaRPr>
          </a:p>
        </p:txBody>
      </p:sp>
      <p:sp>
        <p:nvSpPr>
          <p:cNvPr id="108" name="PlaceHolder 2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45" name="Group 1"/>
          <p:cNvGrpSpPr/>
          <p:nvPr/>
        </p:nvGrpSpPr>
        <p:grpSpPr>
          <a:xfrm>
            <a:off x="4406760" y="0"/>
            <a:ext cx="4737240" cy="5143680"/>
            <a:chOff x="4406760" y="0"/>
            <a:chExt cx="4737240" cy="5143680"/>
          </a:xfrm>
        </p:grpSpPr>
        <p:sp>
          <p:nvSpPr>
            <p:cNvPr id="146" name="CustomShape 2"/>
            <p:cNvSpPr/>
            <p:nvPr/>
          </p:nvSpPr>
          <p:spPr>
            <a:xfrm rot="5400000">
              <a:off x="4407840" y="-1440"/>
              <a:ext cx="4734360" cy="4737240"/>
            </a:xfrm>
            <a:prstGeom prst="diagStripe">
              <a:avLst>
                <a:gd name="adj" fmla="val 49469"/>
              </a:avLst>
            </a:prstGeom>
            <a:solidFill>
              <a:schemeClr val="lt1">
                <a:alpha val="3000"/>
              </a:schemeClr>
            </a:solidFill>
            <a:ln>
              <a:noFill/>
            </a:ln>
          </p:spPr>
          <p:style>
            <a:lnRef idx="0"/>
            <a:fillRef idx="0"/>
            <a:effectRef idx="0"/>
            <a:fontRef idx="minor"/>
          </p:style>
        </p:sp>
        <p:sp>
          <p:nvSpPr>
            <p:cNvPr id="147" name="CustomShape 3"/>
            <p:cNvSpPr/>
            <p:nvPr/>
          </p:nvSpPr>
          <p:spPr>
            <a:xfrm rot="5400000">
              <a:off x="4840920" y="5760"/>
              <a:ext cx="4298400" cy="4286520"/>
            </a:xfrm>
            <a:prstGeom prst="diagStripe">
              <a:avLst>
                <a:gd name="adj" fmla="val 0"/>
              </a:avLst>
            </a:prstGeom>
            <a:solidFill>
              <a:schemeClr val="lt1">
                <a:alpha val="3000"/>
              </a:schemeClr>
            </a:solidFill>
            <a:ln>
              <a:noFill/>
            </a:ln>
          </p:spPr>
          <p:style>
            <a:lnRef idx="0"/>
            <a:fillRef idx="0"/>
            <a:effectRef idx="0"/>
            <a:fontRef idx="minor"/>
          </p:style>
        </p:sp>
        <p:sp>
          <p:nvSpPr>
            <p:cNvPr id="148" name="CustomShape 4"/>
            <p:cNvSpPr/>
            <p:nvPr/>
          </p:nvSpPr>
          <p:spPr>
            <a:xfrm rot="16200000">
              <a:off x="5618520" y="1236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49" name="CustomShape 5"/>
            <p:cNvSpPr/>
            <p:nvPr/>
          </p:nvSpPr>
          <p:spPr>
            <a:xfrm flipH="1">
              <a:off x="5850000" y="1443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0" name="CustomShape 6"/>
            <p:cNvSpPr/>
            <p:nvPr/>
          </p:nvSpPr>
          <p:spPr>
            <a:xfrm rot="16200000">
              <a:off x="5987160" y="2469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1" name="CustomShape 7"/>
            <p:cNvSpPr/>
            <p:nvPr/>
          </p:nvSpPr>
          <p:spPr>
            <a:xfrm flipH="1">
              <a:off x="6222240" y="267732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2" name="CustomShape 8"/>
            <p:cNvSpPr/>
            <p:nvPr/>
          </p:nvSpPr>
          <p:spPr>
            <a:xfrm rot="16200000">
              <a:off x="6675480" y="18626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3"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154" name="CustomShape 10"/>
            <p:cNvSpPr/>
            <p:nvPr/>
          </p:nvSpPr>
          <p:spPr>
            <a:xfrm rot="16200000">
              <a:off x="6861240" y="24782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5" name="CustomShape 11"/>
            <p:cNvSpPr/>
            <p:nvPr/>
          </p:nvSpPr>
          <p:spPr>
            <a:xfrm flipH="1">
              <a:off x="7965360" y="26931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6" name="CustomShape 12"/>
            <p:cNvSpPr/>
            <p:nvPr/>
          </p:nvSpPr>
          <p:spPr>
            <a:xfrm flipH="1">
              <a:off x="8145000" y="330912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7" name="CustomShape 13"/>
            <p:cNvSpPr/>
            <p:nvPr/>
          </p:nvSpPr>
          <p:spPr>
            <a:xfrm rot="16200000">
              <a:off x="7047720" y="30956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8" name="CustomShape 14"/>
            <p:cNvSpPr/>
            <p:nvPr/>
          </p:nvSpPr>
          <p:spPr>
            <a:xfrm flipH="1">
              <a:off x="7276680" y="33026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59" name="CustomShape 15"/>
            <p:cNvSpPr/>
            <p:nvPr/>
          </p:nvSpPr>
          <p:spPr>
            <a:xfrm rot="16200000">
              <a:off x="7227360" y="3711600"/>
              <a:ext cx="808560" cy="808560"/>
            </a:xfrm>
            <a:prstGeom prst="diagStripe">
              <a:avLst>
                <a:gd name="adj" fmla="val 50000"/>
              </a:avLst>
            </a:prstGeom>
            <a:solidFill>
              <a:schemeClr val="accent1"/>
            </a:solidFill>
            <a:ln>
              <a:noFill/>
            </a:ln>
          </p:spPr>
          <p:style>
            <a:lnRef idx="0"/>
            <a:fillRef idx="0"/>
            <a:effectRef idx="0"/>
            <a:fontRef idx="minor"/>
          </p:style>
        </p:sp>
        <p:sp>
          <p:nvSpPr>
            <p:cNvPr id="160" name="CustomShape 16"/>
            <p:cNvSpPr/>
            <p:nvPr/>
          </p:nvSpPr>
          <p:spPr>
            <a:xfrm flipH="1">
              <a:off x="7462440" y="39186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61" name="CustomShape 17"/>
            <p:cNvSpPr/>
            <p:nvPr/>
          </p:nvSpPr>
          <p:spPr>
            <a:xfrm rot="16200000">
              <a:off x="8102520" y="37191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62" name="CustomShape 18"/>
            <p:cNvSpPr/>
            <p:nvPr/>
          </p:nvSpPr>
          <p:spPr>
            <a:xfrm flipH="1">
              <a:off x="8334360" y="39261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163" name="CustomShape 19"/>
            <p:cNvSpPr/>
            <p:nvPr/>
          </p:nvSpPr>
          <p:spPr>
            <a:xfrm rot="16200000">
              <a:off x="8288280" y="4335120"/>
              <a:ext cx="808560" cy="808560"/>
            </a:xfrm>
            <a:prstGeom prst="diagStripe">
              <a:avLst>
                <a:gd name="adj" fmla="val 50000"/>
              </a:avLst>
            </a:prstGeom>
            <a:solidFill>
              <a:schemeClr val="lt1">
                <a:alpha val="7000"/>
              </a:schemeClr>
            </a:solidFill>
            <a:ln>
              <a:noFill/>
            </a:ln>
          </p:spPr>
          <p:style>
            <a:lnRef idx="0"/>
            <a:fillRef idx="0"/>
            <a:effectRef idx="0"/>
            <a:fontRef idx="minor"/>
          </p:style>
        </p:sp>
      </p:grpSp>
      <p:sp>
        <p:nvSpPr>
          <p:cNvPr id="164" name="PlaceHolder 20"/>
          <p:cNvSpPr>
            <a:spLocks noGrp="1"/>
          </p:cNvSpPr>
          <p:nvPr>
            <p:ph type="title"/>
          </p:nvPr>
        </p:nvSpPr>
        <p:spPr>
          <a:xfrm>
            <a:off x="823680" y="866880"/>
            <a:ext cx="4586760" cy="3520800"/>
          </a:xfrm>
          <a:prstGeom prst="rect">
            <a:avLst/>
          </a:prstGeom>
        </p:spPr>
        <p:txBody>
          <a:bodyPr tIns="91440" bIns="91440" anchor="ctr">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65" name="PlaceHolder 21"/>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63286B8A-E66F-4869-94B5-8FC8A209D0DC}" type="slidenum">
              <a:rPr b="0" lang="en" sz="1000" spc="-1" strike="noStrike">
                <a:solidFill>
                  <a:srgbClr val="ffffff"/>
                </a:solidFill>
                <a:latin typeface="Lato"/>
                <a:ea typeface="Lato"/>
              </a:rPr>
              <a:t>&lt;number&gt;</a:t>
            </a:fld>
            <a:endParaRPr b="0" lang="en-US" sz="1000" spc="-1" strike="noStrike">
              <a:latin typeface="Times New Roman"/>
            </a:endParaRPr>
          </a:p>
        </p:txBody>
      </p:sp>
      <p:sp>
        <p:nvSpPr>
          <p:cNvPr id="166" name="PlaceHolder 2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078440" y="443520"/>
            <a:ext cx="5017320" cy="1772280"/>
          </a:xfrm>
          <a:prstGeom prst="rect">
            <a:avLst/>
          </a:prstGeom>
          <a:noFill/>
          <a:ln>
            <a:noFill/>
          </a:ln>
        </p:spPr>
        <p:txBody>
          <a:bodyPr tIns="91440" bIns="91440">
            <a:normAutofit fontScale="83000"/>
          </a:bodyPr>
          <a:p>
            <a:pPr>
              <a:lnSpc>
                <a:spcPct val="100000"/>
              </a:lnSpc>
              <a:tabLst>
                <a:tab algn="l" pos="0"/>
              </a:tabLst>
            </a:pPr>
            <a:r>
              <a:rPr b="0" lang="en" sz="4000" spc="-1" strike="noStrike">
                <a:solidFill>
                  <a:srgbClr val="ffffff"/>
                </a:solidFill>
                <a:latin typeface="Montserrat"/>
                <a:ea typeface="Montserrat"/>
              </a:rPr>
              <a:t>Road Condition Monitoring using Deep Learning</a:t>
            </a:r>
            <a:endParaRPr b="0" lang="en-US" sz="4000" spc="-1" strike="noStrike">
              <a:solidFill>
                <a:srgbClr val="000000"/>
              </a:solidFill>
              <a:latin typeface="Arial"/>
            </a:endParaRPr>
          </a:p>
        </p:txBody>
      </p:sp>
      <p:sp>
        <p:nvSpPr>
          <p:cNvPr id="204" name="TextShape 2"/>
          <p:cNvSpPr txBox="1"/>
          <p:nvPr/>
        </p:nvSpPr>
        <p:spPr>
          <a:xfrm>
            <a:off x="4851720" y="2324880"/>
            <a:ext cx="3470400" cy="773640"/>
          </a:xfrm>
          <a:prstGeom prst="rect">
            <a:avLst/>
          </a:prstGeom>
          <a:noFill/>
          <a:ln>
            <a:noFill/>
          </a:ln>
        </p:spPr>
        <p:txBody>
          <a:bodyPr tIns="91440" bIns="91440">
            <a:normAutofit/>
          </a:bodyPr>
          <a:p>
            <a:pPr>
              <a:lnSpc>
                <a:spcPct val="100000"/>
              </a:lnSpc>
              <a:tabLst>
                <a:tab algn="l" pos="0"/>
              </a:tabLst>
            </a:pPr>
            <a:r>
              <a:rPr b="1" lang="en" sz="1300" spc="-1" strike="noStrike">
                <a:solidFill>
                  <a:srgbClr val="ffffff"/>
                </a:solidFill>
                <a:latin typeface="Lato"/>
                <a:ea typeface="Lato"/>
              </a:rPr>
              <a:t>Team Members</a:t>
            </a:r>
            <a:endParaRPr b="0" lang="en-US" sz="1300" spc="-1" strike="noStrike">
              <a:latin typeface="Arial"/>
            </a:endParaRPr>
          </a:p>
          <a:p>
            <a:pPr>
              <a:lnSpc>
                <a:spcPct val="100000"/>
              </a:lnSpc>
              <a:tabLst>
                <a:tab algn="l" pos="0"/>
              </a:tabLst>
            </a:pPr>
            <a:r>
              <a:rPr b="0" lang="en" sz="1300" spc="-1" strike="noStrike">
                <a:solidFill>
                  <a:srgbClr val="ffffff"/>
                </a:solidFill>
                <a:latin typeface="Lato"/>
                <a:ea typeface="Lato"/>
              </a:rPr>
              <a:t>Ahmed Abul Hasanaath - 201900174</a:t>
            </a:r>
            <a:endParaRPr b="0" lang="en-US" sz="1300" spc="-1" strike="noStrike">
              <a:latin typeface="Arial"/>
            </a:endParaRPr>
          </a:p>
          <a:p>
            <a:pPr>
              <a:lnSpc>
                <a:spcPct val="100000"/>
              </a:lnSpc>
              <a:tabLst>
                <a:tab algn="l" pos="0"/>
              </a:tabLst>
            </a:pPr>
            <a:r>
              <a:rPr b="0" lang="en" sz="1300" spc="-1" strike="noStrike">
                <a:solidFill>
                  <a:srgbClr val="ffffff"/>
                </a:solidFill>
                <a:latin typeface="Lato"/>
                <a:ea typeface="Lato"/>
              </a:rPr>
              <a:t>AbuMuhammad Moinuddeen - 201801550</a:t>
            </a:r>
            <a:endParaRPr b="0" lang="en-US" sz="1300" spc="-1" strike="noStrike">
              <a:latin typeface="Arial"/>
            </a:endParaRPr>
          </a:p>
        </p:txBody>
      </p:sp>
      <p:sp>
        <p:nvSpPr>
          <p:cNvPr id="205" name="TextShape 3"/>
          <p:cNvSpPr txBox="1"/>
          <p:nvPr/>
        </p:nvSpPr>
        <p:spPr>
          <a:xfrm>
            <a:off x="4851720" y="3139200"/>
            <a:ext cx="3470400" cy="868320"/>
          </a:xfrm>
          <a:prstGeom prst="rect">
            <a:avLst/>
          </a:prstGeom>
          <a:noFill/>
          <a:ln>
            <a:noFill/>
          </a:ln>
        </p:spPr>
        <p:txBody>
          <a:bodyPr tIns="91440" bIns="91440">
            <a:normAutofit/>
          </a:bodyPr>
          <a:p>
            <a:pPr>
              <a:lnSpc>
                <a:spcPct val="100000"/>
              </a:lnSpc>
              <a:tabLst>
                <a:tab algn="l" pos="0"/>
              </a:tabLst>
            </a:pPr>
            <a:r>
              <a:rPr b="1" lang="en" sz="1300" spc="-1" strike="noStrike">
                <a:solidFill>
                  <a:srgbClr val="ffffff"/>
                </a:solidFill>
                <a:latin typeface="Lato"/>
                <a:ea typeface="Lato"/>
              </a:rPr>
              <a:t>Advisors</a:t>
            </a:r>
            <a:endParaRPr b="0" lang="en-US" sz="1300" spc="-1" strike="noStrike">
              <a:latin typeface="Arial"/>
            </a:endParaRPr>
          </a:p>
          <a:p>
            <a:pPr>
              <a:lnSpc>
                <a:spcPct val="100000"/>
              </a:lnSpc>
              <a:tabLst>
                <a:tab algn="l" pos="0"/>
              </a:tabLst>
            </a:pPr>
            <a:r>
              <a:rPr b="0" lang="en" sz="1300" spc="-1" strike="noStrike">
                <a:solidFill>
                  <a:srgbClr val="ffffff"/>
                </a:solidFill>
                <a:latin typeface="Lato"/>
                <a:ea typeface="Lato"/>
              </a:rPr>
              <a:t>Dr. Majid Ali Khan</a:t>
            </a:r>
            <a:endParaRPr b="0" lang="en-US" sz="1300" spc="-1" strike="noStrike">
              <a:latin typeface="Arial"/>
            </a:endParaRPr>
          </a:p>
          <a:p>
            <a:pPr>
              <a:lnSpc>
                <a:spcPct val="100000"/>
              </a:lnSpc>
              <a:tabLst>
                <a:tab algn="l" pos="0"/>
              </a:tabLst>
            </a:pPr>
            <a:r>
              <a:rPr b="0" lang="en" sz="1300" spc="-1" strike="noStrike">
                <a:solidFill>
                  <a:srgbClr val="ffffff"/>
                </a:solidFill>
                <a:latin typeface="Lato"/>
                <a:ea typeface="Lato"/>
              </a:rPr>
              <a:t>Dr. Nazeeruddin Mohammed</a:t>
            </a:r>
            <a:endParaRPr b="0" lang="en-US" sz="1300" spc="-1" strike="noStrike">
              <a:latin typeface="Arial"/>
            </a:endParaRPr>
          </a:p>
        </p:txBody>
      </p:sp>
      <p:sp>
        <p:nvSpPr>
          <p:cNvPr id="206" name="CustomShape 4"/>
          <p:cNvSpPr/>
          <p:nvPr/>
        </p:nvSpPr>
        <p:spPr>
          <a:xfrm>
            <a:off x="124920" y="3839760"/>
            <a:ext cx="4743720" cy="1006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 sz="2000" spc="-1" strike="noStrike">
                <a:solidFill>
                  <a:srgbClr val="ffffff"/>
                </a:solidFill>
                <a:latin typeface="Lato"/>
                <a:ea typeface="Lato"/>
              </a:rPr>
              <a:t>PRINCE MOHAMMAD BIN FAHD UNIVERSITY</a:t>
            </a:r>
            <a:endParaRPr b="0" lang="en-US" sz="2000" spc="-1" strike="noStrike">
              <a:latin typeface="Arial"/>
            </a:endParaRPr>
          </a:p>
          <a:p>
            <a:pPr>
              <a:lnSpc>
                <a:spcPct val="100000"/>
              </a:lnSpc>
              <a:tabLst>
                <a:tab algn="l" pos="0"/>
              </a:tabLst>
            </a:pPr>
            <a:r>
              <a:rPr b="0" lang="en" sz="1400" spc="-1" strike="noStrike">
                <a:solidFill>
                  <a:srgbClr val="ffffff"/>
                </a:solidFill>
                <a:latin typeface="Lato"/>
                <a:ea typeface="Lato"/>
              </a:rPr>
              <a:t>CCES Department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Layers</a:t>
            </a:r>
            <a:endParaRPr b="0" lang="en-US" sz="2400" spc="-1" strike="noStrike">
              <a:solidFill>
                <a:srgbClr val="000000"/>
              </a:solidFill>
              <a:latin typeface="Arial"/>
            </a:endParaRPr>
          </a:p>
        </p:txBody>
      </p:sp>
      <p:sp>
        <p:nvSpPr>
          <p:cNvPr id="223"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Different layers perform different transformations on their inputs, and some layers are better suited for some tasks than others.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For example, a convolutional layer is usually used in models that are doing work with image data.</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Input layers have as many neurons as the dimensions of the input.</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Output layers have as many neurons as possible outputs your problem has.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Convolutional Layers</a:t>
            </a:r>
            <a:endParaRPr b="0" lang="en-US" sz="2400" spc="-1" strike="noStrike">
              <a:solidFill>
                <a:srgbClr val="000000"/>
              </a:solidFill>
              <a:latin typeface="Arial"/>
            </a:endParaRPr>
          </a:p>
        </p:txBody>
      </p:sp>
      <p:sp>
        <p:nvSpPr>
          <p:cNvPr id="225" name="TextShape 2"/>
          <p:cNvSpPr txBox="1"/>
          <p:nvPr/>
        </p:nvSpPr>
        <p:spPr>
          <a:xfrm>
            <a:off x="1431360" y="1350000"/>
            <a:ext cx="6770520" cy="3060000"/>
          </a:xfrm>
          <a:prstGeom prst="rect">
            <a:avLst/>
          </a:prstGeom>
          <a:noFill/>
          <a:ln>
            <a:noFill/>
          </a:ln>
          <a:effectLst>
            <a:outerShdw dist="19080" dir="5400000">
              <a:srgbClr val="000000">
                <a:alpha val="50000"/>
              </a:srgbClr>
            </a:outerShdw>
          </a:effectLst>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A convolution layer takes a weighted sum of pixels in a certain region.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They reduce the high dimensionality of images without losing its information.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Their main purpose is to extract features from an image.</a:t>
            </a:r>
            <a:endParaRPr b="0" lang="en-US" sz="1300" spc="-1" strike="noStrike">
              <a:solidFill>
                <a:srgbClr val="000000"/>
              </a:solidFill>
              <a:latin typeface="Arial"/>
            </a:endParaRPr>
          </a:p>
        </p:txBody>
      </p:sp>
      <p:pic>
        <p:nvPicPr>
          <p:cNvPr id="226" name="Google Shape;197;p23" descr=""/>
          <p:cNvPicPr/>
          <p:nvPr/>
        </p:nvPicPr>
        <p:blipFill>
          <a:blip r:embed="rId1"/>
          <a:srcRect l="0" t="0" r="0" b="62456"/>
          <a:stretch/>
        </p:blipFill>
        <p:spPr>
          <a:xfrm>
            <a:off x="1936080" y="2518920"/>
            <a:ext cx="5117400" cy="1930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Max Pooling </a:t>
            </a:r>
            <a:endParaRPr b="0" lang="en-US" sz="2400" spc="-1" strike="noStrike">
              <a:solidFill>
                <a:srgbClr val="000000"/>
              </a:solidFill>
              <a:latin typeface="Arial"/>
            </a:endParaRPr>
          </a:p>
        </p:txBody>
      </p:sp>
      <p:sp>
        <p:nvSpPr>
          <p:cNvPr id="228" name="TextShape 2"/>
          <p:cNvSpPr txBox="1"/>
          <p:nvPr/>
        </p:nvSpPr>
        <p:spPr>
          <a:xfrm>
            <a:off x="1238040" y="1562040"/>
            <a:ext cx="6714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In a CNN, Convolutional Layers are usually followed by a Max Pooling layer</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Downsamples the input along its spatial dimensions by taking the maximum value over an input window (of size defined by pool_size ) for each channel of the input.</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objective is to down-sample an input representation</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Reduces its dimensionality, allowing for features contained in the sub-regions to be ‘extracted’.</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Dense layers</a:t>
            </a:r>
            <a:endParaRPr b="0" lang="en-US" sz="2400" spc="-1" strike="noStrike">
              <a:solidFill>
                <a:srgbClr val="000000"/>
              </a:solidFill>
              <a:latin typeface="Arial"/>
            </a:endParaRPr>
          </a:p>
        </p:txBody>
      </p:sp>
      <p:sp>
        <p:nvSpPr>
          <p:cNvPr id="230"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The dense layer is a neural network layer that is connected deeply, which means each neuron in the dense layer receives input from all neurons of its previous layer.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dense layer performs a matrix-vector multiplication. The values used in the matrix are actually parameters that can be trained and updated with the help of backpropagation.</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How do Layers Work?</a:t>
            </a:r>
            <a:endParaRPr b="0" lang="en-US" sz="2400" spc="-1" strike="noStrike">
              <a:solidFill>
                <a:srgbClr val="000000"/>
              </a:solidFill>
              <a:latin typeface="Arial"/>
            </a:endParaRPr>
          </a:p>
        </p:txBody>
      </p:sp>
      <p:sp>
        <p:nvSpPr>
          <p:cNvPr id="232"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Each connection between two nodes has an associated weight, which is just a number.</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Each weight represents the strength of the connection between the two nodes.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When the network receives an input at a given node in the input layer, this input is passed to the next node via a connection, and the input will be multiplied by the weight assigned to that connection.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For each node in the second layer, a weighted sum is then computed with each of the incoming connections. This sum is then passed to an activation function, which performs some type of transformation on the given sum.</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As the model learns, the weights at all connections are updated and optimized so that the input data point maps to the correct output prediction class.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Activation Functions</a:t>
            </a:r>
            <a:endParaRPr b="0" lang="en-US" sz="2400" spc="-1" strike="noStrike">
              <a:solidFill>
                <a:srgbClr val="000000"/>
              </a:solidFill>
              <a:latin typeface="Arial"/>
            </a:endParaRPr>
          </a:p>
        </p:txBody>
      </p:sp>
      <p:sp>
        <p:nvSpPr>
          <p:cNvPr id="234" name="TextShape 2"/>
          <p:cNvSpPr txBox="1"/>
          <p:nvPr/>
        </p:nvSpPr>
        <p:spPr>
          <a:xfrm>
            <a:off x="1297440" y="1567440"/>
            <a:ext cx="7038720" cy="3301560"/>
          </a:xfrm>
          <a:prstGeom prst="rect">
            <a:avLst/>
          </a:prstGeom>
          <a:noFill/>
          <a:ln>
            <a:noFill/>
          </a:ln>
        </p:spPr>
        <p:txBody>
          <a:bodyPr tIns="91440" bIns="91440">
            <a:normAutofit fontScale="97000"/>
          </a:bodyPr>
          <a:p>
            <a:pPr marL="457200" indent="-304560">
              <a:lnSpc>
                <a:spcPct val="150000"/>
              </a:lnSpc>
              <a:buClr>
                <a:srgbClr val="ffffff"/>
              </a:buClr>
              <a:buFont typeface="Lato"/>
              <a:buChar char="●"/>
            </a:pPr>
            <a:r>
              <a:rPr b="0" lang="en" sz="1300" spc="-1" strike="noStrike">
                <a:solidFill>
                  <a:srgbClr val="ffffff"/>
                </a:solidFill>
                <a:latin typeface="Lato"/>
                <a:ea typeface="Lato"/>
              </a:rPr>
              <a:t>In an artificial neural network, an activation function is a function that maps a neuron’s inputs to its corresponding output.</a:t>
            </a:r>
            <a:endParaRPr b="0" lang="en-US" sz="13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node output = activation(weighted sum of inputs)</a:t>
            </a:r>
            <a:endParaRPr b="0" lang="en-US" sz="11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Example of an activation function is the Sigmoid function:</a:t>
            </a:r>
            <a:endParaRPr b="0" lang="en-US" sz="13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For most negative inputs, sigmoid will transform the input to a number very close to 0.</a:t>
            </a:r>
            <a:endParaRPr b="0" lang="en-US" sz="11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For most positive inputs, sigmoid will transform the input into a number very close to 1.</a:t>
            </a:r>
            <a:endParaRPr b="0" lang="en-US" sz="11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For inputs relatively close to 0, sigmoid will transform the input into some number between 0 and 1.</a:t>
            </a:r>
            <a:endParaRPr b="0" lang="en-US" sz="11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An activation function is biologically inspired by activity in our brains where different neurons fire by different stimuli.</a:t>
            </a:r>
            <a:endParaRPr b="0" lang="en-US" sz="13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If you smell something pleasant, like freshly baked cookies, certain neurons in your brain will fire and become activated. </a:t>
            </a:r>
            <a:endParaRPr b="0" lang="en-US" sz="1100" spc="-1" strike="noStrike">
              <a:solidFill>
                <a:srgbClr val="000000"/>
              </a:solidFill>
              <a:latin typeface="Arial"/>
            </a:endParaRPr>
          </a:p>
          <a:p>
            <a:pPr lvl="1" marL="914400" indent="-292680">
              <a:lnSpc>
                <a:spcPct val="150000"/>
              </a:lnSpc>
              <a:buClr>
                <a:srgbClr val="ffffff"/>
              </a:buClr>
              <a:buFont typeface="Lato"/>
              <a:buChar char="○"/>
            </a:pPr>
            <a:r>
              <a:rPr b="0" lang="en" sz="1100" spc="-1" strike="noStrike">
                <a:solidFill>
                  <a:srgbClr val="ffffff"/>
                </a:solidFill>
                <a:latin typeface="Lato"/>
                <a:ea typeface="Lato"/>
              </a:rPr>
              <a:t>If you smell something unpleasant, like spoiled milk, this will cause other neurons in your brain to fire.</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What is Training?</a:t>
            </a:r>
            <a:endParaRPr b="0" lang="en-US" sz="2400" spc="-1" strike="noStrike">
              <a:solidFill>
                <a:srgbClr val="000000"/>
              </a:solidFill>
              <a:latin typeface="Arial"/>
            </a:endParaRPr>
          </a:p>
        </p:txBody>
      </p:sp>
      <p:sp>
        <p:nvSpPr>
          <p:cNvPr id="236"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When we train a model, we're basically trying to solve an optimization problem.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We're trying to optimize the weights within the model.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Our task is to find the weights that most accurately map our input data to the correct output class.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This mapping is what the network must learn.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weights are optimized using what we call an optimization algorithm.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When the model is initialized, the network weights are set to arbitrary values.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Convolutional Neural Networks</a:t>
            </a:r>
            <a:endParaRPr b="0" lang="en-US" sz="2400" spc="-1" strike="noStrike">
              <a:solidFill>
                <a:srgbClr val="000000"/>
              </a:solidFill>
              <a:latin typeface="Arial"/>
            </a:endParaRPr>
          </a:p>
        </p:txBody>
      </p:sp>
      <p:sp>
        <p:nvSpPr>
          <p:cNvPr id="238"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A convolutional neural network, also known as a CNN or ConvNet, is an artificial neural network that has so far been most popularly used for analyzing images for computer vision tasks.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Most generally, we can think of a CNN as an artificial neural network that has some type of specialization for being able to pick out or detect patterns. This pattern detection is what makes CNNs so useful for image analysis.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What differentiates it from a standard multilayer perceptron or MLP?</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CNNs have hidden layers called convolutional layers, and these layers are what make a CNN, well... a CNN!</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3000" spc="-1" strike="noStrike">
                <a:solidFill>
                  <a:srgbClr val="ffffff"/>
                </a:solidFill>
                <a:latin typeface="Montserrat"/>
                <a:ea typeface="Montserrat"/>
              </a:rPr>
              <a:t>Building the Deep Learning Model</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Building a Dataset</a:t>
            </a:r>
            <a:endParaRPr b="0" lang="en-US" sz="2400" spc="-1" strike="noStrike">
              <a:solidFill>
                <a:srgbClr val="000000"/>
              </a:solidFill>
              <a:latin typeface="Arial"/>
            </a:endParaRPr>
          </a:p>
        </p:txBody>
      </p:sp>
      <p:sp>
        <p:nvSpPr>
          <p:cNvPr id="241" name="TextShape 2"/>
          <p:cNvSpPr txBox="1"/>
          <p:nvPr/>
        </p:nvSpPr>
        <p:spPr>
          <a:xfrm>
            <a:off x="1166040" y="1567440"/>
            <a:ext cx="669708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Our dataset was divided into 4 classes: good, medium, bad and unpaved. The categories are characterized as follows:</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Good: Top quality, smooth surface, devoid of any damage</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Medium: Patches, moderate cracks</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Bad: Heavy cracks, potholes, big bumps</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Unpaved: Non asphalt roads</a:t>
            </a:r>
            <a:endParaRPr b="0" lang="en-US" sz="1100" spc="-1" strike="noStrike">
              <a:solidFill>
                <a:srgbClr val="000000"/>
              </a:solidFill>
              <a:latin typeface="Arial"/>
            </a:endParaRPr>
          </a:p>
          <a:p>
            <a:pPr>
              <a:lnSpc>
                <a:spcPct val="150000"/>
              </a:lnSpc>
              <a:spcBef>
                <a:spcPts val="1199"/>
              </a:spcBef>
              <a:spcAft>
                <a:spcPts val="1199"/>
              </a:spcAft>
              <a:tabLst>
                <a:tab algn="l" pos="0"/>
              </a:tabLst>
            </a:pP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Outline</a:t>
            </a:r>
            <a:endParaRPr b="0" lang="en-US" sz="2400" spc="-1" strike="noStrike">
              <a:solidFill>
                <a:srgbClr val="000000"/>
              </a:solidFill>
              <a:latin typeface="Arial"/>
            </a:endParaRPr>
          </a:p>
        </p:txBody>
      </p:sp>
      <p:sp>
        <p:nvSpPr>
          <p:cNvPr id="208"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Introduction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Justification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Detailed work</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Our approach</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Deep learning approach</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Convolutional Neural Networks (CNN)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Application: Road Conditions Assessment System</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Conclusion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Future Work</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References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Dataset Contd.</a:t>
            </a:r>
            <a:endParaRPr b="0" lang="en-US" sz="2400" spc="-1" strike="noStrike">
              <a:solidFill>
                <a:srgbClr val="000000"/>
              </a:solidFill>
              <a:latin typeface="Arial"/>
            </a:endParaRPr>
          </a:p>
        </p:txBody>
      </p:sp>
      <p:sp>
        <p:nvSpPr>
          <p:cNvPr id="243" name="TextShape 2"/>
          <p:cNvSpPr txBox="1"/>
          <p:nvPr/>
        </p:nvSpPr>
        <p:spPr>
          <a:xfrm>
            <a:off x="1297440" y="1567440"/>
            <a:ext cx="7038720" cy="2910960"/>
          </a:xfrm>
          <a:prstGeom prst="rect">
            <a:avLst/>
          </a:prstGeom>
          <a:noFill/>
          <a:ln>
            <a:noFill/>
          </a:ln>
        </p:spPr>
        <p:txBody>
          <a:bodyPr tIns="91440" bIns="91440">
            <a:normAutofit fontScale="89000"/>
          </a:bodyPr>
          <a:p>
            <a:pPr marL="457200" indent="-298440">
              <a:lnSpc>
                <a:spcPct val="150000"/>
              </a:lnSpc>
              <a:buClr>
                <a:srgbClr val="ffffff"/>
              </a:buClr>
              <a:buFont typeface="Lato"/>
              <a:buChar char="●"/>
            </a:pPr>
            <a:r>
              <a:rPr b="0" lang="en" sz="1300" spc="-1" strike="noStrike">
                <a:solidFill>
                  <a:srgbClr val="ffffff"/>
                </a:solidFill>
                <a:latin typeface="Lato"/>
                <a:ea typeface="Lato"/>
              </a:rPr>
              <a:t>The dataset was collected in the greater Eastern Province region of Saudi Arabia. </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Initially, videos were recorded on a smartphone attached to a vehicle. </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To process and categorize the data, we used a python script:</a:t>
            </a:r>
            <a:endParaRPr b="0" lang="en-US" sz="1300" spc="-1" strike="noStrike">
              <a:solidFill>
                <a:srgbClr val="000000"/>
              </a:solidFill>
              <a:latin typeface="Arial"/>
            </a:endParaRPr>
          </a:p>
          <a:p>
            <a:pPr lvl="1" marL="914400" indent="-287640">
              <a:lnSpc>
                <a:spcPct val="150000"/>
              </a:lnSpc>
              <a:buClr>
                <a:srgbClr val="ffffff"/>
              </a:buClr>
              <a:buFont typeface="Lato"/>
              <a:buChar char="○"/>
            </a:pPr>
            <a:r>
              <a:rPr b="0" lang="en" sz="1100" spc="-1" strike="noStrike">
                <a:solidFill>
                  <a:srgbClr val="ffffff"/>
                </a:solidFill>
                <a:latin typeface="Lato"/>
                <a:ea typeface="Lato"/>
              </a:rPr>
              <a:t>Video was displayed frame by frame. </a:t>
            </a:r>
            <a:endParaRPr b="0" lang="en-US" sz="1100" spc="-1" strike="noStrike">
              <a:solidFill>
                <a:srgbClr val="000000"/>
              </a:solidFill>
              <a:latin typeface="Arial"/>
            </a:endParaRPr>
          </a:p>
          <a:p>
            <a:pPr lvl="1" marL="914400" indent="-287640">
              <a:lnSpc>
                <a:spcPct val="150000"/>
              </a:lnSpc>
              <a:buClr>
                <a:srgbClr val="ffffff"/>
              </a:buClr>
              <a:buFont typeface="Lato"/>
              <a:buChar char="○"/>
            </a:pPr>
            <a:r>
              <a:rPr b="0" lang="en" sz="1100" spc="-1" strike="noStrike">
                <a:solidFill>
                  <a:srgbClr val="ffffff"/>
                </a:solidFill>
                <a:latin typeface="Lato"/>
                <a:ea typeface="Lato"/>
              </a:rPr>
              <a:t>Depending on which key was pressed on the keyboard, the script either discarded the image or saved it into one of the 4 directories corresponding to the 4 classes propose in our project. </a:t>
            </a:r>
            <a:endParaRPr b="0" lang="en-US" sz="1100" spc="-1" strike="noStrike">
              <a:solidFill>
                <a:srgbClr val="000000"/>
              </a:solidFill>
              <a:latin typeface="Arial"/>
            </a:endParaRPr>
          </a:p>
          <a:p>
            <a:pPr lvl="1" marL="914400" indent="-287640">
              <a:lnSpc>
                <a:spcPct val="150000"/>
              </a:lnSpc>
              <a:buClr>
                <a:srgbClr val="ffffff"/>
              </a:buClr>
              <a:buFont typeface="Lato"/>
              <a:buChar char="○"/>
            </a:pPr>
            <a:r>
              <a:rPr b="0" lang="en" sz="1100" spc="-1" strike="noStrike">
                <a:solidFill>
                  <a:srgbClr val="ffffff"/>
                </a:solidFill>
                <a:latin typeface="Lato"/>
                <a:ea typeface="Lato"/>
              </a:rPr>
              <a:t>A total of 4070 images were categorized as good, 4864 as medium, 577 as bad and 1548 as unpaved, bringing the grand total to 11059 images.</a:t>
            </a:r>
            <a:endParaRPr b="0" lang="en-US" sz="11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In order to balance the dataset, we used different data augmentation techniques.</a:t>
            </a:r>
            <a:endParaRPr b="0" lang="en-US" sz="1300" spc="-1" strike="noStrike">
              <a:solidFill>
                <a:srgbClr val="000000"/>
              </a:solidFill>
              <a:latin typeface="Arial"/>
            </a:endParaRPr>
          </a:p>
          <a:p>
            <a:pPr lvl="1" marL="914400" indent="-287640">
              <a:lnSpc>
                <a:spcPct val="150000"/>
              </a:lnSpc>
              <a:buClr>
                <a:srgbClr val="ffffff"/>
              </a:buClr>
              <a:buFont typeface="Lato"/>
              <a:buChar char="○"/>
            </a:pPr>
            <a:r>
              <a:rPr b="0" lang="en" sz="1100" spc="-1" strike="noStrike">
                <a:solidFill>
                  <a:srgbClr val="ffffff"/>
                </a:solidFill>
                <a:latin typeface="Lato"/>
                <a:ea typeface="Lato"/>
              </a:rPr>
              <a:t>Horizontal and Vertical Flipping, Brightness and Zoom variations</a:t>
            </a:r>
            <a:endParaRPr b="0" lang="en-US" sz="1100" spc="-1" strike="noStrike">
              <a:solidFill>
                <a:srgbClr val="000000"/>
              </a:solidFill>
              <a:latin typeface="Arial"/>
            </a:endParaRPr>
          </a:p>
          <a:p>
            <a:pPr lvl="1" marL="914400" indent="-287640">
              <a:lnSpc>
                <a:spcPct val="150000"/>
              </a:lnSpc>
              <a:buClr>
                <a:srgbClr val="ffffff"/>
              </a:buClr>
              <a:buFont typeface="Lato"/>
              <a:buChar char="○"/>
            </a:pPr>
            <a:r>
              <a:rPr b="0" lang="en" sz="1100" spc="-1" strike="noStrike">
                <a:solidFill>
                  <a:srgbClr val="ffffff"/>
                </a:solidFill>
                <a:latin typeface="Lato"/>
                <a:ea typeface="Lato"/>
              </a:rPr>
              <a:t>After augmentation, our dataset had 4070 images classified as good, 4864 as medium, 3899 as bad and 4568 as unpaved, bringing the total to 17400 images.</a:t>
            </a:r>
            <a:endParaRPr b="0" lang="en-US" sz="11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For preprocessing, we simply re-sized the images to 124x224</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Dataset Contd.</a:t>
            </a:r>
            <a:endParaRPr b="0" lang="en-US" sz="2400" spc="-1" strike="noStrike">
              <a:solidFill>
                <a:srgbClr val="000000"/>
              </a:solidFill>
              <a:latin typeface="Arial"/>
            </a:endParaRPr>
          </a:p>
        </p:txBody>
      </p:sp>
      <p:pic>
        <p:nvPicPr>
          <p:cNvPr id="245" name="Google Shape;256;p33" descr=""/>
          <p:cNvPicPr/>
          <p:nvPr/>
        </p:nvPicPr>
        <p:blipFill>
          <a:blip r:embed="rId1"/>
          <a:stretch/>
        </p:blipFill>
        <p:spPr>
          <a:xfrm>
            <a:off x="1366200" y="1115280"/>
            <a:ext cx="3247560" cy="3247560"/>
          </a:xfrm>
          <a:prstGeom prst="rect">
            <a:avLst/>
          </a:prstGeom>
          <a:ln>
            <a:noFill/>
          </a:ln>
        </p:spPr>
      </p:pic>
      <p:pic>
        <p:nvPicPr>
          <p:cNvPr id="246" name="Google Shape;257;p33" descr=""/>
          <p:cNvPicPr/>
          <p:nvPr/>
        </p:nvPicPr>
        <p:blipFill>
          <a:blip r:embed="rId2"/>
          <a:stretch/>
        </p:blipFill>
        <p:spPr>
          <a:xfrm>
            <a:off x="4923360" y="1115280"/>
            <a:ext cx="3247560" cy="3247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Our Custom CNN</a:t>
            </a:r>
            <a:endParaRPr b="0" lang="en-US" sz="2400" spc="-1" strike="noStrike">
              <a:solidFill>
                <a:srgbClr val="000000"/>
              </a:solidFill>
              <a:latin typeface="Arial"/>
            </a:endParaRPr>
          </a:p>
        </p:txBody>
      </p:sp>
      <p:sp>
        <p:nvSpPr>
          <p:cNvPr id="248" name="TextShape 2"/>
          <p:cNvSpPr txBox="1"/>
          <p:nvPr/>
        </p:nvSpPr>
        <p:spPr>
          <a:xfrm>
            <a:off x="1318680" y="1641960"/>
            <a:ext cx="7038720" cy="286164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In our custom model, the input images are passed through 4 convolutional layers</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with filters of size 5x5. </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The number of filters in the first convolutional layer is 32, 64 in the second and 128 in the third. </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Padding is applied at each of these layers. </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All the strides were set to 2.</a:t>
            </a:r>
            <a:endParaRPr b="0" lang="en-US" sz="11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A max pooling operation is applied after each convolutional layer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Following the convolutional layers is a Flatten layer, which transforms the multi-dimensional tensors into a uni-dimensional tensor.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Custom CNN Contd.</a:t>
            </a:r>
            <a:endParaRPr b="0" lang="en-US" sz="2400" spc="-1" strike="noStrike">
              <a:solidFill>
                <a:srgbClr val="000000"/>
              </a:solidFill>
              <a:latin typeface="Arial"/>
            </a:endParaRPr>
          </a:p>
        </p:txBody>
      </p:sp>
      <p:sp>
        <p:nvSpPr>
          <p:cNvPr id="250" name="TextShape 2"/>
          <p:cNvSpPr txBox="1"/>
          <p:nvPr/>
        </p:nvSpPr>
        <p:spPr>
          <a:xfrm>
            <a:off x="1297440" y="1567440"/>
            <a:ext cx="7038720" cy="185148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The images are passed through three Dense layers, followed by a Dropout layer. </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The Dropout layer was included to prevent overfitting. </a:t>
            </a:r>
            <a:endParaRPr b="0" lang="en-US" sz="11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Finally, a Dense layer with 4 units classifies the images into the 4 classes proposed in our work.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We used the softmax activation function in the final layer because it produces probabilities</a:t>
            </a:r>
            <a:endParaRPr b="0" lang="en-US" sz="1300" spc="-1" strike="noStrike">
              <a:solidFill>
                <a:srgbClr val="000000"/>
              </a:solidFill>
              <a:latin typeface="Arial"/>
            </a:endParaRPr>
          </a:p>
        </p:txBody>
      </p:sp>
      <p:pic>
        <p:nvPicPr>
          <p:cNvPr id="251" name="Google Shape;270;p35" descr=""/>
          <p:cNvPicPr/>
          <p:nvPr/>
        </p:nvPicPr>
        <p:blipFill>
          <a:blip r:embed="rId1"/>
          <a:stretch/>
        </p:blipFill>
        <p:spPr>
          <a:xfrm>
            <a:off x="1798200" y="3419280"/>
            <a:ext cx="5943240" cy="11044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1297440" y="41220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Pretrained CNN</a:t>
            </a:r>
            <a:endParaRPr b="0" lang="en-US" sz="2400" spc="-1" strike="noStrike">
              <a:solidFill>
                <a:srgbClr val="000000"/>
              </a:solidFill>
              <a:latin typeface="Arial"/>
            </a:endParaRPr>
          </a:p>
        </p:txBody>
      </p:sp>
      <p:sp>
        <p:nvSpPr>
          <p:cNvPr id="253" name="TextShape 2"/>
          <p:cNvSpPr txBox="1"/>
          <p:nvPr/>
        </p:nvSpPr>
        <p:spPr>
          <a:xfrm>
            <a:off x="1297440" y="1384200"/>
            <a:ext cx="7038720" cy="3432600"/>
          </a:xfrm>
          <a:prstGeom prst="rect">
            <a:avLst/>
          </a:prstGeom>
          <a:noFill/>
          <a:ln>
            <a:noFill/>
          </a:ln>
        </p:spPr>
        <p:txBody>
          <a:bodyPr tIns="91440" bIns="91440">
            <a:noAutofit/>
          </a:bodyPr>
          <a:p>
            <a:pPr marL="457200" indent="-311040">
              <a:lnSpc>
                <a:spcPct val="150000"/>
              </a:lnSpc>
              <a:buClr>
                <a:srgbClr val="ffffff"/>
              </a:buClr>
              <a:buFont typeface="Lato"/>
              <a:buChar char="●"/>
            </a:pPr>
            <a:r>
              <a:rPr b="0" lang="en" sz="1300" spc="-1" strike="noStrike">
                <a:solidFill>
                  <a:srgbClr val="ffffff"/>
                </a:solidFill>
                <a:latin typeface="Lato"/>
                <a:ea typeface="Lato"/>
              </a:rPr>
              <a:t>A common and highly effective approach to solving deep learning problems is transfer learning. </a:t>
            </a:r>
            <a:endParaRPr b="0" lang="en-US" sz="1300" spc="-1" strike="noStrike">
              <a:solidFill>
                <a:srgbClr val="000000"/>
              </a:solidFill>
              <a:latin typeface="Arial"/>
            </a:endParaRPr>
          </a:p>
          <a:p>
            <a:pPr lvl="1" marL="914400" indent="-299160">
              <a:lnSpc>
                <a:spcPct val="150000"/>
              </a:lnSpc>
              <a:buClr>
                <a:srgbClr val="ffffff"/>
              </a:buClr>
              <a:buFont typeface="Lato"/>
              <a:buChar char="○"/>
            </a:pPr>
            <a:r>
              <a:rPr b="0" lang="en" sz="1120" spc="-1" strike="noStrike">
                <a:solidFill>
                  <a:srgbClr val="ffffff"/>
                </a:solidFill>
                <a:latin typeface="Lato"/>
                <a:ea typeface="Lato"/>
              </a:rPr>
              <a:t>Transfer learning is an approach that focuses on storing knowledge gained when solving one problem and applying it to a variety of related problems.</a:t>
            </a:r>
            <a:endParaRPr b="0" lang="en-US" sz="1120" spc="-1" strike="noStrike">
              <a:solidFill>
                <a:srgbClr val="000000"/>
              </a:solidFill>
              <a:latin typeface="Arial"/>
            </a:endParaRPr>
          </a:p>
          <a:p>
            <a:pPr marL="457200" indent="-311040">
              <a:lnSpc>
                <a:spcPct val="150000"/>
              </a:lnSpc>
              <a:buClr>
                <a:srgbClr val="ffffff"/>
              </a:buClr>
              <a:buFont typeface="Lato"/>
              <a:buChar char="●"/>
            </a:pPr>
            <a:r>
              <a:rPr b="0" lang="en" sz="1300" spc="-1" strike="noStrike">
                <a:solidFill>
                  <a:srgbClr val="ffffff"/>
                </a:solidFill>
                <a:latin typeface="Lato"/>
                <a:ea typeface="Lato"/>
              </a:rPr>
              <a:t>We worked with 2 models:</a:t>
            </a:r>
            <a:endParaRPr b="0" lang="en-US" sz="1300" spc="-1" strike="noStrike">
              <a:solidFill>
                <a:srgbClr val="000000"/>
              </a:solidFill>
              <a:latin typeface="Arial"/>
            </a:endParaRPr>
          </a:p>
          <a:p>
            <a:pPr lvl="1" marL="914400" indent="-299160">
              <a:lnSpc>
                <a:spcPct val="150000"/>
              </a:lnSpc>
              <a:buClr>
                <a:srgbClr val="ffffff"/>
              </a:buClr>
              <a:buFont typeface="Lato"/>
              <a:buChar char="○"/>
            </a:pPr>
            <a:r>
              <a:rPr b="0" lang="en" sz="1120" spc="-1" strike="noStrike">
                <a:solidFill>
                  <a:srgbClr val="ffffff"/>
                </a:solidFill>
                <a:latin typeface="Lato"/>
                <a:ea typeface="Lato"/>
              </a:rPr>
              <a:t>VGG16: The VGG16 architecture serves as a good benchmark due to its architecture. </a:t>
            </a:r>
            <a:endParaRPr b="0" lang="en-US" sz="1120" spc="-1" strike="noStrike">
              <a:solidFill>
                <a:srgbClr val="000000"/>
              </a:solidFill>
              <a:latin typeface="Arial"/>
            </a:endParaRPr>
          </a:p>
          <a:p>
            <a:pPr lvl="1" marL="914400" indent="-299160">
              <a:lnSpc>
                <a:spcPct val="150000"/>
              </a:lnSpc>
              <a:buClr>
                <a:srgbClr val="ffffff"/>
              </a:buClr>
              <a:buFont typeface="Lato"/>
              <a:buChar char="○"/>
            </a:pPr>
            <a:r>
              <a:rPr b="0" lang="en" sz="1120" spc="-1" strike="noStrike">
                <a:solidFill>
                  <a:srgbClr val="ffffff"/>
                </a:solidFill>
                <a:latin typeface="Lato"/>
                <a:ea typeface="Lato"/>
              </a:rPr>
              <a:t>MobileNetV2: Due to its lightweight nature, the MobileNetV2 model fits perfectly in our system as the classifications need to happen in real time. </a:t>
            </a:r>
            <a:endParaRPr b="0" lang="en-US" sz="1120" spc="-1" strike="noStrike">
              <a:solidFill>
                <a:srgbClr val="000000"/>
              </a:solidFill>
              <a:latin typeface="Arial"/>
            </a:endParaRPr>
          </a:p>
          <a:p>
            <a:pPr marL="457200" indent="-311040">
              <a:lnSpc>
                <a:spcPct val="150000"/>
              </a:lnSpc>
              <a:buClr>
                <a:srgbClr val="ffffff"/>
              </a:buClr>
              <a:buFont typeface="Lato"/>
              <a:buChar char="●"/>
            </a:pPr>
            <a:r>
              <a:rPr b="0" lang="en" sz="1300" spc="-1" strike="noStrike">
                <a:solidFill>
                  <a:srgbClr val="ffffff"/>
                </a:solidFill>
                <a:latin typeface="Lato"/>
                <a:ea typeface="Lato"/>
              </a:rPr>
              <a:t>In both cases, the fully connected layers were removed from the end of the models. In their place, a Flatten layer was added, followed by a Dense layer with 256 units. </a:t>
            </a:r>
            <a:endParaRPr b="0" lang="en-US" sz="1300" spc="-1" strike="noStrike">
              <a:solidFill>
                <a:srgbClr val="000000"/>
              </a:solidFill>
              <a:latin typeface="Arial"/>
            </a:endParaRPr>
          </a:p>
          <a:p>
            <a:pPr marL="457200" indent="-311040">
              <a:lnSpc>
                <a:spcPct val="150000"/>
              </a:lnSpc>
              <a:buClr>
                <a:srgbClr val="ffffff"/>
              </a:buClr>
              <a:buFont typeface="Lato"/>
              <a:buChar char="●"/>
            </a:pPr>
            <a:r>
              <a:rPr b="0" lang="en" sz="1300" spc="-1" strike="noStrike">
                <a:solidFill>
                  <a:srgbClr val="ffffff"/>
                </a:solidFill>
                <a:latin typeface="Lato"/>
                <a:ea typeface="Lato"/>
              </a:rPr>
              <a:t>Finally, a Dense layer with 4 units was added, each unit corresponding to one of the classes from our dataset.</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Classifier </a:t>
            </a:r>
            <a:r>
              <a:rPr b="0" lang="en" sz="2400" spc="-1" strike="noStrike">
                <a:solidFill>
                  <a:srgbClr val="ffffff"/>
                </a:solidFill>
                <a:latin typeface="Montserrat"/>
                <a:ea typeface="Montserrat"/>
              </a:rPr>
              <a:t>Performance </a:t>
            </a:r>
            <a:r>
              <a:rPr b="0" lang="en" sz="2400" spc="-1" strike="noStrike">
                <a:solidFill>
                  <a:srgbClr val="ffffff"/>
                </a:solidFill>
                <a:latin typeface="Montserrat"/>
                <a:ea typeface="Montserrat"/>
              </a:rPr>
              <a:t>Analysis</a:t>
            </a:r>
            <a:endParaRPr b="0" lang="en-US" sz="2400" spc="-1" strike="noStrike">
              <a:solidFill>
                <a:srgbClr val="000000"/>
              </a:solidFill>
              <a:latin typeface="Arial"/>
            </a:endParaRPr>
          </a:p>
        </p:txBody>
      </p:sp>
      <p:sp>
        <p:nvSpPr>
          <p:cNvPr id="255"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Evaluating the performance of machine learning models is essential before deploying them.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Using metrics such as classification accuracy, precision, recall and F1 score is the most common way to evaluate a model.</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Classification accuracy is the ratio of the total number of correct predictions to the total number of predictions made.</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Precision is the ratio of the total number of true positives to the total number of positives predicted by a classifier</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Recall is the ratio of the total number of true positives to the total number of samples.</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1297440" y="393840"/>
            <a:ext cx="7038720" cy="913680"/>
          </a:xfrm>
          <a:prstGeom prst="rect">
            <a:avLst/>
          </a:prstGeom>
          <a:noFill/>
          <a:ln>
            <a:noFill/>
          </a:ln>
        </p:spPr>
        <p:txBody>
          <a:bodyPr tIns="91440" bIns="91440">
            <a:noAutofit/>
          </a:bodyPr>
          <a:p>
            <a:pPr>
              <a:lnSpc>
                <a:spcPct val="100000"/>
              </a:lnSpc>
              <a:tabLst>
                <a:tab algn="l" pos="0"/>
              </a:tabLst>
            </a:pPr>
            <a:r>
              <a:rPr b="0" lang="en" sz="2400" spc="-1" strike="noStrike">
                <a:solidFill>
                  <a:srgbClr val="ffffff"/>
                </a:solidFill>
                <a:latin typeface="Montserrat"/>
                <a:ea typeface="Montserrat"/>
              </a:rPr>
              <a:t>Performance Analysis Contd</a:t>
            </a:r>
            <a:br/>
            <a:endParaRPr b="0" lang="en-US" sz="2400" spc="-1" strike="noStrike">
              <a:solidFill>
                <a:srgbClr val="000000"/>
              </a:solidFill>
              <a:latin typeface="Arial"/>
            </a:endParaRPr>
          </a:p>
        </p:txBody>
      </p:sp>
      <p:pic>
        <p:nvPicPr>
          <p:cNvPr id="257" name="Google Shape;288;p38" descr=""/>
          <p:cNvPicPr/>
          <p:nvPr/>
        </p:nvPicPr>
        <p:blipFill>
          <a:blip r:embed="rId1"/>
          <a:stretch/>
        </p:blipFill>
        <p:spPr>
          <a:xfrm>
            <a:off x="720000" y="1156680"/>
            <a:ext cx="7703280" cy="21780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Classifier Error Analysis</a:t>
            </a:r>
            <a:endParaRPr b="0" lang="en-US" sz="2400" spc="-1" strike="noStrike">
              <a:solidFill>
                <a:srgbClr val="000000"/>
              </a:solidFill>
              <a:latin typeface="Arial"/>
            </a:endParaRPr>
          </a:p>
        </p:txBody>
      </p:sp>
      <p:sp>
        <p:nvSpPr>
          <p:cNvPr id="259"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15000"/>
              </a:lnSpc>
              <a:buClr>
                <a:srgbClr val="ffffff"/>
              </a:buClr>
              <a:buFont typeface="Lato"/>
              <a:buChar char="●"/>
            </a:pPr>
            <a:r>
              <a:rPr b="0" lang="en" sz="1300" spc="-1" strike="noStrike">
                <a:solidFill>
                  <a:srgbClr val="ffffff"/>
                </a:solidFill>
                <a:latin typeface="Lato"/>
                <a:ea typeface="Lato"/>
              </a:rPr>
              <a:t>A confusion matrix, also known as an error matrix, is a technique that can be used to perform error analysis.</a:t>
            </a:r>
            <a:endParaRPr b="0" lang="en-US" sz="1300" spc="-1" strike="noStrike">
              <a:solidFill>
                <a:srgbClr val="000000"/>
              </a:solidFill>
              <a:latin typeface="Arial"/>
            </a:endParaRPr>
          </a:p>
        </p:txBody>
      </p:sp>
      <p:pic>
        <p:nvPicPr>
          <p:cNvPr id="260" name="Google Shape;295;p39" descr=""/>
          <p:cNvPicPr/>
          <p:nvPr/>
        </p:nvPicPr>
        <p:blipFill>
          <a:blip r:embed="rId1"/>
          <a:stretch/>
        </p:blipFill>
        <p:spPr>
          <a:xfrm>
            <a:off x="1733760" y="2302920"/>
            <a:ext cx="6314760" cy="21754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Building the Application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297440" y="335880"/>
            <a:ext cx="7038720" cy="913680"/>
          </a:xfrm>
          <a:prstGeom prst="rect">
            <a:avLst/>
          </a:prstGeom>
          <a:noFill/>
          <a:ln>
            <a:noFill/>
          </a:ln>
        </p:spPr>
        <p:txBody>
          <a:bodyPr tIns="91440" bIns="91440">
            <a:noAutofit/>
          </a:bodyPr>
          <a:p>
            <a:pPr>
              <a:lnSpc>
                <a:spcPct val="100000"/>
              </a:lnSpc>
              <a:tabLst>
                <a:tab algn="l" pos="0"/>
              </a:tabLst>
            </a:pPr>
            <a:r>
              <a:rPr b="0" lang="en" sz="2400" spc="-1" strike="noStrike">
                <a:solidFill>
                  <a:srgbClr val="ffffff"/>
                </a:solidFill>
                <a:latin typeface="Montserrat"/>
                <a:ea typeface="Montserrat"/>
              </a:rPr>
              <a:t>Application: Road Conditions Monitoring System</a:t>
            </a:r>
            <a:endParaRPr b="0" lang="en-US" sz="2400" spc="-1" strike="noStrike">
              <a:solidFill>
                <a:srgbClr val="000000"/>
              </a:solidFill>
              <a:latin typeface="Arial"/>
            </a:endParaRPr>
          </a:p>
        </p:txBody>
      </p:sp>
      <p:sp>
        <p:nvSpPr>
          <p:cNvPr id="263" name="TextShape 2"/>
          <p:cNvSpPr txBox="1"/>
          <p:nvPr/>
        </p:nvSpPr>
        <p:spPr>
          <a:xfrm>
            <a:off x="1297440" y="1567440"/>
            <a:ext cx="7038720" cy="2910960"/>
          </a:xfrm>
          <a:prstGeom prst="rect">
            <a:avLst/>
          </a:prstGeom>
          <a:noFill/>
          <a:ln>
            <a:noFill/>
          </a:ln>
        </p:spPr>
        <p:txBody>
          <a:bodyPr tIns="91440" bIns="91440">
            <a:normAutofit/>
          </a:bodyPr>
          <a:p>
            <a:pPr>
              <a:lnSpc>
                <a:spcPct val="150000"/>
              </a:lnSpc>
              <a:tabLst>
                <a:tab algn="l" pos="0"/>
              </a:tabLst>
            </a:pPr>
            <a:r>
              <a:rPr b="0" lang="en" sz="1300" spc="-1" strike="noStrike">
                <a:solidFill>
                  <a:srgbClr val="ffffff"/>
                </a:solidFill>
                <a:latin typeface="Lato"/>
                <a:ea typeface="Lato"/>
              </a:rPr>
              <a:t>We built a system around the deep learning model that automates the collection and storage of road quality data.</a:t>
            </a:r>
            <a:endParaRPr b="0" lang="en-US" sz="1300" spc="-1" strike="noStrike">
              <a:solidFill>
                <a:srgbClr val="000000"/>
              </a:solidFill>
              <a:latin typeface="Arial"/>
            </a:endParaRPr>
          </a:p>
          <a:p>
            <a:pPr>
              <a:lnSpc>
                <a:spcPct val="150000"/>
              </a:lnSpc>
              <a:spcBef>
                <a:spcPts val="1199"/>
              </a:spcBef>
              <a:tabLst>
                <a:tab algn="l" pos="0"/>
              </a:tabLst>
            </a:pPr>
            <a:r>
              <a:rPr b="1" lang="en" sz="1300" spc="-1" strike="noStrike">
                <a:solidFill>
                  <a:srgbClr val="ffffff"/>
                </a:solidFill>
                <a:latin typeface="Lato"/>
                <a:ea typeface="Lato"/>
              </a:rPr>
              <a:t>System constituents:</a:t>
            </a:r>
            <a:endParaRPr b="0" lang="en-US" sz="1300" spc="-1" strike="noStrike">
              <a:solidFill>
                <a:srgbClr val="000000"/>
              </a:solidFill>
              <a:latin typeface="Arial"/>
            </a:endParaRPr>
          </a:p>
          <a:p>
            <a:pPr marL="457200" indent="-310680">
              <a:lnSpc>
                <a:spcPct val="150000"/>
              </a:lnSpc>
              <a:spcBef>
                <a:spcPts val="1199"/>
              </a:spcBef>
              <a:buClr>
                <a:srgbClr val="ffffff"/>
              </a:buClr>
              <a:buFont typeface="Lato"/>
              <a:buChar char="●"/>
              <a:tabLst>
                <a:tab algn="l" pos="0"/>
              </a:tabLst>
            </a:pPr>
            <a:r>
              <a:rPr b="0" lang="en" sz="1300" spc="-1" strike="noStrike">
                <a:solidFill>
                  <a:srgbClr val="ffffff"/>
                </a:solidFill>
                <a:latin typeface="Lato"/>
                <a:ea typeface="Lato"/>
              </a:rPr>
              <a:t>Mobile Application: collects road quality data and uploads it to a server</a:t>
            </a:r>
            <a:endParaRPr b="0" lang="en-US" sz="1300" spc="-1" strike="noStrike">
              <a:solidFill>
                <a:srgbClr val="000000"/>
              </a:solidFill>
              <a:latin typeface="Arial"/>
            </a:endParaRPr>
          </a:p>
          <a:p>
            <a:pPr marL="457200" indent="-310680">
              <a:lnSpc>
                <a:spcPct val="150000"/>
              </a:lnSpc>
              <a:buClr>
                <a:srgbClr val="ffffff"/>
              </a:buClr>
              <a:buFont typeface="Lato"/>
              <a:buChar char="●"/>
              <a:tabLst>
                <a:tab algn="l" pos="0"/>
              </a:tabLst>
            </a:pPr>
            <a:r>
              <a:rPr b="0" lang="en" sz="1300" spc="-1" strike="noStrike">
                <a:solidFill>
                  <a:srgbClr val="ffffff"/>
                </a:solidFill>
                <a:latin typeface="Lato"/>
                <a:ea typeface="Lato"/>
              </a:rPr>
              <a:t>Server: houses the model, handles GET and POST requests</a:t>
            </a:r>
            <a:endParaRPr b="0" lang="en-US" sz="1300" spc="-1" strike="noStrike">
              <a:solidFill>
                <a:srgbClr val="000000"/>
              </a:solidFill>
              <a:latin typeface="Arial"/>
            </a:endParaRPr>
          </a:p>
          <a:p>
            <a:pPr marL="457200" indent="-310680">
              <a:lnSpc>
                <a:spcPct val="150000"/>
              </a:lnSpc>
              <a:buClr>
                <a:srgbClr val="ffffff"/>
              </a:buClr>
              <a:buFont typeface="Lato"/>
              <a:buChar char="●"/>
              <a:tabLst>
                <a:tab algn="l" pos="0"/>
              </a:tabLst>
            </a:pPr>
            <a:r>
              <a:rPr b="0" lang="en" sz="1300" spc="-1" strike="noStrike">
                <a:solidFill>
                  <a:srgbClr val="ffffff"/>
                </a:solidFill>
                <a:latin typeface="Lato"/>
                <a:ea typeface="Lato"/>
              </a:rPr>
              <a:t>Website: displays the road quality data on an interactive map</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Introduction</a:t>
            </a:r>
            <a:endParaRPr b="0" lang="en-US" sz="2400" spc="-1" strike="noStrike">
              <a:solidFill>
                <a:srgbClr val="000000"/>
              </a:solidFill>
              <a:latin typeface="Arial"/>
            </a:endParaRPr>
          </a:p>
        </p:txBody>
      </p:sp>
      <p:sp>
        <p:nvSpPr>
          <p:cNvPr id="210"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It is essential that our road infrastructure is well maintained</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Bad road conditions cause wear and tear in the mechanical systems of cars, drastically reducing their life span</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In Europe, 57% of road fatalities were caused by poor road conditions in 2010 </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Is of great importance to many stakeholders including the city and town level municipal corporations, transportation departments and the public at large</a:t>
            </a:r>
            <a:endParaRPr b="0" lang="en-US" sz="11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We built an automated process that continuously monitors road conditions.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Mobile Application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1297440" y="6224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Main Page</a:t>
            </a:r>
            <a:endParaRPr b="0" lang="en-US" sz="2400" spc="-1" strike="noStrike">
              <a:solidFill>
                <a:srgbClr val="000000"/>
              </a:solidFill>
              <a:latin typeface="Arial"/>
            </a:endParaRPr>
          </a:p>
        </p:txBody>
      </p:sp>
      <p:sp>
        <p:nvSpPr>
          <p:cNvPr id="266" name="TextShape 2"/>
          <p:cNvSpPr txBox="1"/>
          <p:nvPr/>
        </p:nvSpPr>
        <p:spPr>
          <a:xfrm>
            <a:off x="1297440" y="1567440"/>
            <a:ext cx="2895120" cy="16563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Camera view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Camera control buttons​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Settings button​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Internet connection indicator</a:t>
            </a:r>
            <a:endParaRPr b="0" lang="en-US" sz="1300" spc="-1" strike="noStrike">
              <a:solidFill>
                <a:srgbClr val="000000"/>
              </a:solidFill>
              <a:latin typeface="Arial"/>
            </a:endParaRPr>
          </a:p>
        </p:txBody>
      </p:sp>
      <p:pic>
        <p:nvPicPr>
          <p:cNvPr id="267" name="Google Shape;318;p43" descr=""/>
          <p:cNvPicPr/>
          <p:nvPr/>
        </p:nvPicPr>
        <p:blipFill>
          <a:blip r:embed="rId1"/>
          <a:stretch/>
        </p:blipFill>
        <p:spPr>
          <a:xfrm>
            <a:off x="5631840" y="277200"/>
            <a:ext cx="2064600" cy="45885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297440" y="6224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Settings Page</a:t>
            </a:r>
            <a:endParaRPr b="0" lang="en-US" sz="2400" spc="-1" strike="noStrike">
              <a:solidFill>
                <a:srgbClr val="000000"/>
              </a:solidFill>
              <a:latin typeface="Arial"/>
            </a:endParaRPr>
          </a:p>
        </p:txBody>
      </p:sp>
      <p:sp>
        <p:nvSpPr>
          <p:cNvPr id="269" name="TextShape 2"/>
          <p:cNvSpPr txBox="1"/>
          <p:nvPr/>
        </p:nvSpPr>
        <p:spPr>
          <a:xfrm>
            <a:off x="1297440" y="1567440"/>
            <a:ext cx="2895120" cy="1656360"/>
          </a:xfrm>
          <a:prstGeom prst="rect">
            <a:avLst/>
          </a:prstGeom>
          <a:noFill/>
          <a:ln>
            <a:noFill/>
          </a:ln>
        </p:spPr>
        <p:txBody>
          <a:bodyPr tIns="91440" bIns="91440">
            <a:no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Input box for username</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Input box for password​</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Button for forgot password​</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Button for login​</a:t>
            </a:r>
            <a:endParaRPr b="0" lang="en-US" sz="1300" spc="-1" strike="noStrike">
              <a:solidFill>
                <a:srgbClr val="000000"/>
              </a:solidFill>
              <a:latin typeface="Arial"/>
            </a:endParaRPr>
          </a:p>
        </p:txBody>
      </p:sp>
      <p:pic>
        <p:nvPicPr>
          <p:cNvPr id="270" name="Google Shape;325;p44" descr=""/>
          <p:cNvPicPr/>
          <p:nvPr/>
        </p:nvPicPr>
        <p:blipFill>
          <a:blip r:embed="rId1"/>
          <a:stretch/>
        </p:blipFill>
        <p:spPr>
          <a:xfrm>
            <a:off x="5707800" y="370800"/>
            <a:ext cx="2116080" cy="44013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Web Application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171520" y="296640"/>
            <a:ext cx="480060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Web Application Dashboard</a:t>
            </a:r>
            <a:endParaRPr b="0" lang="en-US" sz="2400" spc="-1" strike="noStrike">
              <a:solidFill>
                <a:srgbClr val="000000"/>
              </a:solidFill>
              <a:latin typeface="Arial"/>
            </a:endParaRPr>
          </a:p>
        </p:txBody>
      </p:sp>
      <p:pic>
        <p:nvPicPr>
          <p:cNvPr id="273" name="Google Shape;336;p46" descr=""/>
          <p:cNvPicPr/>
          <p:nvPr/>
        </p:nvPicPr>
        <p:blipFill>
          <a:blip r:embed="rId1"/>
          <a:stretch/>
        </p:blipFill>
        <p:spPr>
          <a:xfrm>
            <a:off x="659520" y="848880"/>
            <a:ext cx="7877520" cy="400644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2171520" y="296640"/>
            <a:ext cx="480060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Web Application Admin Page</a:t>
            </a:r>
            <a:endParaRPr b="0" lang="en-US" sz="2400" spc="-1" strike="noStrike">
              <a:solidFill>
                <a:srgbClr val="000000"/>
              </a:solidFill>
              <a:latin typeface="Arial"/>
            </a:endParaRPr>
          </a:p>
        </p:txBody>
      </p:sp>
      <p:pic>
        <p:nvPicPr>
          <p:cNvPr id="275" name="Google Shape;342;p47" descr=""/>
          <p:cNvPicPr/>
          <p:nvPr/>
        </p:nvPicPr>
        <p:blipFill>
          <a:blip r:embed="rId1"/>
          <a:stretch/>
        </p:blipFill>
        <p:spPr>
          <a:xfrm>
            <a:off x="615240" y="926280"/>
            <a:ext cx="7913160" cy="37537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2171520" y="296640"/>
            <a:ext cx="480060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Web Application Admin Page</a:t>
            </a:r>
            <a:endParaRPr b="0" lang="en-US" sz="2400" spc="-1" strike="noStrike">
              <a:solidFill>
                <a:srgbClr val="000000"/>
              </a:solidFill>
              <a:latin typeface="Arial"/>
            </a:endParaRPr>
          </a:p>
        </p:txBody>
      </p:sp>
      <p:pic>
        <p:nvPicPr>
          <p:cNvPr id="277" name="Google Shape;348;p48" descr=""/>
          <p:cNvPicPr/>
          <p:nvPr/>
        </p:nvPicPr>
        <p:blipFill>
          <a:blip r:embed="rId1"/>
          <a:stretch/>
        </p:blipFill>
        <p:spPr>
          <a:xfrm>
            <a:off x="662400" y="911160"/>
            <a:ext cx="7818840" cy="372132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Demo, Conclusion and Future Work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297440" y="54612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Future Work</a:t>
            </a:r>
            <a:endParaRPr b="0" lang="en-US" sz="2400" spc="-1" strike="noStrike">
              <a:solidFill>
                <a:srgbClr val="000000"/>
              </a:solidFill>
              <a:latin typeface="Arial"/>
            </a:endParaRPr>
          </a:p>
        </p:txBody>
      </p:sp>
      <p:sp>
        <p:nvSpPr>
          <p:cNvPr id="280" name="TextShape 2"/>
          <p:cNvSpPr txBox="1"/>
          <p:nvPr/>
        </p:nvSpPr>
        <p:spPr>
          <a:xfrm>
            <a:off x="1297440" y="1567440"/>
            <a:ext cx="7038720" cy="2910960"/>
          </a:xfrm>
          <a:prstGeom prst="rect">
            <a:avLst/>
          </a:prstGeom>
          <a:noFill/>
          <a:ln>
            <a:noFill/>
          </a:ln>
        </p:spPr>
        <p:txBody>
          <a:bodyPr tIns="91440" bIns="91440">
            <a:noAutofit/>
          </a:bodyPr>
          <a:p>
            <a:pPr marL="457200" indent="-304560" algn="just">
              <a:lnSpc>
                <a:spcPct val="150000"/>
              </a:lnSpc>
              <a:buClr>
                <a:srgbClr val="ffffff"/>
              </a:buClr>
              <a:buFont typeface="Lato"/>
              <a:buChar char="●"/>
            </a:pPr>
            <a:r>
              <a:rPr b="0" lang="en" sz="1200" spc="-1" strike="noStrike">
                <a:solidFill>
                  <a:srgbClr val="ffffff"/>
                </a:solidFill>
                <a:latin typeface="Lato"/>
                <a:ea typeface="Lato"/>
              </a:rPr>
              <a:t>Upscaling to city level, the national level and global level</a:t>
            </a:r>
            <a:endParaRPr b="0" lang="en-US" sz="1200" spc="-1" strike="noStrike">
              <a:solidFill>
                <a:srgbClr val="000000"/>
              </a:solidFill>
              <a:latin typeface="Arial"/>
            </a:endParaRPr>
          </a:p>
          <a:p>
            <a:pPr lvl="1" marL="914400" indent="-304560" algn="just">
              <a:lnSpc>
                <a:spcPct val="150000"/>
              </a:lnSpc>
              <a:buClr>
                <a:srgbClr val="ffffff"/>
              </a:buClr>
              <a:buFont typeface="Lato"/>
              <a:buChar char="○"/>
            </a:pPr>
            <a:r>
              <a:rPr b="0" lang="en" sz="1200" spc="-1" strike="noStrike">
                <a:solidFill>
                  <a:srgbClr val="ffffff"/>
                </a:solidFill>
                <a:latin typeface="Lato"/>
                <a:ea typeface="Lato"/>
              </a:rPr>
              <a:t>Requires re-exploration of image processing and deep learning concepts</a:t>
            </a:r>
            <a:endParaRPr b="0" lang="en-US" sz="1200" spc="-1" strike="noStrike">
              <a:solidFill>
                <a:srgbClr val="000000"/>
              </a:solidFill>
              <a:latin typeface="Arial"/>
            </a:endParaRPr>
          </a:p>
          <a:p>
            <a:pPr marL="457200" indent="-304560" algn="just">
              <a:lnSpc>
                <a:spcPct val="150000"/>
              </a:lnSpc>
              <a:buClr>
                <a:srgbClr val="ffffff"/>
              </a:buClr>
              <a:buFont typeface="Lato"/>
              <a:buChar char="●"/>
            </a:pPr>
            <a:r>
              <a:rPr b="0" lang="en" sz="1200" spc="-1" strike="noStrike">
                <a:solidFill>
                  <a:srgbClr val="ffffff"/>
                </a:solidFill>
                <a:latin typeface="Lato"/>
                <a:ea typeface="Lato"/>
              </a:rPr>
              <a:t>Include more use cases</a:t>
            </a:r>
            <a:endParaRPr b="0" lang="en-US" sz="1200" spc="-1" strike="noStrike">
              <a:solidFill>
                <a:srgbClr val="000000"/>
              </a:solidFill>
              <a:latin typeface="Arial"/>
            </a:endParaRPr>
          </a:p>
          <a:p>
            <a:pPr marL="457200" indent="-304560" algn="just">
              <a:lnSpc>
                <a:spcPct val="150000"/>
              </a:lnSpc>
              <a:buClr>
                <a:srgbClr val="ffffff"/>
              </a:buClr>
              <a:buFont typeface="Lato"/>
              <a:buChar char="●"/>
            </a:pPr>
            <a:r>
              <a:rPr b="0" lang="en" sz="1200" spc="-1" strike="noStrike">
                <a:solidFill>
                  <a:srgbClr val="ffffff"/>
                </a:solidFill>
                <a:latin typeface="Lato"/>
                <a:ea typeface="Lato"/>
              </a:rPr>
              <a:t>Classifier Optimization for faster prediction times</a:t>
            </a:r>
            <a:endParaRPr b="0" lang="en-US" sz="1200" spc="-1" strike="noStrike">
              <a:solidFill>
                <a:srgbClr val="000000"/>
              </a:solidFill>
              <a:latin typeface="Arial"/>
            </a:endParaRPr>
          </a:p>
          <a:p>
            <a:pPr marL="457200" indent="-304560" algn="just">
              <a:lnSpc>
                <a:spcPct val="150000"/>
              </a:lnSpc>
              <a:buClr>
                <a:srgbClr val="ffffff"/>
              </a:buClr>
              <a:buFont typeface="Lato"/>
              <a:buChar char="●"/>
            </a:pPr>
            <a:r>
              <a:rPr b="0" lang="en" sz="1200" spc="-1" strike="noStrike">
                <a:solidFill>
                  <a:srgbClr val="ffffff"/>
                </a:solidFill>
                <a:latin typeface="Lato"/>
                <a:ea typeface="Lato"/>
              </a:rPr>
              <a:t>Explore other forms of data:</a:t>
            </a:r>
            <a:endParaRPr b="0" lang="en-US" sz="1200" spc="-1" strike="noStrike">
              <a:solidFill>
                <a:srgbClr val="000000"/>
              </a:solidFill>
              <a:latin typeface="Arial"/>
            </a:endParaRPr>
          </a:p>
          <a:p>
            <a:pPr lvl="1" marL="914400" indent="-304560" algn="just">
              <a:lnSpc>
                <a:spcPct val="150000"/>
              </a:lnSpc>
              <a:buClr>
                <a:srgbClr val="ffffff"/>
              </a:buClr>
              <a:buFont typeface="Lato"/>
              <a:buChar char="○"/>
            </a:pPr>
            <a:r>
              <a:rPr b="0" lang="en" sz="1200" spc="-1" strike="noStrike">
                <a:solidFill>
                  <a:srgbClr val="ffffff"/>
                </a:solidFill>
                <a:latin typeface="Lato"/>
                <a:ea typeface="Lato"/>
              </a:rPr>
              <a:t>LiDAR sensors (accurate and faster) </a:t>
            </a:r>
            <a:endParaRPr b="0" lang="en-US" sz="1200" spc="-1" strike="noStrike">
              <a:solidFill>
                <a:srgbClr val="000000"/>
              </a:solidFill>
              <a:latin typeface="Arial"/>
            </a:endParaRPr>
          </a:p>
          <a:p>
            <a:pPr lvl="1" marL="914400" indent="-304560" algn="just">
              <a:lnSpc>
                <a:spcPct val="150000"/>
              </a:lnSpc>
              <a:buClr>
                <a:srgbClr val="ffffff"/>
              </a:buClr>
              <a:buFont typeface="Lato"/>
              <a:buChar char="○"/>
            </a:pPr>
            <a:r>
              <a:rPr b="0" lang="en" sz="1200" spc="-1" strike="noStrike">
                <a:solidFill>
                  <a:srgbClr val="ffffff"/>
                </a:solidFill>
                <a:latin typeface="Lato"/>
                <a:ea typeface="Lato"/>
              </a:rPr>
              <a:t>Satellite images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823680" y="866880"/>
            <a:ext cx="5987520" cy="35208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THANKS!</a:t>
            </a:r>
            <a:br/>
            <a:r>
              <a:rPr b="0" lang="en" sz="2000" spc="-1" strike="noStrike">
                <a:solidFill>
                  <a:srgbClr val="ffffff"/>
                </a:solidFill>
                <a:latin typeface="Montserrat"/>
                <a:ea typeface="Montserrat"/>
              </a:rPr>
              <a:t>Any questions/suggestions are welcome!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Justification</a:t>
            </a:r>
            <a:endParaRPr b="0" lang="en-US" sz="2400" spc="-1" strike="noStrike">
              <a:solidFill>
                <a:srgbClr val="000000"/>
              </a:solidFill>
              <a:latin typeface="Arial"/>
            </a:endParaRPr>
          </a:p>
        </p:txBody>
      </p:sp>
      <p:sp>
        <p:nvSpPr>
          <p:cNvPr id="212"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The overarching reason to work on this project is its sheer amount of benefit.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completed system has various applications:</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Navigation applications: classifying roads and assigning weights to them can help navigation applications in determining the best route. </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Road Maintenance: having information on the quality of roads can help with maintenance.</a:t>
            </a:r>
            <a:endParaRPr b="0" lang="en-US" sz="11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Research topic: helps in advancing the conversation on the importance of Artificial Intelligence in the 21st century.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297440" y="54612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References</a:t>
            </a:r>
            <a:endParaRPr b="0" lang="en-US" sz="2400" spc="-1" strike="noStrike">
              <a:solidFill>
                <a:srgbClr val="000000"/>
              </a:solidFill>
              <a:latin typeface="Arial"/>
            </a:endParaRPr>
          </a:p>
        </p:txBody>
      </p:sp>
      <p:sp>
        <p:nvSpPr>
          <p:cNvPr id="283" name="TextShape 2"/>
          <p:cNvSpPr txBox="1"/>
          <p:nvPr/>
        </p:nvSpPr>
        <p:spPr>
          <a:xfrm>
            <a:off x="1297440" y="1562400"/>
            <a:ext cx="7038720" cy="2910960"/>
          </a:xfrm>
          <a:prstGeom prst="rect">
            <a:avLst/>
          </a:prstGeom>
          <a:noFill/>
          <a:ln>
            <a:noFill/>
          </a:ln>
        </p:spPr>
        <p:txBody>
          <a:bodyPr tIns="91440" bIns="91440">
            <a:normAutofit fontScale="62000"/>
          </a:bodyPr>
          <a:p>
            <a:pPr marL="457200" indent="-298440">
              <a:lnSpc>
                <a:spcPct val="150000"/>
              </a:lnSpc>
              <a:buClr>
                <a:srgbClr val="ffffff"/>
              </a:buClr>
              <a:buFont typeface="Lato"/>
              <a:buChar char="●"/>
            </a:pPr>
            <a:r>
              <a:rPr b="0" lang="en" sz="1300" spc="-1" strike="noStrike">
                <a:solidFill>
                  <a:srgbClr val="ffffff"/>
                </a:solidFill>
                <a:latin typeface="Lato"/>
                <a:ea typeface="Lato"/>
              </a:rPr>
              <a:t>[1] Tiwari, S., Bhandari, R., &amp; Raman, B. (06 2020). RoadCare: A Deep-learning Based Approach to Quantifying Road Surface Quality. 231–242. doi:10.1145/3378393.3402284</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[2] Hoffmann, M., Mock, M., &amp; May, M. (01 2013). Road-quality classification and bump detection with bicycle-mounted smartphones. CEUR Workshop Proceedings, 1088, 39–43.</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[3] Doshi, K., &amp; Yilmaz, Y. (2020). Road Damage Detection using Deep Ensemble Learning. 2020 IEEE International Conference on Big Data (Big Data), 5540–5544. doi:10.1109/BigData50022.2020.9377774</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[4] Lei, X., Liu, C., Li, L., &amp; Wang, G. (2020). Automated Pavement Distress Detection and Deterioration Analysis Using Street View Map. IEEE Access, 8, 76163–76172. doi:10.1109/ACCESS.2020.2989028</a:t>
            </a:r>
            <a:endParaRPr b="0" lang="en-US" sz="1300" spc="-1" strike="noStrike">
              <a:solidFill>
                <a:srgbClr val="000000"/>
              </a:solidFill>
              <a:latin typeface="Arial"/>
            </a:endParaRPr>
          </a:p>
          <a:p>
            <a:pPr marL="457200" indent="-298440">
              <a:lnSpc>
                <a:spcPct val="150000"/>
              </a:lnSpc>
              <a:buClr>
                <a:srgbClr val="ffffff"/>
              </a:buClr>
              <a:buFont typeface="Lato"/>
              <a:buChar char="●"/>
            </a:pPr>
            <a:r>
              <a:rPr b="0" lang="en" sz="1300" spc="-1" strike="noStrike">
                <a:solidFill>
                  <a:srgbClr val="ffffff"/>
                </a:solidFill>
                <a:latin typeface="Lato"/>
                <a:ea typeface="Lato"/>
              </a:rPr>
              <a:t>[5] Lank, M., &amp; Friedjungová, M. (2022). Road Quality Classification. Στο S. Sclaroff, C. Distante, M. Leo, G. M. Farinella, &amp; F. Tombari (Επιμ.), Image Analysis and Processing -- ICIAP 2022 (σσ. 553–563). Springer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1297440" y="54612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References</a:t>
            </a:r>
            <a:endParaRPr b="0" lang="en-US" sz="2400" spc="-1" strike="noStrike">
              <a:solidFill>
                <a:srgbClr val="000000"/>
              </a:solidFill>
              <a:latin typeface="Arial"/>
            </a:endParaRPr>
          </a:p>
        </p:txBody>
      </p:sp>
      <p:sp>
        <p:nvSpPr>
          <p:cNvPr id="285" name="TextShape 2"/>
          <p:cNvSpPr txBox="1"/>
          <p:nvPr/>
        </p:nvSpPr>
        <p:spPr>
          <a:xfrm>
            <a:off x="1297440" y="1562400"/>
            <a:ext cx="7038720" cy="2910960"/>
          </a:xfrm>
          <a:prstGeom prst="rect">
            <a:avLst/>
          </a:prstGeom>
          <a:noFill/>
          <a:ln>
            <a:noFill/>
          </a:ln>
        </p:spPr>
        <p:txBody>
          <a:bodyPr tIns="91440" bIns="91440">
            <a:normAutofit/>
          </a:bodyPr>
          <a:p>
            <a:pPr marL="457200" indent="-304560">
              <a:lnSpc>
                <a:spcPct val="150000"/>
              </a:lnSpc>
              <a:buClr>
                <a:srgbClr val="ffffff"/>
              </a:buClr>
              <a:buFont typeface="Lato"/>
              <a:buChar char="●"/>
            </a:pPr>
            <a:r>
              <a:rPr b="0" lang="en" sz="1300" spc="-1" strike="noStrike">
                <a:solidFill>
                  <a:srgbClr val="ffffff"/>
                </a:solidFill>
                <a:latin typeface="Lato"/>
                <a:ea typeface="Lato"/>
              </a:rPr>
              <a:t>[6] Rateke, T., Justen, K. A., &amp; von Wangenheim, A. (2019). Road surface classification with images captured from low-cost camera-road traversing knowledge (RTK) dataset. Revista de Informática Teórica e Aplicada, 26, 50–64. doi:10.22456/2175-2745.91522</a:t>
            </a:r>
            <a:endParaRPr b="0" lang="en-US" sz="13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[7] Transport, &amp; Department, T. (2014). EU Road Surfaces: Economic and Safety Impact of the Lack of Regular Road Maintenance.</a:t>
            </a:r>
            <a:endParaRPr b="0" lang="en-US" sz="13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[8] Sudharshan, V. N. R., Ramesh, S., Thamodharan, S., Santhar, M. U. S., &amp; Kamalakannan, M. (2019). Pothole and Hump Recognition using LIDAR Sensor.</a:t>
            </a:r>
            <a:endParaRPr b="0" lang="en-US" sz="13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[9] Institute, A. N. S. (2016). Safe Use of Lasers Outdoors.</a:t>
            </a:r>
            <a:endParaRPr b="0" lang="en-US" sz="1300" spc="-1" strike="noStrike">
              <a:solidFill>
                <a:srgbClr val="000000"/>
              </a:solidFill>
              <a:latin typeface="Arial"/>
            </a:endParaRPr>
          </a:p>
          <a:p>
            <a:pPr marL="457200" indent="-304560">
              <a:lnSpc>
                <a:spcPct val="150000"/>
              </a:lnSpc>
              <a:buClr>
                <a:srgbClr val="ffffff"/>
              </a:buClr>
              <a:buFont typeface="Lato"/>
              <a:buChar char="●"/>
            </a:pPr>
            <a:r>
              <a:rPr b="0" lang="en" sz="1300" spc="-1" strike="noStrike">
                <a:solidFill>
                  <a:srgbClr val="ffffff"/>
                </a:solidFill>
                <a:latin typeface="Lato"/>
                <a:ea typeface="Lato"/>
              </a:rPr>
              <a:t>[10] Maddern, W., Pascoe, G., Linegar, C., &amp; Newman, P. (2017). 1 Year, 1000km: The Oxford RobotCar Dataset. The International Journal of Robotics Research (IJRR), 36(1), 3–15. doi:10.1177/0278364916679498</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1297440" y="54612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References</a:t>
            </a:r>
            <a:endParaRPr b="0" lang="en-US" sz="2400" spc="-1" strike="noStrike">
              <a:solidFill>
                <a:srgbClr val="000000"/>
              </a:solidFill>
              <a:latin typeface="Arial"/>
            </a:endParaRPr>
          </a:p>
        </p:txBody>
      </p:sp>
      <p:sp>
        <p:nvSpPr>
          <p:cNvPr id="287" name="TextShape 2"/>
          <p:cNvSpPr txBox="1"/>
          <p:nvPr/>
        </p:nvSpPr>
        <p:spPr>
          <a:xfrm>
            <a:off x="1297440" y="1562400"/>
            <a:ext cx="7038720" cy="2910960"/>
          </a:xfrm>
          <a:prstGeom prst="rect">
            <a:avLst/>
          </a:prstGeom>
          <a:noFill/>
          <a:ln>
            <a:noFill/>
          </a:ln>
        </p:spPr>
        <p:txBody>
          <a:bodyPr tIns="91440" bIns="91440">
            <a:normAutofit fontScale="94000"/>
          </a:bodyPr>
          <a:p>
            <a:pPr marL="457200" indent="-304560">
              <a:lnSpc>
                <a:spcPct val="115000"/>
              </a:lnSpc>
              <a:buClr>
                <a:srgbClr val="ffffff"/>
              </a:buClr>
              <a:buFont typeface="Lato"/>
              <a:buChar char="●"/>
            </a:pPr>
            <a:r>
              <a:rPr b="0" lang="en" sz="1300" spc="-1" strike="noStrike">
                <a:solidFill>
                  <a:srgbClr val="ffffff"/>
                </a:solidFill>
                <a:latin typeface="Lato"/>
                <a:ea typeface="Lato"/>
              </a:rPr>
              <a:t>[11] Geiger, A., Lenz, P., Stiller, C., &amp; Urtasun, R. (2013). Vision meets Robotics: The KITTI Dataset. International Journal of Robotics Research (IJRR).</a:t>
            </a:r>
            <a:endParaRPr b="0" lang="en-US" sz="1300" spc="-1" strike="noStrike">
              <a:solidFill>
                <a:srgbClr val="000000"/>
              </a:solidFill>
              <a:latin typeface="Arial"/>
            </a:endParaRPr>
          </a:p>
          <a:p>
            <a:pPr marL="457200" indent="-304560">
              <a:lnSpc>
                <a:spcPct val="115000"/>
              </a:lnSpc>
              <a:buClr>
                <a:srgbClr val="ffffff"/>
              </a:buClr>
              <a:buFont typeface="Lato"/>
              <a:buChar char="●"/>
            </a:pPr>
            <a:r>
              <a:rPr b="0" lang="en" sz="1300" spc="-1" strike="noStrike">
                <a:solidFill>
                  <a:srgbClr val="ffffff"/>
                </a:solidFill>
                <a:latin typeface="Lato"/>
                <a:ea typeface="Lato"/>
              </a:rPr>
              <a:t>[12] Arya, D., Maeda, H., Ghosh, S. K., Toshniwal, D., Mraz, A., Kashiyama, T., &amp; Sekimoto, Y. (12 2021). Deep learning-based road damage detection and classification for multiple countries. Automation in Construction, 132, 103935. doi:10.1016/J.AUTCON.2021.103935</a:t>
            </a:r>
            <a:endParaRPr b="0" lang="en-US" sz="1300" spc="-1" strike="noStrike">
              <a:solidFill>
                <a:srgbClr val="000000"/>
              </a:solidFill>
              <a:latin typeface="Arial"/>
            </a:endParaRPr>
          </a:p>
          <a:p>
            <a:pPr marL="457200" indent="-304560">
              <a:lnSpc>
                <a:spcPct val="115000"/>
              </a:lnSpc>
              <a:buClr>
                <a:srgbClr val="ffffff"/>
              </a:buClr>
              <a:buFont typeface="Lato"/>
              <a:buChar char="●"/>
            </a:pPr>
            <a:r>
              <a:rPr b="0" lang="en" sz="1300" spc="-1" strike="noStrike">
                <a:solidFill>
                  <a:srgbClr val="ffffff"/>
                </a:solidFill>
                <a:latin typeface="Lato"/>
                <a:ea typeface="Lato"/>
              </a:rPr>
              <a:t>[13] Zanin, M., Messelodi, S., &amp; Modena, C. (04 2013). DIPLODOC road stereo sequence. doi:10.13140/RG.2.1.3681.9929</a:t>
            </a:r>
            <a:endParaRPr b="0" lang="en-US" sz="1300" spc="-1" strike="noStrike">
              <a:solidFill>
                <a:srgbClr val="000000"/>
              </a:solidFill>
              <a:latin typeface="Arial"/>
            </a:endParaRPr>
          </a:p>
          <a:p>
            <a:pPr marL="457200" indent="-304560">
              <a:lnSpc>
                <a:spcPct val="115000"/>
              </a:lnSpc>
              <a:buClr>
                <a:srgbClr val="ffffff"/>
              </a:buClr>
              <a:buFont typeface="Lato"/>
              <a:buChar char="●"/>
            </a:pPr>
            <a:r>
              <a:rPr b="0" lang="en" sz="1300" spc="-1" strike="noStrike">
                <a:solidFill>
                  <a:srgbClr val="ffffff"/>
                </a:solidFill>
                <a:latin typeface="Lato"/>
                <a:ea typeface="Lato"/>
              </a:rPr>
              <a:t>[14] Jan, Z., Verma, B., Affum, J., Atabak, S., &amp; Moir, L. (2 2019). A Convolutional Neural Network Based Deep Learning Technique for Identifying Road Attributes. International Conference Image and Vision Computing New Zealand, 2018-November. doi:10.1109/IVCNZ.2018.8634743</a:t>
            </a:r>
            <a:endParaRPr b="0" lang="en-US" sz="1300" spc="-1" strike="noStrike">
              <a:solidFill>
                <a:srgbClr val="000000"/>
              </a:solidFill>
              <a:latin typeface="Arial"/>
            </a:endParaRPr>
          </a:p>
          <a:p>
            <a:pPr marL="457200" indent="-304560">
              <a:lnSpc>
                <a:spcPct val="115000"/>
              </a:lnSpc>
              <a:buClr>
                <a:srgbClr val="ffffff"/>
              </a:buClr>
              <a:buFont typeface="Lato"/>
              <a:buChar char="●"/>
            </a:pPr>
            <a:r>
              <a:rPr b="0" lang="en" sz="1300" spc="-1" strike="noStrike">
                <a:solidFill>
                  <a:srgbClr val="ffffff"/>
                </a:solidFill>
                <a:latin typeface="Lato"/>
                <a:ea typeface="Lato"/>
              </a:rPr>
              <a:t>[15] Šabanovič, E., Žuraulis, V., Prentkovskis, O., &amp; Skrickij, V. (2020). Identification of road‐surface type using deep neural networks for friction coefficient estimation. Sensors (Switzerland), 20. doi:10.3390/s20030612</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1297440" y="54612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References</a:t>
            </a:r>
            <a:endParaRPr b="0" lang="en-US" sz="2400" spc="-1" strike="noStrike">
              <a:solidFill>
                <a:srgbClr val="000000"/>
              </a:solidFill>
              <a:latin typeface="Arial"/>
            </a:endParaRPr>
          </a:p>
        </p:txBody>
      </p:sp>
      <p:sp>
        <p:nvSpPr>
          <p:cNvPr id="289" name="TextShape 2"/>
          <p:cNvSpPr txBox="1"/>
          <p:nvPr/>
        </p:nvSpPr>
        <p:spPr>
          <a:xfrm>
            <a:off x="1297440" y="1562400"/>
            <a:ext cx="7038720" cy="2910960"/>
          </a:xfrm>
          <a:prstGeom prst="rect">
            <a:avLst/>
          </a:prstGeom>
          <a:noFill/>
          <a:ln>
            <a:noFill/>
          </a:ln>
        </p:spPr>
        <p:txBody>
          <a:bodyPr tIns="91440" bIns="91440">
            <a:normAutofit fontScale="56000"/>
          </a:bodyPr>
          <a:p>
            <a:pPr marL="457200" indent="-292320">
              <a:lnSpc>
                <a:spcPct val="150000"/>
              </a:lnSpc>
              <a:buClr>
                <a:srgbClr val="ffffff"/>
              </a:buClr>
              <a:buFont typeface="Lato"/>
              <a:buChar char="●"/>
            </a:pPr>
            <a:r>
              <a:rPr b="0" lang="en" sz="1300" spc="-1" strike="noStrike">
                <a:solidFill>
                  <a:srgbClr val="ffffff"/>
                </a:solidFill>
                <a:latin typeface="Lato"/>
                <a:ea typeface="Lato"/>
              </a:rPr>
              <a:t>[16] Ochoa-Ruiz, G., Angulo-Murillo, A. A., Ochoa-Zezatti, A., Aguilar-Lobo, L. M., Vega-Fernández, J. A., &amp; Natraj, S. (6 2020). An asphalt damage dataset and detection system based on retinanet for road conditions assessment. Applied Sciences (Switzerland), 10. doi:10.3390/app10113974</a:t>
            </a:r>
            <a:endParaRPr b="0" lang="en-US" sz="1300" spc="-1" strike="noStrike">
              <a:solidFill>
                <a:srgbClr val="000000"/>
              </a:solidFill>
              <a:latin typeface="Arial"/>
            </a:endParaRPr>
          </a:p>
          <a:p>
            <a:pPr marL="457200" indent="-292320">
              <a:lnSpc>
                <a:spcPct val="150000"/>
              </a:lnSpc>
              <a:buClr>
                <a:srgbClr val="ffffff"/>
              </a:buClr>
              <a:buFont typeface="Lato"/>
              <a:buChar char="●"/>
            </a:pPr>
            <a:r>
              <a:rPr b="0" lang="en" sz="1300" spc="-1" strike="noStrike">
                <a:solidFill>
                  <a:srgbClr val="ffffff"/>
                </a:solidFill>
                <a:latin typeface="Lato"/>
                <a:ea typeface="Lato"/>
              </a:rPr>
              <a:t>[17] Cao, M. T., Tran, Q. V., Nguyen, N. M., &amp; Chang, K. T. (10 2020). Survey on performance of deep learning models for detecting road damages using multiple dashcam image resources. Advanced Engineering Informatics, 46, 101182. doi:10.1016/J.AEI.2020.101182</a:t>
            </a:r>
            <a:endParaRPr b="0" lang="en-US" sz="1300" spc="-1" strike="noStrike">
              <a:solidFill>
                <a:srgbClr val="000000"/>
              </a:solidFill>
              <a:latin typeface="Arial"/>
            </a:endParaRPr>
          </a:p>
          <a:p>
            <a:pPr marL="457200" indent="-292320">
              <a:lnSpc>
                <a:spcPct val="150000"/>
              </a:lnSpc>
              <a:buClr>
                <a:srgbClr val="ffffff"/>
              </a:buClr>
              <a:buFont typeface="Lato"/>
              <a:buChar char="●"/>
            </a:pPr>
            <a:r>
              <a:rPr b="0" lang="en" sz="1300" spc="-1" strike="noStrike">
                <a:solidFill>
                  <a:srgbClr val="ffffff"/>
                </a:solidFill>
                <a:latin typeface="Lato"/>
                <a:ea typeface="Lato"/>
              </a:rPr>
              <a:t>[18] Egaji, O. A., Evans, G., Griffiths, M. G., &amp; Islas, G. (2021). Real-time machine learning-based approach for pothole detection. Expert Systems with Applications, 184, 115562. doi:10.1016/j.eswa.2021.115562</a:t>
            </a:r>
            <a:endParaRPr b="0" lang="en-US" sz="1300" spc="-1" strike="noStrike">
              <a:solidFill>
                <a:srgbClr val="000000"/>
              </a:solidFill>
              <a:latin typeface="Arial"/>
            </a:endParaRPr>
          </a:p>
          <a:p>
            <a:pPr marL="457200" indent="-292320">
              <a:lnSpc>
                <a:spcPct val="150000"/>
              </a:lnSpc>
              <a:buClr>
                <a:srgbClr val="ffffff"/>
              </a:buClr>
              <a:buFont typeface="Lato"/>
              <a:buChar char="●"/>
            </a:pPr>
            <a:r>
              <a:rPr b="0" lang="en" sz="1300" spc="-1" strike="noStrike">
                <a:solidFill>
                  <a:srgbClr val="ffffff"/>
                </a:solidFill>
                <a:latin typeface="Lato"/>
                <a:ea typeface="Lato"/>
              </a:rPr>
              <a:t>[19] Choi, W., Heo, J., &amp; Ahn, C. (2021). Development of road surface detection algorithm using cyclegan‐augmented dataset. Sensors, 21. doi:10.3390/s21227769</a:t>
            </a:r>
            <a:endParaRPr b="0" lang="en-US" sz="1300" spc="-1" strike="noStrike">
              <a:solidFill>
                <a:srgbClr val="000000"/>
              </a:solidFill>
              <a:latin typeface="Arial"/>
            </a:endParaRPr>
          </a:p>
          <a:p>
            <a:pPr marL="457200" indent="-292320">
              <a:lnSpc>
                <a:spcPct val="150000"/>
              </a:lnSpc>
              <a:buClr>
                <a:srgbClr val="ffffff"/>
              </a:buClr>
              <a:buFont typeface="Lato"/>
              <a:buChar char="●"/>
            </a:pPr>
            <a:r>
              <a:rPr b="0" lang="en" sz="1300" spc="-1" strike="noStrike">
                <a:solidFill>
                  <a:srgbClr val="ffffff"/>
                </a:solidFill>
                <a:latin typeface="Lato"/>
                <a:ea typeface="Lato"/>
              </a:rPr>
              <a:t>[20] Dewangan, D. K., &amp; Sahu, S. P. (4 2021). RCNet: road classification of convolutional neural networks for intelligent vehicle systems. Intelligent Service Robotics, 14, 199–214. doi:10.1007/S11370-020-00343-6</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Related Work</a:t>
            </a:r>
            <a:endParaRPr b="0" lang="en-US" sz="2400" spc="-1" strike="noStrike">
              <a:solidFill>
                <a:srgbClr val="000000"/>
              </a:solidFill>
              <a:latin typeface="Arial"/>
            </a:endParaRPr>
          </a:p>
        </p:txBody>
      </p:sp>
      <p:sp>
        <p:nvSpPr>
          <p:cNvPr id="214"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[1, 2] collected accelerometer and GPS sensor readings from the smartphones of commuters.</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This approach also lacks practicality because it requires that those collecting the data necessarily drive through poor road conditions in order to collect data. Using images solves both of those issues.</a:t>
            </a:r>
            <a:endParaRPr b="0" lang="en-US" sz="11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[3, 4] worked on damage detection instead of quality classification using a publicly available dataset consisting of 26620 labeled images acquired from smartphone cameras from India, Czech and Japan.</a:t>
            </a:r>
            <a:endParaRPr b="0" lang="en-US" sz="1300" spc="-1" strike="noStrike">
              <a:solidFill>
                <a:srgbClr val="000000"/>
              </a:solidFill>
              <a:latin typeface="Arial"/>
            </a:endParaRPr>
          </a:p>
          <a:p>
            <a:pPr lvl="1" marL="914400" indent="-298080">
              <a:lnSpc>
                <a:spcPct val="150000"/>
              </a:lnSpc>
              <a:buClr>
                <a:srgbClr val="ffffff"/>
              </a:buClr>
              <a:buFont typeface="Lato"/>
              <a:buChar char="○"/>
            </a:pPr>
            <a:r>
              <a:rPr b="0" lang="en" sz="1100" spc="-1" strike="noStrike">
                <a:solidFill>
                  <a:srgbClr val="ffffff"/>
                </a:solidFill>
                <a:latin typeface="Lato"/>
                <a:ea typeface="Lato"/>
              </a:rPr>
              <a:t>Can be extended further to include a well-defined and relevant set of functionalities</a:t>
            </a:r>
            <a:endParaRPr b="0" lang="en-US" sz="11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[8] used LiDAR sensors to detect potholes and bumps on roads.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440" y="408240"/>
            <a:ext cx="7466760" cy="913680"/>
          </a:xfrm>
          <a:prstGeom prst="rect">
            <a:avLst/>
          </a:prstGeom>
          <a:noFill/>
          <a:ln>
            <a:noFill/>
          </a:ln>
        </p:spPr>
        <p:txBody>
          <a:bodyPr tIns="91440" bIns="91440">
            <a:normAutofit/>
          </a:bodyPr>
          <a:p>
            <a:pPr algn="ctr">
              <a:lnSpc>
                <a:spcPct val="100000"/>
              </a:lnSpc>
              <a:tabLst>
                <a:tab algn="l" pos="0"/>
              </a:tabLst>
            </a:pPr>
            <a:r>
              <a:rPr b="0" lang="en" sz="2400" spc="-1" strike="noStrike">
                <a:solidFill>
                  <a:srgbClr val="ffffff"/>
                </a:solidFill>
                <a:latin typeface="Montserrat"/>
                <a:ea typeface="Montserrat"/>
              </a:rPr>
              <a:t>Our Approach</a:t>
            </a:r>
            <a:endParaRPr b="0" lang="en-US" sz="2400" spc="-1" strike="noStrike">
              <a:solidFill>
                <a:srgbClr val="000000"/>
              </a:solidFill>
              <a:latin typeface="Arial"/>
            </a:endParaRPr>
          </a:p>
        </p:txBody>
      </p:sp>
      <p:pic>
        <p:nvPicPr>
          <p:cNvPr id="216" name="Google Shape;167;p18" descr=""/>
          <p:cNvPicPr/>
          <p:nvPr/>
        </p:nvPicPr>
        <p:blipFill>
          <a:blip r:embed="rId1"/>
          <a:stretch/>
        </p:blipFill>
        <p:spPr>
          <a:xfrm>
            <a:off x="695160" y="1432080"/>
            <a:ext cx="7905240" cy="2695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23680" y="2053080"/>
            <a:ext cx="4586760" cy="1148400"/>
          </a:xfrm>
          <a:prstGeom prst="rect">
            <a:avLst/>
          </a:prstGeom>
          <a:noFill/>
          <a:ln>
            <a:noFill/>
          </a:ln>
        </p:spPr>
        <p:txBody>
          <a:bodyPr tIns="91440" bIns="91440" anchor="ctr">
            <a:normAutofit/>
          </a:bodyPr>
          <a:p>
            <a:pPr>
              <a:lnSpc>
                <a:spcPct val="100000"/>
              </a:lnSpc>
              <a:tabLst>
                <a:tab algn="l" pos="0"/>
              </a:tabLst>
            </a:pPr>
            <a:r>
              <a:rPr b="0" lang="en" sz="2800" spc="-1" strike="noStrike">
                <a:solidFill>
                  <a:srgbClr val="ffffff"/>
                </a:solidFill>
                <a:latin typeface="Montserrat"/>
                <a:ea typeface="Montserrat"/>
              </a:rPr>
              <a:t>Deep Learning: A Primer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What is Deep Learning?</a:t>
            </a:r>
            <a:endParaRPr b="0" lang="en-US" sz="2400" spc="-1" strike="noStrike">
              <a:solidFill>
                <a:srgbClr val="000000"/>
              </a:solidFill>
              <a:latin typeface="Arial"/>
            </a:endParaRPr>
          </a:p>
        </p:txBody>
      </p:sp>
      <p:sp>
        <p:nvSpPr>
          <p:cNvPr id="219" name="TextShape 2"/>
          <p:cNvSpPr txBox="1"/>
          <p:nvPr/>
        </p:nvSpPr>
        <p:spPr>
          <a:xfrm>
            <a:off x="1297440" y="1567440"/>
            <a:ext cx="70387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At the core of our system is the Deep Learning model</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Deep learning is a class of machine learning algorithms that uses multiple layers to progressively extract higher-level features from the raw input.</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With deep learning, we're still talking about algorithms that learn from data similar to machine learning.</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algorithms or models that do this learning are based loosely on the structure and function of the brain's neural networks.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neural networks that we use in deep learning aren't actual biological neural network.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They simply share some characteristics with biological neural networks, and for this reason, we call them artificial neural networks.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en" sz="2400" spc="-1" strike="noStrike">
                <a:solidFill>
                  <a:srgbClr val="ffffff"/>
                </a:solidFill>
                <a:latin typeface="Montserrat"/>
                <a:ea typeface="Montserrat"/>
              </a:rPr>
              <a:t>Artificial Neural Networks (ANN)</a:t>
            </a:r>
            <a:endParaRPr b="0" lang="en-US" sz="2400" spc="-1" strike="noStrike">
              <a:solidFill>
                <a:srgbClr val="000000"/>
              </a:solidFill>
              <a:latin typeface="Arial"/>
            </a:endParaRPr>
          </a:p>
        </p:txBody>
      </p:sp>
      <p:sp>
        <p:nvSpPr>
          <p:cNvPr id="221" name="TextShape 2"/>
          <p:cNvSpPr txBox="1"/>
          <p:nvPr/>
        </p:nvSpPr>
        <p:spPr>
          <a:xfrm>
            <a:off x="1297440" y="1567440"/>
            <a:ext cx="6271920" cy="2910960"/>
          </a:xfrm>
          <a:prstGeom prst="rect">
            <a:avLst/>
          </a:prstGeom>
          <a:noFill/>
          <a:ln>
            <a:noFill/>
          </a:ln>
        </p:spPr>
        <p:txBody>
          <a:bodyPr tIns="91440" bIns="91440">
            <a:normAutofit/>
          </a:bodyPr>
          <a:p>
            <a:pPr marL="457200" indent="-310680">
              <a:lnSpc>
                <a:spcPct val="150000"/>
              </a:lnSpc>
              <a:buClr>
                <a:srgbClr val="ffffff"/>
              </a:buClr>
              <a:buFont typeface="Lato"/>
              <a:buChar char="●"/>
            </a:pPr>
            <a:r>
              <a:rPr b="0" lang="en" sz="1300" spc="-1" strike="noStrike">
                <a:solidFill>
                  <a:srgbClr val="ffffff"/>
                </a:solidFill>
                <a:latin typeface="Lato"/>
                <a:ea typeface="Lato"/>
              </a:rPr>
              <a:t>ANNs are built using what we call neurons.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Neurons in an ANN are organized into what we call layers.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Layers within an ANN (except the input and output layers) are called hidden layers.</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If an ANN has more than one hidden layer, the ANN is said to be a deep ANN.</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Each connection between neurons transmits a signal from one neuron to the other. </a:t>
            </a:r>
            <a:endParaRPr b="0" lang="en-US" sz="1300" spc="-1" strike="noStrike">
              <a:solidFill>
                <a:srgbClr val="000000"/>
              </a:solidFill>
              <a:latin typeface="Arial"/>
            </a:endParaRPr>
          </a:p>
          <a:p>
            <a:pPr marL="457200" indent="-310680">
              <a:lnSpc>
                <a:spcPct val="150000"/>
              </a:lnSpc>
              <a:buClr>
                <a:srgbClr val="ffffff"/>
              </a:buClr>
              <a:buFont typeface="Lato"/>
              <a:buChar char="●"/>
            </a:pPr>
            <a:r>
              <a:rPr b="0" lang="en" sz="1300" spc="-1" strike="noStrike">
                <a:solidFill>
                  <a:srgbClr val="ffffff"/>
                </a:solidFill>
                <a:latin typeface="Lato"/>
                <a:ea typeface="Lato"/>
              </a:rPr>
              <a:t>The receiving neuron processes the signal and signals to downstream neurons connected to it within the network.</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2022-07-19T10:16:14Z</dcterms:modified>
  <cp:revision>2</cp:revision>
  <dc:subject/>
  <dc:title/>
</cp:coreProperties>
</file>