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E3072-9D7F-444A-BE0F-0A77AD26B7C8}" v="1300" dt="2022-05-15T19:43:55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/>
                <a:cs typeface="Times"/>
              </a:rPr>
              <a:t>Road Quality Assessment using Deep Learning Models</a:t>
            </a:r>
            <a:endParaRPr lang="en-US"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704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entury Gothic"/>
                <a:cs typeface="Times"/>
              </a:rPr>
              <a:t>AbuMuhammad</a:t>
            </a:r>
            <a:r>
              <a:rPr lang="en-US" dirty="0">
                <a:latin typeface="Century Gothic"/>
                <a:cs typeface="Times"/>
              </a:rPr>
              <a:t> </a:t>
            </a:r>
            <a:r>
              <a:rPr lang="en-US" dirty="0" err="1">
                <a:latin typeface="Century Gothic"/>
                <a:cs typeface="Times"/>
              </a:rPr>
              <a:t>Moinuddeen</a:t>
            </a:r>
            <a:r>
              <a:rPr lang="en-US" dirty="0">
                <a:latin typeface="Century Gothic"/>
                <a:cs typeface="Times"/>
              </a:rPr>
              <a:t> – 201801550</a:t>
            </a:r>
          </a:p>
          <a:p>
            <a:r>
              <a:rPr lang="en-US" dirty="0">
                <a:latin typeface="Century Gothic"/>
                <a:cs typeface="Times"/>
              </a:rPr>
              <a:t>Ahmed Abul </a:t>
            </a:r>
            <a:r>
              <a:rPr lang="en-US" dirty="0" err="1">
                <a:latin typeface="Century Gothic"/>
                <a:cs typeface="Times"/>
              </a:rPr>
              <a:t>Hasanaath</a:t>
            </a:r>
            <a:r>
              <a:rPr lang="en-US" dirty="0">
                <a:latin typeface="Century Gothic"/>
                <a:cs typeface="Times"/>
              </a:rPr>
              <a:t> - 201900174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A83B-1A1B-ACC8-3409-F78B50B0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MAIN PAGE</a:t>
            </a:r>
          </a:p>
        </p:txBody>
      </p:sp>
      <p:pic>
        <p:nvPicPr>
          <p:cNvPr id="5" name="Picture 5" descr="A picture containing text, subway&#10;&#10;Description automatically generated">
            <a:extLst>
              <a:ext uri="{FF2B5EF4-FFF2-40B4-BE49-F238E27FC236}">
                <a16:creationId xmlns:a16="http://schemas.microsoft.com/office/drawing/2014/main" id="{CAE47169-D3DB-E11D-04A3-193B9DACE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608" y="515750"/>
            <a:ext cx="2732294" cy="54196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1ACF3-DF2D-92A7-7C07-2626F528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1700" dirty="0"/>
              <a:t>Camera view 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700" dirty="0"/>
              <a:t>Camera control buttons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700" dirty="0"/>
              <a:t>Settings button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700" dirty="0"/>
              <a:t>Internet connection indicator</a:t>
            </a:r>
          </a:p>
        </p:txBody>
      </p:sp>
    </p:spTree>
    <p:extLst>
      <p:ext uri="{BB962C8B-B14F-4D97-AF65-F5344CB8AC3E}">
        <p14:creationId xmlns:p14="http://schemas.microsoft.com/office/powerpoint/2010/main" val="102744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A83B-1A1B-ACC8-3409-F78B50B0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698051" cy="1618396"/>
          </a:xfrm>
        </p:spPr>
        <p:txBody>
          <a:bodyPr/>
          <a:lstStyle/>
          <a:p>
            <a:r>
              <a:rPr lang="en-US" dirty="0"/>
              <a:t>MOBILE APP SETTINGS PAGE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E47169-D3DB-E11D-04A3-193B9DACE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608" y="565164"/>
            <a:ext cx="2732294" cy="53207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1ACF3-DF2D-92A7-7C07-2626F528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1700" dirty="0"/>
              <a:t>Slider for changing image capture frequency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700" dirty="0"/>
              <a:t>Input box for suggested road name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700" dirty="0"/>
              <a:t>Flush buffer button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700" dirty="0"/>
              <a:t>Logout button</a:t>
            </a:r>
          </a:p>
        </p:txBody>
      </p:sp>
    </p:spTree>
    <p:extLst>
      <p:ext uri="{BB962C8B-B14F-4D97-AF65-F5344CB8AC3E}">
        <p14:creationId xmlns:p14="http://schemas.microsoft.com/office/powerpoint/2010/main" val="334009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2357-6D81-3965-576C-7762B20F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DASHBOARD</a:t>
            </a:r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AA3EE3-D818-7F2C-605A-6032F7F7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633" y="1491911"/>
            <a:ext cx="6252633" cy="33233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1AE31-FEE5-762E-4095-65573BB47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dirty="0"/>
              <a:t>Map view that displays road quality.</a:t>
            </a:r>
          </a:p>
          <a:p>
            <a:pPr marL="285750" indent="-285750">
              <a:buFont typeface="Arial" charset="2"/>
              <a:buChar char="•"/>
            </a:pPr>
            <a:r>
              <a:rPr lang="en-US" dirty="0"/>
              <a:t>Filter options</a:t>
            </a:r>
          </a:p>
        </p:txBody>
      </p:sp>
    </p:spTree>
    <p:extLst>
      <p:ext uri="{BB962C8B-B14F-4D97-AF65-F5344CB8AC3E}">
        <p14:creationId xmlns:p14="http://schemas.microsoft.com/office/powerpoint/2010/main" val="102573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AE25-EE47-5ED4-5CD3-F495FF37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63C7-E7C8-955B-D4CE-01AB4D71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entury Gothic"/>
                <a:cs typeface="Times New Roman"/>
              </a:rPr>
              <a:t>User Authorization and Authentication</a:t>
            </a:r>
            <a:r>
              <a:rPr lang="en-US" dirty="0">
                <a:latin typeface="Century Gothic"/>
                <a:cs typeface="Times New Roman"/>
              </a:rPr>
              <a:t>: for accessing application features.</a:t>
            </a:r>
            <a:endParaRPr lang="en-US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Gothic"/>
                <a:cs typeface="Times New Roman"/>
              </a:rPr>
              <a:t>Password Constraints</a:t>
            </a:r>
            <a:r>
              <a:rPr lang="en-US" dirty="0">
                <a:latin typeface="Century Gothic"/>
                <a:cs typeface="Times New Roman"/>
              </a:rPr>
              <a:t>: 8 characters long and should contain at least 1 special character and 1 number.</a:t>
            </a:r>
            <a:endParaRPr lang="en-US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Gothic"/>
                <a:cs typeface="Times New Roman"/>
              </a:rPr>
              <a:t>Password Hiding</a:t>
            </a:r>
            <a:r>
              <a:rPr lang="en-US" dirty="0">
                <a:latin typeface="Century Gothic"/>
                <a:cs typeface="Times New Roman"/>
              </a:rPr>
              <a:t>: in HTML/UI form and through hashed password sent to the server.</a:t>
            </a:r>
            <a:endParaRPr lang="en-US" dirty="0">
              <a:latin typeface="Century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8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8F54-C998-C7EE-67BB-807EA46A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TECHNICAL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F081-A2B2-8D12-8152-880A3C3A758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CF7BE3-1C68-B3C2-6E06-4F1991FF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application should account for unavailable internet connection.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application should make sure the geotag is within the borders of the road.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mobile app should reliably send POST requests to the server and should account for image capture delay.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mobile app should work on all mobile devices with Android 9 or higher and iOS 9 or higher.</a:t>
            </a:r>
            <a:endParaRPr lang="en-US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mobile app should work on all mobile devices with camera resolution greater than 5MP.</a:t>
            </a:r>
            <a:endParaRPr lang="en-US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application will give the user the option to change the language between Arabic and English.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934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8F54-C998-C7EE-67BB-807EA46A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TECHNICAL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F081-A2B2-8D12-8152-880A3C3A758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CF7BE3-1C68-B3C2-6E06-4F1991FF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System should not fail if user input is invalid.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System should handle session timeouts properly.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website should work seamlessly on all devices with screen resolution greater than 480x800 pixels.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entury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901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8F54-C998-C7EE-67BB-807EA46A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TECHNICAL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F081-A2B2-8D12-8152-880A3C3A758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CF7BE3-1C68-B3C2-6E06-4F1991FF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server should respond to GET requests in less than 2 seconds.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server should validate all data received through POST requests before eliciting a response.</a:t>
            </a:r>
            <a:endParaRPr lang="en-US">
              <a:latin typeface="Century Gothic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entury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95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8FAE-6721-C7F3-ECE3-2C9A5F84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DCA3-A1A9-248A-8E6F-C548231A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system should be complete within 4 months' time</a:t>
            </a:r>
            <a:endParaRPr lang="en-US" dirty="0">
              <a:latin typeface="Century Gothic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Team members will be trained with required background knowledge on Machine Learning, Web Development and Mobile App Development.</a:t>
            </a:r>
            <a:endParaRPr lang="en-US" dirty="0">
              <a:latin typeface="Century Gothic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6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77E2-E766-70FD-4AD2-5FE3CD20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D289-9E49-8DBC-0425-38672F70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"/>
                <a:cs typeface="Times New Roman"/>
              </a:rPr>
              <a:t>The mobile device should be securely mounted to the vehicle in order to prevent device loss.</a:t>
            </a:r>
            <a:endParaRPr lang="en-US">
              <a:latin typeface="Century Gothic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/>
                <a:cs typeface="Times New Roman"/>
              </a:rPr>
              <a:t>The vehicle should be operated by licensed drivers.</a:t>
            </a:r>
            <a:endParaRPr lang="en-US" dirty="0">
              <a:latin typeface="Century Gothic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2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3537-55D1-8ABE-3495-4CC8EB2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C3AE6A-5909-BFF7-5ED8-5CFE62CF6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52972"/>
              </p:ext>
            </p:extLst>
          </p:nvPr>
        </p:nvGraphicFramePr>
        <p:xfrm>
          <a:off x="819150" y="1982612"/>
          <a:ext cx="10553699" cy="4758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834">
                  <a:extLst>
                    <a:ext uri="{9D8B030D-6E8A-4147-A177-3AD203B41FA5}">
                      <a16:colId xmlns:a16="http://schemas.microsoft.com/office/drawing/2014/main" val="2087945077"/>
                    </a:ext>
                  </a:extLst>
                </a:gridCol>
                <a:gridCol w="3530031">
                  <a:extLst>
                    <a:ext uri="{9D8B030D-6E8A-4147-A177-3AD203B41FA5}">
                      <a16:colId xmlns:a16="http://schemas.microsoft.com/office/drawing/2014/main" val="2810048653"/>
                    </a:ext>
                  </a:extLst>
                </a:gridCol>
                <a:gridCol w="3511834">
                  <a:extLst>
                    <a:ext uri="{9D8B030D-6E8A-4147-A177-3AD203B41FA5}">
                      <a16:colId xmlns:a16="http://schemas.microsoft.com/office/drawing/2014/main" val="3796987400"/>
                    </a:ext>
                  </a:extLst>
                </a:gridCol>
              </a:tblGrid>
              <a:tr h="39981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Risk(s)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Potential Impact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Risk Mitigation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val="2139225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Unauthorized access by intruders.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System functionality will be compromised.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Provide stronger authentication and authorization.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val="3122794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Mobile device mounted on vehicle may fall off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Equipment loss and compromised operation.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Ensure secure mounting of device.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val="1892577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 on mobile device may get damage due to flying debris such as large dust particles and bugs.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System functionality will be affected negatively.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Attach clear transparent shield to the camera and regularly change it.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val="1929278068"/>
                  </a:ext>
                </a:extLst>
              </a:tr>
              <a:tr h="148166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Vehicle driver may get distracted.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Health hazard and equipment damage.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Driver should have company that helps with everything other than driving.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val="31447768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2DD193-E997-DE40-52E2-F0579AB54B9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9F9-2ABC-1FF8-A9E0-5782A34C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9930-859F-3090-663C-C78FB692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The aim of this project is to create road quality assessment system. </a:t>
            </a:r>
            <a:endParaRPr lang="en-US" dirty="0">
              <a:latin typeface="Century Gothic" panose="020B0502020202020204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The goal is to employ machine learning techniques to categorize our roads into 4 different classes based on their quality: good, medium, bad and unpaved. </a:t>
            </a:r>
            <a:endParaRPr lang="en-US">
              <a:latin typeface="Century Gothic" panose="020B0502020202020204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The proposed system is largely beneficial to anyone that uses a road in their daily lives, i.e., everyone.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5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2357-6D81-3965-576C-7762B20F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AAA3EE3-D818-7F2C-605A-6032F7F7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077" y="1598952"/>
            <a:ext cx="6583938" cy="33313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1AE31-FEE5-762E-4095-65573BB47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dirty="0">
                <a:latin typeface="Century Gothic"/>
                <a:cs typeface="Times New Roman"/>
              </a:rPr>
              <a:t>A machine learning will be loaded onto a smartphone</a:t>
            </a:r>
            <a:endParaRPr lang="en-US">
              <a:latin typeface="Century Gothic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dirty="0">
                <a:latin typeface="Century Gothic"/>
                <a:cs typeface="Times New Roman"/>
              </a:rPr>
              <a:t>The mobile device will be mounted on a vehicle. </a:t>
            </a:r>
            <a:endParaRPr lang="en-US">
              <a:latin typeface="Century Gothic"/>
              <a:cs typeface="Times New Roman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dirty="0">
                <a:latin typeface="Century Gothic"/>
                <a:cs typeface="Times New Roman"/>
              </a:rPr>
              <a:t>The device will collect images of roads and classify them into 3 different categories. </a:t>
            </a:r>
            <a:endParaRPr lang="en-US">
              <a:latin typeface="Century Gothic" panose="020B0502020202020204"/>
              <a:cs typeface="Times New Roman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dirty="0">
                <a:latin typeface="Century Gothic"/>
                <a:cs typeface="Times New Roman"/>
              </a:rPr>
              <a:t>The device will geo-tag each classification and upload the information to a server. </a:t>
            </a:r>
            <a:endParaRPr lang="en-US">
              <a:latin typeface="Century Gothic"/>
              <a:cs typeface="Times New Roman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dirty="0">
                <a:latin typeface="Century Gothic"/>
                <a:cs typeface="Times New Roman"/>
              </a:rPr>
              <a:t>The server will store the data in a database. </a:t>
            </a:r>
          </a:p>
          <a:p>
            <a:pPr marL="285750" indent="-285750"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0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44DF-5AF1-5761-76E3-0B42C18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685D-6A02-7901-5010-D25A4FE0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69" y="2222287"/>
            <a:ext cx="11161966" cy="4059844"/>
          </a:xfrm>
        </p:spPr>
        <p:txBody>
          <a:bodyPr/>
          <a:lstStyle/>
          <a:p>
            <a:r>
              <a:rPr lang="en-US" dirty="0"/>
              <a:t>HARDWARE TOOLS</a:t>
            </a:r>
          </a:p>
          <a:p>
            <a:pPr lvl="1"/>
            <a:r>
              <a:rPr lang="en-US" dirty="0"/>
              <a:t>Smartphone running Android 9/iOS 9 or higher and with camera resolution greater than 5MP should be fine</a:t>
            </a:r>
          </a:p>
          <a:p>
            <a:pPr>
              <a:buFont typeface="Wingdings 2"/>
              <a:buChar char=""/>
            </a:pPr>
            <a:r>
              <a:rPr lang="en-US" dirty="0">
                <a:ea typeface="+mn-lt"/>
                <a:cs typeface="+mn-lt"/>
              </a:rPr>
              <a:t>SOFTWARE TOOLS</a:t>
            </a:r>
          </a:p>
          <a:p>
            <a:pPr marL="1028700" lvl="1">
              <a:buFont typeface="Wingdings 2"/>
              <a:buChar char=""/>
            </a:pPr>
            <a:r>
              <a:rPr lang="en-US" dirty="0">
                <a:ea typeface="+mn-lt"/>
                <a:cs typeface="+mn-lt"/>
              </a:rPr>
              <a:t>Flask</a:t>
            </a:r>
          </a:p>
          <a:p>
            <a:pPr marL="1028700" lvl="1">
              <a:buFont typeface="Wingdings 2"/>
              <a:buChar char=""/>
            </a:pPr>
            <a:r>
              <a:rPr lang="en-US" dirty="0">
                <a:ea typeface="+mn-lt"/>
                <a:cs typeface="+mn-lt"/>
              </a:rPr>
              <a:t>React Native</a:t>
            </a:r>
          </a:p>
          <a:p>
            <a:pPr marL="1028700" lvl="1">
              <a:buFont typeface="Wingdings 2"/>
              <a:buChar char=""/>
            </a:pPr>
            <a:r>
              <a:rPr lang="en-US" dirty="0" err="1">
                <a:ea typeface="+mn-lt"/>
                <a:cs typeface="+mn-lt"/>
              </a:rPr>
              <a:t>Tensorflow</a:t>
            </a:r>
          </a:p>
          <a:p>
            <a:pPr marL="1028700" lvl="1">
              <a:buFont typeface="Wingdings 2"/>
              <a:buChar char=""/>
            </a:pPr>
            <a:r>
              <a:rPr lang="en-US" dirty="0">
                <a:ea typeface="+mn-lt"/>
                <a:cs typeface="+mn-lt"/>
              </a:rPr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8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9577-F1B8-2A65-61A3-6F199E2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3AB1-43A4-4549-E6E6-3328AFD9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86" y="2372805"/>
            <a:ext cx="5436944" cy="3636511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  <a:cs typeface="Times New Roman"/>
              </a:rPr>
              <a:t>Week 1.</a:t>
            </a:r>
            <a:r>
              <a:rPr lang="en-US" dirty="0">
                <a:latin typeface="Century Gothic"/>
                <a:cs typeface="Times New Roman"/>
              </a:rPr>
              <a:t> Problem Identification and Requirement Analysis</a:t>
            </a:r>
            <a:endParaRPr lang="en-US">
              <a:latin typeface="Century Gothic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2.</a:t>
            </a:r>
            <a:r>
              <a:rPr lang="en-US" dirty="0">
                <a:latin typeface="Century Gothic"/>
                <a:cs typeface="Times New Roman"/>
              </a:rPr>
              <a:t> Process Identification and Initial Design</a:t>
            </a:r>
            <a:endParaRPr lang="en-US">
              <a:latin typeface="Century Gothic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3.</a:t>
            </a:r>
            <a:r>
              <a:rPr lang="en-US" dirty="0">
                <a:latin typeface="Century Gothic"/>
                <a:cs typeface="Times New Roman"/>
              </a:rPr>
              <a:t> Timeline planning and work distribution</a:t>
            </a:r>
            <a:endParaRPr lang="en-US">
              <a:latin typeface="Century Gothic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4-5.</a:t>
            </a:r>
            <a:r>
              <a:rPr lang="en-US" dirty="0">
                <a:latin typeface="Century Gothic"/>
                <a:cs typeface="Times New Roman"/>
              </a:rPr>
              <a:t> Data gathering, cleaning and processing</a:t>
            </a:r>
            <a:endParaRPr lang="en-US">
              <a:latin typeface="Century Gothic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6.</a:t>
            </a:r>
            <a:r>
              <a:rPr lang="en-US" dirty="0">
                <a:latin typeface="Century Gothic"/>
                <a:cs typeface="Times New Roman"/>
              </a:rPr>
              <a:t> Building an initial ML model</a:t>
            </a:r>
            <a:endParaRPr lang="en-US">
              <a:latin typeface="Century Gothic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7.</a:t>
            </a:r>
            <a:r>
              <a:rPr lang="en-US" dirty="0">
                <a:latin typeface="Century Gothic"/>
                <a:cs typeface="Times New Roman"/>
              </a:rPr>
              <a:t> Setting up a server</a:t>
            </a:r>
            <a:endParaRPr lang="en-US" dirty="0">
              <a:latin typeface="Century Gothic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60925A-8803-5A1E-D12B-306878F4B369}"/>
              </a:ext>
            </a:extLst>
          </p:cNvPr>
          <p:cNvSpPr txBox="1">
            <a:spLocks/>
          </p:cNvSpPr>
          <p:nvPr/>
        </p:nvSpPr>
        <p:spPr>
          <a:xfrm>
            <a:off x="6098149" y="1988983"/>
            <a:ext cx="543694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8</a:t>
            </a:r>
            <a:r>
              <a:rPr lang="en-US" dirty="0">
                <a:latin typeface="Century Gothic"/>
                <a:cs typeface="Times New Roman"/>
              </a:rPr>
              <a:t>. Building the web and mobile app</a:t>
            </a:r>
            <a:endParaRPr lang="en-US">
              <a:latin typeface="Century Gothic"/>
              <a:cs typeface="Times New Roman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9</a:t>
            </a:r>
            <a:r>
              <a:rPr lang="en-US" dirty="0">
                <a:latin typeface="Century Gothic"/>
                <a:cs typeface="Times New Roman"/>
              </a:rPr>
              <a:t>. Building the web and mobile app cont.</a:t>
            </a:r>
            <a:endParaRPr lang="en-US">
              <a:latin typeface="Century Gothic"/>
              <a:cs typeface="Times New Roman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10.</a:t>
            </a:r>
            <a:r>
              <a:rPr lang="en-US" dirty="0">
                <a:latin typeface="Century Gothic"/>
                <a:cs typeface="Times New Roman"/>
              </a:rPr>
              <a:t> Attempt to improve ML model accuracy</a:t>
            </a:r>
            <a:endParaRPr lang="en-US">
              <a:latin typeface="Century Gothic"/>
              <a:cs typeface="Times New Roman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11.</a:t>
            </a:r>
            <a:r>
              <a:rPr lang="en-US" dirty="0">
                <a:latin typeface="Century Gothic"/>
                <a:cs typeface="Times New Roman"/>
              </a:rPr>
              <a:t> Rigorous testing</a:t>
            </a:r>
            <a:endParaRPr lang="en-US">
              <a:latin typeface="Century Gothic"/>
              <a:cs typeface="Times New Roman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12.</a:t>
            </a:r>
            <a:r>
              <a:rPr lang="en-US" dirty="0">
                <a:latin typeface="Century Gothic"/>
                <a:cs typeface="Times New Roman"/>
              </a:rPr>
              <a:t> Finalizing and presenting demos</a:t>
            </a:r>
            <a:endParaRPr lang="en-US">
              <a:latin typeface="Century Gothic"/>
              <a:cs typeface="Times New Roman"/>
            </a:endParaRPr>
          </a:p>
          <a:p>
            <a:r>
              <a:rPr lang="en-US" b="1" dirty="0">
                <a:latin typeface="Century Gothic"/>
                <a:cs typeface="Times New Roman"/>
              </a:rPr>
              <a:t>Week 13.</a:t>
            </a:r>
            <a:r>
              <a:rPr lang="en-US" dirty="0">
                <a:latin typeface="Century Gothic"/>
                <a:cs typeface="Times New Roman"/>
              </a:rPr>
              <a:t> Final project report and presentation</a:t>
            </a:r>
            <a:endParaRPr lang="en-US">
              <a:latin typeface="Century Gothic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49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9577-F1B8-2A65-61A3-6F199E2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3AB1-43A4-4549-E6E6-3328AFD9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86" y="2372805"/>
            <a:ext cx="543694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entury Gothic"/>
                <a:cs typeface="Times New Roman"/>
              </a:rPr>
              <a:t>Abumuhammad</a:t>
            </a:r>
            <a:r>
              <a:rPr lang="en-US" b="1" dirty="0">
                <a:latin typeface="Century Gothic"/>
                <a:cs typeface="Times New Roman"/>
              </a:rPr>
              <a:t> </a:t>
            </a:r>
            <a:r>
              <a:rPr lang="en-US" b="1" dirty="0" err="1">
                <a:latin typeface="Century Gothic"/>
                <a:cs typeface="Times New Roman"/>
              </a:rPr>
              <a:t>Moinuddeen</a:t>
            </a:r>
            <a:endParaRPr lang="en-US" dirty="0" err="1"/>
          </a:p>
          <a:p>
            <a:r>
              <a:rPr lang="en-US" dirty="0">
                <a:latin typeface="Century Gothic"/>
                <a:cs typeface="Times New Roman"/>
              </a:rPr>
              <a:t>Expertise</a:t>
            </a:r>
            <a:endParaRPr lang="en-US">
              <a:latin typeface="Century Gothic"/>
            </a:endParaRPr>
          </a:p>
          <a:p>
            <a:pPr lvl="1"/>
            <a:r>
              <a:rPr lang="en-US" dirty="0">
                <a:latin typeface="Century Gothic"/>
                <a:cs typeface="Times New Roman"/>
              </a:rPr>
              <a:t>Python programming</a:t>
            </a:r>
            <a:endParaRPr lang="en-US">
              <a:latin typeface="Century Gothic"/>
            </a:endParaRPr>
          </a:p>
          <a:p>
            <a:pPr lvl="1"/>
            <a:r>
              <a:rPr lang="en-US" dirty="0">
                <a:latin typeface="Century Gothic"/>
                <a:cs typeface="Times New Roman"/>
              </a:rPr>
              <a:t>Data processing</a:t>
            </a:r>
            <a:endParaRPr lang="en-US">
              <a:latin typeface="Century Gothic"/>
            </a:endParaRPr>
          </a:p>
          <a:p>
            <a:pPr lvl="1"/>
            <a:r>
              <a:rPr lang="en-US" dirty="0">
                <a:latin typeface="Century Gothic"/>
                <a:cs typeface="Times New Roman"/>
              </a:rPr>
              <a:t>ML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cs typeface="Times New Roman"/>
              </a:rPr>
              <a:t>Responsibilities</a:t>
            </a:r>
            <a:endParaRPr lang="en-US">
              <a:latin typeface="Century Gothic"/>
            </a:endParaRPr>
          </a:p>
          <a:p>
            <a:pPr lvl="1"/>
            <a:r>
              <a:rPr lang="en-US" dirty="0">
                <a:latin typeface="Century Gothic"/>
                <a:cs typeface="Times New Roman"/>
              </a:rPr>
              <a:t>Project management</a:t>
            </a:r>
            <a:endParaRPr lang="en-US">
              <a:latin typeface="Century Gothic"/>
            </a:endParaRPr>
          </a:p>
          <a:p>
            <a:pPr lvl="1"/>
            <a:r>
              <a:rPr lang="en-US" dirty="0">
                <a:latin typeface="Century Gothic"/>
                <a:cs typeface="Times New Roman"/>
              </a:rPr>
              <a:t>UI Design</a:t>
            </a:r>
            <a:endParaRPr lang="en-US">
              <a:latin typeface="Century Gothic"/>
            </a:endParaRPr>
          </a:p>
          <a:p>
            <a:pPr lvl="1"/>
            <a:r>
              <a:rPr lang="en-US" dirty="0">
                <a:latin typeface="Century Gothic"/>
                <a:cs typeface="Times New Roman"/>
              </a:rPr>
              <a:t>Collaboration on building the ML model</a:t>
            </a:r>
            <a:endParaRPr lang="en-US" dirty="0">
              <a:latin typeface="Century Gothic"/>
            </a:endParaRPr>
          </a:p>
          <a:p>
            <a:endParaRPr lang="en-US" dirty="0">
              <a:latin typeface="Century Gothic"/>
              <a:cs typeface="Times New Roman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1F92E4-EAB0-D14E-C257-406D3F9BA348}"/>
              </a:ext>
            </a:extLst>
          </p:cNvPr>
          <p:cNvSpPr txBox="1">
            <a:spLocks/>
          </p:cNvSpPr>
          <p:nvPr/>
        </p:nvSpPr>
        <p:spPr>
          <a:xfrm>
            <a:off x="6098149" y="2374686"/>
            <a:ext cx="5436944" cy="413510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>
                <a:latin typeface="Century Gothic"/>
                <a:cs typeface="Times New Roman"/>
              </a:rPr>
              <a:t>Ahmed Abul </a:t>
            </a:r>
            <a:r>
              <a:rPr lang="en-US" b="1" err="1">
                <a:latin typeface="Century Gothic"/>
                <a:cs typeface="Times New Roman"/>
              </a:rPr>
              <a:t>Hasanaath</a:t>
            </a:r>
            <a:endParaRPr lang="en-US">
              <a:latin typeface="Century Gothic"/>
            </a:endParaRPr>
          </a:p>
          <a:p>
            <a:pPr>
              <a:buFont typeface="Wingdings 2"/>
            </a:pPr>
            <a:r>
              <a:rPr lang="en-US" dirty="0">
                <a:latin typeface="Century Gothic"/>
                <a:cs typeface="Times New Roman"/>
              </a:rPr>
              <a:t>Expertise</a:t>
            </a:r>
            <a:endParaRPr lang="en-US">
              <a:latin typeface="Century Gothic"/>
            </a:endParaRPr>
          </a:p>
          <a:p>
            <a:pPr marL="1028700" lvl="1">
              <a:buFont typeface="Wingdings 2"/>
            </a:pPr>
            <a:r>
              <a:rPr lang="en-US" sz="1800" dirty="0">
                <a:latin typeface="Century Gothic"/>
                <a:cs typeface="Times New Roman"/>
              </a:rPr>
              <a:t>Web Programming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1028700" lvl="1">
              <a:buFont typeface="Wingdings 2"/>
            </a:pPr>
            <a:r>
              <a:rPr lang="en-US" sz="1800" dirty="0">
                <a:latin typeface="Century Gothic"/>
                <a:cs typeface="Times New Roman"/>
              </a:rPr>
              <a:t>Mobile Application Development</a:t>
            </a:r>
            <a:endParaRPr lang="en-US">
              <a:latin typeface="Century Gothic"/>
            </a:endParaRPr>
          </a:p>
          <a:p>
            <a:pPr marL="1028700" lvl="1">
              <a:buFont typeface="Wingdings 2"/>
            </a:pPr>
            <a:r>
              <a:rPr lang="en-US" sz="1800" dirty="0">
                <a:latin typeface="Century Gothic"/>
                <a:cs typeface="Times New Roman"/>
              </a:rPr>
              <a:t>ML</a:t>
            </a:r>
            <a:endParaRPr lang="en-US" sz="1800" dirty="0">
              <a:latin typeface="Century Gothic"/>
            </a:endParaRPr>
          </a:p>
          <a:p>
            <a:pPr>
              <a:buFont typeface="Wingdings 2"/>
            </a:pPr>
            <a:r>
              <a:rPr lang="en-US" dirty="0">
                <a:latin typeface="Century Gothic"/>
                <a:cs typeface="Times New Roman"/>
              </a:rPr>
              <a:t>Responsibilities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 marL="1028700" lvl="1">
              <a:buFont typeface="Wingdings 2"/>
            </a:pPr>
            <a:r>
              <a:rPr lang="en-US" sz="1800" dirty="0">
                <a:latin typeface="Century Gothic"/>
                <a:cs typeface="Times New Roman"/>
              </a:rPr>
              <a:t>Building a road classifier application on a smartphone</a:t>
            </a:r>
            <a:endParaRPr lang="en-US" sz="1800">
              <a:latin typeface="Century Gothic"/>
            </a:endParaRPr>
          </a:p>
          <a:p>
            <a:pPr marL="1028700" lvl="1">
              <a:buFont typeface="Wingdings 2"/>
            </a:pPr>
            <a:r>
              <a:rPr lang="en-US" sz="1800" dirty="0">
                <a:latin typeface="Century Gothic"/>
                <a:cs typeface="Times New Roman"/>
              </a:rPr>
              <a:t>Building the web application</a:t>
            </a:r>
            <a:endParaRPr lang="en-US" dirty="0">
              <a:latin typeface="Century Gothic"/>
            </a:endParaRPr>
          </a:p>
          <a:p>
            <a:pPr marL="1028700" lvl="1">
              <a:buFont typeface="Wingdings 2"/>
            </a:pPr>
            <a:r>
              <a:rPr lang="en-US" sz="1800" dirty="0">
                <a:latin typeface="Century Gothic"/>
                <a:cs typeface="Times New Roman"/>
              </a:rPr>
              <a:t>Collaboration on building the ML model</a:t>
            </a:r>
            <a:endParaRPr lang="en-US" sz="1800" dirty="0">
              <a:latin typeface="Century Gothic"/>
            </a:endParaRPr>
          </a:p>
          <a:p>
            <a:endParaRPr lang="en-US" dirty="0">
              <a:latin typeface="Century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44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822C-9276-24B0-2B9C-4BCFB304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E346-9271-0461-19BF-AD8CE008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We want to build a fully functional system. </a:t>
            </a:r>
            <a:endParaRPr lang="en-US" dirty="0">
              <a:latin typeface="Century Gothic" panose="020B0502020202020204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Data collection is difficult and we might not be able to collect a dataset that fully represents the roads of Saudi Arabia.</a:t>
            </a:r>
            <a:endParaRPr lang="en-US" dirty="0">
              <a:latin typeface="Century Gothic" panose="020B0502020202020204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As a consequence, our ML model may not be able to give accurate classifications in unideal conditions.</a:t>
            </a:r>
          </a:p>
          <a:p>
            <a:r>
              <a:rPr lang="en-US" dirty="0">
                <a:latin typeface="Times New Roman"/>
                <a:cs typeface="Times New Roman"/>
              </a:rPr>
              <a:t>We are confident that our system will do well in representing what can be if we could somehow alleviate our limitations. </a:t>
            </a:r>
            <a:endParaRPr lang="en-US">
              <a:latin typeface="Century Gothic" panose="020B0502020202020204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Our system will also do well in laying the foundations for future improvements.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7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0BCB-EF62-9462-D470-A55B2581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F9E00-39F8-8159-F34F-979475B702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Any and all questions are welcome!</a:t>
            </a:r>
          </a:p>
        </p:txBody>
      </p:sp>
    </p:spTree>
    <p:extLst>
      <p:ext uri="{BB962C8B-B14F-4D97-AF65-F5344CB8AC3E}">
        <p14:creationId xmlns:p14="http://schemas.microsoft.com/office/powerpoint/2010/main" val="368145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9F9-2ABC-1FF8-A9E0-5782A34C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9930-859F-3090-663C-C78FB692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The overarching reason to work on this project is its sheer amount of benefit. </a:t>
            </a:r>
            <a:endParaRPr lang="en-US" dirty="0">
              <a:latin typeface="Century Gothic" panose="020B0502020202020204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The completed system has various applications: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Navigation applications: classifying roads and assigning weights to them can help navigation applications in determining the best route. </a:t>
            </a:r>
            <a:endParaRPr lang="en-US">
              <a:latin typeface="Century Gothic" panose="020B0502020202020204"/>
              <a:cs typeface="Times New Roman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Road Maintenance: having information on the quality of roads can help with maintenance.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Research topic: helps in advancing the conversation on the importance of Artificial Intelligence in the 21st century.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2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EFD11B76-63A7-F916-EECF-F8B05D7B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70" y="1257635"/>
            <a:ext cx="9424503" cy="520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542C6-30A3-AA24-C1A6-F4E5649A064E}"/>
              </a:ext>
            </a:extLst>
          </p:cNvPr>
          <p:cNvSpPr txBox="1"/>
          <p:nvPr/>
        </p:nvSpPr>
        <p:spPr>
          <a:xfrm>
            <a:off x="1387199" y="360154"/>
            <a:ext cx="4863548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59083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CC6C-C7AE-8E9B-2BFC-5E713F42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FFDF-E935-1633-EC91-D4A3D57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The main major requirements are as follows: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Data collection and Processing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Development of the Machine Learning Model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Development of mobile and web application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Integration of software and hardware components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4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2D6A-E9C8-F303-0192-A83BC32A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9BF9-4C71-F982-17C2-FD04E3F1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43" y="2410435"/>
            <a:ext cx="4798877" cy="38622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/>
                <a:cs typeface="Times New Roman"/>
              </a:rPr>
              <a:t>The application requires the user to enter their credentials when they first open the application.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The application authenticates and then logs the user in after valid credentials are entered.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The application should have a password recovery feature. 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The application prompts the user to enter their email when the user uses the password recovery feature.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The system sends a password recovery email to the user’s email address.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Each time the user successfully logs in, the user is instructed on how to use the application.</a:t>
            </a:r>
            <a:endParaRPr lang="en-US" dirty="0"/>
          </a:p>
          <a:p>
            <a:endParaRPr lang="en-US" dirty="0">
              <a:latin typeface="Century Gothic" panose="020B0502020202020204"/>
              <a:cs typeface="Times New Roman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289F9A-1675-48E9-D8F4-40D0A18C8B93}"/>
              </a:ext>
            </a:extLst>
          </p:cNvPr>
          <p:cNvSpPr txBox="1">
            <a:spLocks/>
          </p:cNvSpPr>
          <p:nvPr/>
        </p:nvSpPr>
        <p:spPr>
          <a:xfrm>
            <a:off x="5644958" y="2412316"/>
            <a:ext cx="573961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/>
                <a:cs typeface="Times New Roman"/>
              </a:rPr>
              <a:t>The user can disable the instructions from popping up each time they log in.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When the user chooses to start collecting data the system will prompt the user to select the rate at which the photos will be taken.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The application will classify the images locally and upload the classification along with a geotag, time and user ID.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In case internet connection is not available, the application will store the collected data locally, until connection is established again.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The device should work with both mobile data and a Wi-Fi connection.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2D6A-E9C8-F303-0192-A83BC32A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9BF9-4C71-F982-17C2-FD04E3F1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70" y="2278733"/>
            <a:ext cx="11101839" cy="4332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/>
                <a:cs typeface="Times New Roman"/>
              </a:rPr>
              <a:t>The website should display a map that displays the road quality as pointers:</a:t>
            </a:r>
            <a:endParaRPr lang="en-US" sz="1700" dirty="0">
              <a:latin typeface="Century Gothic" panose="020B0502020202020204"/>
              <a:cs typeface="Times New Roman"/>
            </a:endParaRPr>
          </a:p>
          <a:p>
            <a:pPr lvl="1" algn="just">
              <a:lnSpc>
                <a:spcPct val="120000"/>
              </a:lnSpc>
            </a:pPr>
            <a:r>
              <a:rPr lang="en-US" sz="1700" dirty="0">
                <a:latin typeface="Times New Roman"/>
                <a:cs typeface="Times New Roman"/>
              </a:rPr>
              <a:t>Green for good, yellow for medium, red for bad, purple for unpaved.</a:t>
            </a:r>
            <a:endParaRPr lang="en-US" sz="1700" dirty="0"/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/>
                <a:cs typeface="Times New Roman"/>
              </a:rPr>
              <a:t>The website interface should contain filter options:</a:t>
            </a:r>
            <a:endParaRPr lang="en-US" sz="1700" dirty="0">
              <a:latin typeface="Century Gothic" panose="020B0502020202020204"/>
              <a:cs typeface="Times New Roman"/>
            </a:endParaRPr>
          </a:p>
          <a:p>
            <a:pPr lvl="1" algn="just">
              <a:lnSpc>
                <a:spcPct val="120000"/>
              </a:lnSpc>
            </a:pPr>
            <a:r>
              <a:rPr lang="en-US" sz="1700" dirty="0">
                <a:latin typeface="Times New Roman"/>
                <a:cs typeface="Times New Roman"/>
              </a:rPr>
              <a:t>Road name, city name, geolocation, road quality.</a:t>
            </a:r>
            <a:endParaRPr lang="en-US" sz="1700" dirty="0"/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/>
                <a:cs typeface="Times New Roman"/>
              </a:rPr>
              <a:t>The website should contain a password protected form for administrators that allows them to update or delete entries in the database. </a:t>
            </a:r>
            <a:endParaRPr lang="en-US" sz="1700" dirty="0">
              <a:latin typeface="Century Gothic" panose="020B0502020202020204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en-US" sz="1700" dirty="0">
                <a:latin typeface="Times New Roman"/>
                <a:cs typeface="Times New Roman"/>
              </a:rPr>
              <a:t>There should also be a form that allows for adding, updating or deleting user information.</a:t>
            </a:r>
            <a:endParaRPr lang="en-US" sz="1700"/>
          </a:p>
          <a:p>
            <a:pPr algn="just">
              <a:lnSpc>
                <a:spcPct val="120000"/>
              </a:lnSpc>
            </a:pPr>
            <a:endParaRPr lang="en-US" sz="17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sz="1700" dirty="0">
              <a:latin typeface="Century Gothic" panose="020B0502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45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2D6A-E9C8-F303-0192-A83BC32A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9BF9-4C71-F982-17C2-FD04E3F1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70" y="2278733"/>
            <a:ext cx="11101839" cy="4332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/>
                <a:cs typeface="Times New Roman"/>
              </a:rPr>
              <a:t>The server will handle GET requests from the website dashboard page. It will send road quality data in response.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/>
                <a:cs typeface="Times New Roman"/>
              </a:rPr>
              <a:t>The server will receive POST request from mobile application containing road data (classification, geotag, time, user ID).</a:t>
            </a:r>
            <a:endParaRPr lang="en-US" sz="1700" dirty="0">
              <a:latin typeface="Century Gothic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1700" dirty="0">
                <a:latin typeface="Times New Roman"/>
                <a:cs typeface="Times New Roman"/>
              </a:rPr>
              <a:t>The server will receive POST request from web application in regards to adding, deleting or updating user and/or road data.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sz="17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978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A83B-1A1B-ACC8-3409-F78B50B0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LOGIN PAGE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E47169-D3DB-E11D-04A3-193B9DACE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608" y="444118"/>
            <a:ext cx="2732294" cy="55628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1ACF3-DF2D-92A7-7C07-2626F528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1700" dirty="0"/>
              <a:t>Input box for username</a:t>
            </a:r>
            <a:endParaRPr lang="en-US"/>
          </a:p>
          <a:p>
            <a:pPr marL="285750" indent="-285750">
              <a:buFont typeface="Arial" charset="2"/>
              <a:buChar char="•"/>
            </a:pPr>
            <a:r>
              <a:rPr lang="en-US" sz="1700" dirty="0"/>
              <a:t>Input box for password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700" dirty="0"/>
              <a:t>Button for forgot password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700" dirty="0"/>
              <a:t>Button for login</a:t>
            </a:r>
          </a:p>
        </p:txBody>
      </p:sp>
    </p:spTree>
    <p:extLst>
      <p:ext uri="{BB962C8B-B14F-4D97-AF65-F5344CB8AC3E}">
        <p14:creationId xmlns:p14="http://schemas.microsoft.com/office/powerpoint/2010/main" val="197624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Quotable</vt:lpstr>
      <vt:lpstr>Road Quality Assessment using Deep Learning Models</vt:lpstr>
      <vt:lpstr>INTRODUCTION</vt:lpstr>
      <vt:lpstr>JUSTIFICATION</vt:lpstr>
      <vt:lpstr>PowerPoint Presentation</vt:lpstr>
      <vt:lpstr>DETAILED REQUIREMENTS</vt:lpstr>
      <vt:lpstr>MOBILE APP FUNCTIONAL REQUIREMENTS</vt:lpstr>
      <vt:lpstr>WEB APP FUNCTIONAL REQUIREMENTS</vt:lpstr>
      <vt:lpstr>SERVER FUNCTIONAL REQUIREMENTS</vt:lpstr>
      <vt:lpstr>MOBILE APP LOGIN PAGE</vt:lpstr>
      <vt:lpstr>MOBILE APP MAIN PAGE</vt:lpstr>
      <vt:lpstr>MOBILE APP SETTINGS PAGE</vt:lpstr>
      <vt:lpstr>WEBSITE DASHBOARD</vt:lpstr>
      <vt:lpstr>SECURITY REQUIREMENTS</vt:lpstr>
      <vt:lpstr>MOBILE APP TECHNICAL CONSTRAINTS</vt:lpstr>
      <vt:lpstr>WEB APP TECHNICAL CONSTRAINTS</vt:lpstr>
      <vt:lpstr>SERVER TECHNICAL CONSTRAINTS</vt:lpstr>
      <vt:lpstr>PROJECT MANAGEMENT CONSTRAINTS</vt:lpstr>
      <vt:lpstr>ENVIRONMENTAL CONSTRAINTS</vt:lpstr>
      <vt:lpstr>RISK ASSESSMENT</vt:lpstr>
      <vt:lpstr>HIGH LEVEL ARCHITECTURE</vt:lpstr>
      <vt:lpstr>TOOLS</vt:lpstr>
      <vt:lpstr>PROJECT PLAN</vt:lpstr>
      <vt:lpstr>TEAM RESPONSIBILITIES</vt:lpstr>
      <vt:lpstr>EXPECTED RESULTS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 </dc:title>
  <dc:creator/>
  <cp:lastModifiedBy/>
  <cp:revision>387</cp:revision>
  <dcterms:created xsi:type="dcterms:W3CDTF">2022-05-15T18:15:29Z</dcterms:created>
  <dcterms:modified xsi:type="dcterms:W3CDTF">2022-05-15T19:44:47Z</dcterms:modified>
</cp:coreProperties>
</file>