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9144000" cy="5143500"/>
  <p:embeddedFontLst>
    <p:embeddedFont>
      <p:font typeface="Roboto"/>
      <p:regular r:id="rId37"/>
      <p:bold r:id="rId38"/>
      <p:italic r:id="rId39"/>
      <p:boldItalic r:id="rId40"/>
    </p:embeddedFont>
    <p:embeddedFont>
      <p:font typeface="Poppins"/>
      <p:regular r:id="rId41"/>
      <p:bold r:id="rId42"/>
      <p:italic r:id="rId43"/>
      <p:boldItalic r:id="rId44"/>
    </p:embeddedFont>
    <p:embeddedFont>
      <p:font typeface="Tahom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7" roundtripDataSignature="AMtx7mh3EFkHWUAy6da5RqjAidMzGhGt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22" Type="http://schemas.openxmlformats.org/officeDocument/2006/relationships/slide" Target="slides/slide17.xml"/><Relationship Id="rId44" Type="http://schemas.openxmlformats.org/officeDocument/2006/relationships/font" Target="fonts/Poppins-boldItalic.fntdata"/><Relationship Id="rId21" Type="http://schemas.openxmlformats.org/officeDocument/2006/relationships/slide" Target="slides/slide16.xml"/><Relationship Id="rId43" Type="http://schemas.openxmlformats.org/officeDocument/2006/relationships/font" Target="fonts/Poppins-italic.fntdata"/><Relationship Id="rId24" Type="http://schemas.openxmlformats.org/officeDocument/2006/relationships/slide" Target="slides/slide19.xml"/><Relationship Id="rId46" Type="http://schemas.openxmlformats.org/officeDocument/2006/relationships/font" Target="fonts/Tahoma-bold.fntdata"/><Relationship Id="rId23" Type="http://schemas.openxmlformats.org/officeDocument/2006/relationships/slide" Target="slides/slide18.xml"/><Relationship Id="rId45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e28de4ad8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9e28de4ad8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e28de4ad8_0_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9e28de4ad8_0_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3"/>
          <p:cNvSpPr txBox="1"/>
          <p:nvPr>
            <p:ph type="title"/>
          </p:nvPr>
        </p:nvSpPr>
        <p:spPr>
          <a:xfrm>
            <a:off x="1800225" y="1652791"/>
            <a:ext cx="5543550" cy="1286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" type="body"/>
          </p:nvPr>
        </p:nvSpPr>
        <p:spPr>
          <a:xfrm>
            <a:off x="501738" y="973064"/>
            <a:ext cx="8351520" cy="2872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type="title"/>
          </p:nvPr>
        </p:nvSpPr>
        <p:spPr>
          <a:xfrm>
            <a:off x="1800225" y="1652791"/>
            <a:ext cx="5543550" cy="1286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ctrTitle"/>
          </p:nvPr>
        </p:nvSpPr>
        <p:spPr>
          <a:xfrm>
            <a:off x="402742" y="313827"/>
            <a:ext cx="833851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1800225" y="1652791"/>
            <a:ext cx="5543550" cy="1286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/>
          <p:nvPr/>
        </p:nvSpPr>
        <p:spPr>
          <a:xfrm>
            <a:off x="0" y="10"/>
            <a:ext cx="9144000" cy="5144135"/>
          </a:xfrm>
          <a:custGeom>
            <a:rect b="b" l="l" r="r" t="t"/>
            <a:pathLst>
              <a:path extrusionOk="0" h="5144135" w="9144000">
                <a:moveTo>
                  <a:pt x="9144000" y="0"/>
                </a:moveTo>
                <a:lnTo>
                  <a:pt x="0" y="0"/>
                </a:lnTo>
                <a:lnTo>
                  <a:pt x="0" y="5143677"/>
                </a:lnTo>
                <a:lnTo>
                  <a:pt x="9144000" y="51436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32"/>
          <p:cNvSpPr txBox="1"/>
          <p:nvPr>
            <p:ph type="title"/>
          </p:nvPr>
        </p:nvSpPr>
        <p:spPr>
          <a:xfrm>
            <a:off x="1800225" y="1652791"/>
            <a:ext cx="5543550" cy="1286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2"/>
          <p:cNvSpPr txBox="1"/>
          <p:nvPr>
            <p:ph idx="1" type="body"/>
          </p:nvPr>
        </p:nvSpPr>
        <p:spPr>
          <a:xfrm>
            <a:off x="501738" y="973064"/>
            <a:ext cx="8351520" cy="2872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3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3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1" Type="http://schemas.openxmlformats.org/officeDocument/2006/relationships/image" Target="../media/image23.png"/><Relationship Id="rId10" Type="http://schemas.openxmlformats.org/officeDocument/2006/relationships/image" Target="../media/image17.png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0" y="10"/>
            <a:ext cx="9144000" cy="5135245"/>
          </a:xfrm>
          <a:custGeom>
            <a:rect b="b" l="l" r="r" t="t"/>
            <a:pathLst>
              <a:path extrusionOk="0" h="5135245" w="9144000">
                <a:moveTo>
                  <a:pt x="0" y="0"/>
                </a:moveTo>
                <a:lnTo>
                  <a:pt x="9143631" y="0"/>
                </a:lnTo>
                <a:lnTo>
                  <a:pt x="9143631" y="5134686"/>
                </a:lnTo>
                <a:lnTo>
                  <a:pt x="0" y="5134686"/>
                </a:lnTo>
                <a:lnTo>
                  <a:pt x="0" y="0"/>
                </a:lnTo>
                <a:close/>
              </a:path>
            </a:pathLst>
          </a:custGeom>
          <a:solidFill>
            <a:srgbClr val="E8EC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5" name="Google Shape;45;p1"/>
          <p:cNvGrpSpPr/>
          <p:nvPr/>
        </p:nvGrpSpPr>
        <p:grpSpPr>
          <a:xfrm>
            <a:off x="571322" y="1143010"/>
            <a:ext cx="716458" cy="46355"/>
            <a:chOff x="571322" y="1143010"/>
            <a:chExt cx="716458" cy="46355"/>
          </a:xfrm>
        </p:grpSpPr>
        <p:sp>
          <p:nvSpPr>
            <p:cNvPr id="46" name="Google Shape;46;p1"/>
            <p:cNvSpPr/>
            <p:nvPr/>
          </p:nvSpPr>
          <p:spPr>
            <a:xfrm>
              <a:off x="914400" y="1143010"/>
              <a:ext cx="373380" cy="46355"/>
            </a:xfrm>
            <a:custGeom>
              <a:rect b="b" l="l" r="r" t="t"/>
              <a:pathLst>
                <a:path extrusionOk="0" h="46355" w="373380">
                  <a:moveTo>
                    <a:pt x="373316" y="0"/>
                  </a:moveTo>
                  <a:lnTo>
                    <a:pt x="0" y="0"/>
                  </a:lnTo>
                  <a:lnTo>
                    <a:pt x="0" y="46075"/>
                  </a:lnTo>
                  <a:lnTo>
                    <a:pt x="373316" y="46075"/>
                  </a:lnTo>
                  <a:lnTo>
                    <a:pt x="373316" y="0"/>
                  </a:lnTo>
                  <a:close/>
                </a:path>
              </a:pathLst>
            </a:custGeom>
            <a:solidFill>
              <a:srgbClr val="EA55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71322" y="1143010"/>
              <a:ext cx="376555" cy="46355"/>
            </a:xfrm>
            <a:custGeom>
              <a:rect b="b" l="l" r="r" t="t"/>
              <a:pathLst>
                <a:path extrusionOk="0" h="46355" w="376555">
                  <a:moveTo>
                    <a:pt x="376555" y="0"/>
                  </a:moveTo>
                  <a:lnTo>
                    <a:pt x="0" y="0"/>
                  </a:lnTo>
                  <a:lnTo>
                    <a:pt x="0" y="46075"/>
                  </a:lnTo>
                  <a:lnTo>
                    <a:pt x="376555" y="46075"/>
                  </a:lnTo>
                  <a:lnTo>
                    <a:pt x="376555" y="0"/>
                  </a:lnTo>
                  <a:close/>
                </a:path>
              </a:pathLst>
            </a:custGeom>
            <a:solidFill>
              <a:srgbClr val="19998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" name="Google Shape;48;p1"/>
          <p:cNvSpPr txBox="1"/>
          <p:nvPr>
            <p:ph type="title"/>
          </p:nvPr>
        </p:nvSpPr>
        <p:spPr>
          <a:xfrm>
            <a:off x="485178" y="1324341"/>
            <a:ext cx="42183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Securing Cloud  Native Workloads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With </a:t>
            </a:r>
            <a:r>
              <a:rPr lang="en-US" sz="3600">
                <a:solidFill>
                  <a:srgbClr val="EA5500"/>
                </a:solidFill>
                <a:latin typeface="Poppins"/>
                <a:ea typeface="Poppins"/>
                <a:cs typeface="Poppins"/>
                <a:sym typeface="Poppins"/>
              </a:rPr>
              <a:t>Istio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9216" y="917510"/>
            <a:ext cx="3658968" cy="326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531977" y="3827228"/>
            <a:ext cx="1228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85858"/>
                </a:solidFill>
                <a:latin typeface="Poppins"/>
                <a:ea typeface="Poppins"/>
                <a:cs typeface="Poppins"/>
                <a:sym typeface="Poppins"/>
              </a:rPr>
              <a:t>Gufran Mirza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226059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85858"/>
                </a:solidFill>
                <a:latin typeface="Poppins"/>
                <a:ea typeface="Poppins"/>
                <a:cs typeface="Poppins"/>
                <a:sym typeface="Poppins"/>
              </a:rPr>
              <a:t>gufranmirza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116" y="4197246"/>
            <a:ext cx="187921" cy="18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02742" y="350556"/>
            <a:ext cx="5801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How is the sidecar injected?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429374" y="1026053"/>
            <a:ext cx="210185" cy="11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9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●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●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841923" y="1064575"/>
            <a:ext cx="79317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Manually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Automatically injected to pod on creation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203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kubectl label namespace default istio-injection=enabled  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932294" y="3277715"/>
            <a:ext cx="163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2"/>
          <p:cNvGrpSpPr/>
          <p:nvPr/>
        </p:nvGrpSpPr>
        <p:grpSpPr>
          <a:xfrm>
            <a:off x="342722" y="1371610"/>
            <a:ext cx="1943735" cy="2971800"/>
            <a:chOff x="342722" y="1371610"/>
            <a:chExt cx="1943735" cy="2971800"/>
          </a:xfrm>
        </p:grpSpPr>
        <p:sp>
          <p:nvSpPr>
            <p:cNvPr id="161" name="Google Shape;161;p12"/>
            <p:cNvSpPr/>
            <p:nvPr/>
          </p:nvSpPr>
          <p:spPr>
            <a:xfrm>
              <a:off x="612355" y="2955249"/>
              <a:ext cx="1284605" cy="699135"/>
            </a:xfrm>
            <a:custGeom>
              <a:rect b="b" l="l" r="r" t="t"/>
              <a:pathLst>
                <a:path extrusionOk="0" h="699135" w="1284605">
                  <a:moveTo>
                    <a:pt x="0" y="0"/>
                  </a:moveTo>
                  <a:lnTo>
                    <a:pt x="1284122" y="0"/>
                  </a:lnTo>
                  <a:lnTo>
                    <a:pt x="1284122" y="699122"/>
                  </a:lnTo>
                  <a:lnTo>
                    <a:pt x="0" y="69912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9D9D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342722" y="1371610"/>
              <a:ext cx="1943735" cy="2971800"/>
            </a:xfrm>
            <a:custGeom>
              <a:rect b="b" l="l" r="r" t="t"/>
              <a:pathLst>
                <a:path extrusionOk="0" h="2971800" w="1943735">
                  <a:moveTo>
                    <a:pt x="1619643" y="0"/>
                  </a:moveTo>
                  <a:lnTo>
                    <a:pt x="324002" y="0"/>
                  </a:lnTo>
                  <a:lnTo>
                    <a:pt x="276126" y="3626"/>
                  </a:lnTo>
                  <a:lnTo>
                    <a:pt x="230430" y="14161"/>
                  </a:lnTo>
                  <a:lnTo>
                    <a:pt x="187416" y="31087"/>
                  </a:lnTo>
                  <a:lnTo>
                    <a:pt x="147584" y="53886"/>
                  </a:lnTo>
                  <a:lnTo>
                    <a:pt x="111437" y="82040"/>
                  </a:lnTo>
                  <a:lnTo>
                    <a:pt x="79476" y="115033"/>
                  </a:lnTo>
                  <a:lnTo>
                    <a:pt x="52201" y="152345"/>
                  </a:lnTo>
                  <a:lnTo>
                    <a:pt x="30115" y="193459"/>
                  </a:lnTo>
                  <a:lnTo>
                    <a:pt x="13718" y="237859"/>
                  </a:lnTo>
                  <a:lnTo>
                    <a:pt x="3513" y="285025"/>
                  </a:lnTo>
                  <a:lnTo>
                    <a:pt x="0" y="334441"/>
                  </a:lnTo>
                  <a:lnTo>
                    <a:pt x="0" y="2636634"/>
                  </a:lnTo>
                  <a:lnTo>
                    <a:pt x="3513" y="2686150"/>
                  </a:lnTo>
                  <a:lnTo>
                    <a:pt x="13718" y="2733414"/>
                  </a:lnTo>
                  <a:lnTo>
                    <a:pt x="30115" y="2777907"/>
                  </a:lnTo>
                  <a:lnTo>
                    <a:pt x="52201" y="2819111"/>
                  </a:lnTo>
                  <a:lnTo>
                    <a:pt x="79476" y="2856505"/>
                  </a:lnTo>
                  <a:lnTo>
                    <a:pt x="111437" y="2889570"/>
                  </a:lnTo>
                  <a:lnTo>
                    <a:pt x="147584" y="2917788"/>
                  </a:lnTo>
                  <a:lnTo>
                    <a:pt x="187416" y="2940639"/>
                  </a:lnTo>
                  <a:lnTo>
                    <a:pt x="230430" y="2957604"/>
                  </a:lnTo>
                  <a:lnTo>
                    <a:pt x="276126" y="2968164"/>
                  </a:lnTo>
                  <a:lnTo>
                    <a:pt x="324002" y="2971800"/>
                  </a:lnTo>
                  <a:lnTo>
                    <a:pt x="1619643" y="2971800"/>
                  </a:lnTo>
                  <a:lnTo>
                    <a:pt x="1667508" y="2968164"/>
                  </a:lnTo>
                  <a:lnTo>
                    <a:pt x="1713179" y="2957604"/>
                  </a:lnTo>
                  <a:lnTo>
                    <a:pt x="1756157" y="2940639"/>
                  </a:lnTo>
                  <a:lnTo>
                    <a:pt x="1795945" y="2917788"/>
                  </a:lnTo>
                  <a:lnTo>
                    <a:pt x="1832044" y="2889570"/>
                  </a:lnTo>
                  <a:lnTo>
                    <a:pt x="1863956" y="2856505"/>
                  </a:lnTo>
                  <a:lnTo>
                    <a:pt x="1891183" y="2819111"/>
                  </a:lnTo>
                  <a:lnTo>
                    <a:pt x="1913227" y="2777907"/>
                  </a:lnTo>
                  <a:lnTo>
                    <a:pt x="1929590" y="2733414"/>
                  </a:lnTo>
                  <a:lnTo>
                    <a:pt x="1939772" y="2686150"/>
                  </a:lnTo>
                  <a:lnTo>
                    <a:pt x="1943277" y="2636634"/>
                  </a:lnTo>
                  <a:lnTo>
                    <a:pt x="1943277" y="334441"/>
                  </a:lnTo>
                  <a:lnTo>
                    <a:pt x="1939271" y="281851"/>
                  </a:lnTo>
                  <a:lnTo>
                    <a:pt x="1927470" y="230971"/>
                  </a:lnTo>
                  <a:lnTo>
                    <a:pt x="1908205" y="182733"/>
                  </a:lnTo>
                  <a:lnTo>
                    <a:pt x="1881805" y="138071"/>
                  </a:lnTo>
                  <a:lnTo>
                    <a:pt x="1848599" y="97917"/>
                  </a:lnTo>
                  <a:lnTo>
                    <a:pt x="1809789" y="63681"/>
                  </a:lnTo>
                  <a:lnTo>
                    <a:pt x="1766554" y="36391"/>
                  </a:lnTo>
                  <a:lnTo>
                    <a:pt x="1719829" y="16427"/>
                  </a:lnTo>
                  <a:lnTo>
                    <a:pt x="1670548" y="4170"/>
                  </a:lnTo>
                  <a:lnTo>
                    <a:pt x="1619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342722" y="1371610"/>
              <a:ext cx="1943735" cy="2971800"/>
            </a:xfrm>
            <a:custGeom>
              <a:rect b="b" l="l" r="r" t="t"/>
              <a:pathLst>
                <a:path extrusionOk="0" h="2971800" w="1943735">
                  <a:moveTo>
                    <a:pt x="0" y="334441"/>
                  </a:moveTo>
                  <a:lnTo>
                    <a:pt x="3513" y="285025"/>
                  </a:lnTo>
                  <a:lnTo>
                    <a:pt x="13718" y="237859"/>
                  </a:lnTo>
                  <a:lnTo>
                    <a:pt x="30115" y="193459"/>
                  </a:lnTo>
                  <a:lnTo>
                    <a:pt x="52201" y="152345"/>
                  </a:lnTo>
                  <a:lnTo>
                    <a:pt x="79476" y="115033"/>
                  </a:lnTo>
                  <a:lnTo>
                    <a:pt x="111437" y="82040"/>
                  </a:lnTo>
                  <a:lnTo>
                    <a:pt x="147584" y="53886"/>
                  </a:lnTo>
                  <a:lnTo>
                    <a:pt x="187416" y="31087"/>
                  </a:lnTo>
                  <a:lnTo>
                    <a:pt x="230430" y="14161"/>
                  </a:lnTo>
                  <a:lnTo>
                    <a:pt x="276126" y="3626"/>
                  </a:lnTo>
                  <a:lnTo>
                    <a:pt x="324002" y="0"/>
                  </a:lnTo>
                  <a:lnTo>
                    <a:pt x="1619643" y="0"/>
                  </a:lnTo>
                  <a:lnTo>
                    <a:pt x="1670548" y="4170"/>
                  </a:lnTo>
                  <a:lnTo>
                    <a:pt x="1719829" y="16427"/>
                  </a:lnTo>
                  <a:lnTo>
                    <a:pt x="1766554" y="36391"/>
                  </a:lnTo>
                  <a:lnTo>
                    <a:pt x="1809789" y="63681"/>
                  </a:lnTo>
                  <a:lnTo>
                    <a:pt x="1848599" y="97917"/>
                  </a:lnTo>
                  <a:lnTo>
                    <a:pt x="1881805" y="138071"/>
                  </a:lnTo>
                  <a:lnTo>
                    <a:pt x="1908205" y="182733"/>
                  </a:lnTo>
                  <a:lnTo>
                    <a:pt x="1927470" y="230971"/>
                  </a:lnTo>
                  <a:lnTo>
                    <a:pt x="1939271" y="281851"/>
                  </a:lnTo>
                  <a:lnTo>
                    <a:pt x="1943277" y="334441"/>
                  </a:lnTo>
                  <a:lnTo>
                    <a:pt x="1943277" y="2636634"/>
                  </a:lnTo>
                  <a:lnTo>
                    <a:pt x="1939772" y="2686150"/>
                  </a:lnTo>
                  <a:lnTo>
                    <a:pt x="1929590" y="2733414"/>
                  </a:lnTo>
                  <a:lnTo>
                    <a:pt x="1913227" y="2777907"/>
                  </a:lnTo>
                  <a:lnTo>
                    <a:pt x="1891183" y="2819111"/>
                  </a:lnTo>
                  <a:lnTo>
                    <a:pt x="1863956" y="2856505"/>
                  </a:lnTo>
                  <a:lnTo>
                    <a:pt x="1832044" y="2889570"/>
                  </a:lnTo>
                  <a:lnTo>
                    <a:pt x="1795945" y="2917788"/>
                  </a:lnTo>
                  <a:lnTo>
                    <a:pt x="1756157" y="2940639"/>
                  </a:lnTo>
                  <a:lnTo>
                    <a:pt x="1713179" y="2957604"/>
                  </a:lnTo>
                  <a:lnTo>
                    <a:pt x="1667508" y="2968164"/>
                  </a:lnTo>
                  <a:lnTo>
                    <a:pt x="1619643" y="2971800"/>
                  </a:lnTo>
                  <a:lnTo>
                    <a:pt x="324002" y="2971800"/>
                  </a:lnTo>
                  <a:lnTo>
                    <a:pt x="276126" y="2968164"/>
                  </a:lnTo>
                  <a:lnTo>
                    <a:pt x="230430" y="2957604"/>
                  </a:lnTo>
                  <a:lnTo>
                    <a:pt x="187416" y="2940639"/>
                  </a:lnTo>
                  <a:lnTo>
                    <a:pt x="147584" y="2917788"/>
                  </a:lnTo>
                  <a:lnTo>
                    <a:pt x="111437" y="2889570"/>
                  </a:lnTo>
                  <a:lnTo>
                    <a:pt x="79476" y="2856505"/>
                  </a:lnTo>
                  <a:lnTo>
                    <a:pt x="52201" y="2819111"/>
                  </a:lnTo>
                  <a:lnTo>
                    <a:pt x="30115" y="2777907"/>
                  </a:lnTo>
                  <a:lnTo>
                    <a:pt x="13718" y="2733414"/>
                  </a:lnTo>
                  <a:lnTo>
                    <a:pt x="3513" y="2686150"/>
                  </a:lnTo>
                  <a:lnTo>
                    <a:pt x="0" y="2636634"/>
                  </a:lnTo>
                  <a:lnTo>
                    <a:pt x="0" y="334441"/>
                  </a:lnTo>
                  <a:close/>
                </a:path>
              </a:pathLst>
            </a:custGeom>
            <a:noFill/>
            <a:ln cap="flat" cmpd="sng" w="9525">
              <a:solidFill>
                <a:srgbClr val="9D9D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4" name="Google Shape;164;p12"/>
          <p:cNvSpPr txBox="1"/>
          <p:nvPr>
            <p:ph type="title"/>
          </p:nvPr>
        </p:nvSpPr>
        <p:spPr>
          <a:xfrm>
            <a:off x="413905" y="238592"/>
            <a:ext cx="8162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With Istio - sidecar intercepts all traffic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888834" y="3001254"/>
            <a:ext cx="732790" cy="617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8110" marR="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Envoy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78740" lvl="0" marL="0" marR="0" rtl="0" algn="l">
              <a:lnSpc>
                <a:spcPct val="117857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sidecar  container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6" name="Google Shape;166;p12"/>
          <p:cNvGrpSpPr/>
          <p:nvPr/>
        </p:nvGrpSpPr>
        <p:grpSpPr>
          <a:xfrm>
            <a:off x="623874" y="1679052"/>
            <a:ext cx="1306830" cy="2447277"/>
            <a:chOff x="623874" y="1679052"/>
            <a:chExt cx="1306830" cy="2447277"/>
          </a:xfrm>
        </p:grpSpPr>
        <p:pic>
          <p:nvPicPr>
            <p:cNvPr id="167" name="Google Shape;16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800" y="3803051"/>
              <a:ext cx="294119" cy="3232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2"/>
            <p:cNvSpPr/>
            <p:nvPr/>
          </p:nvSpPr>
          <p:spPr>
            <a:xfrm>
              <a:off x="623874" y="1679052"/>
              <a:ext cx="1306830" cy="1985010"/>
            </a:xfrm>
            <a:custGeom>
              <a:rect b="b" l="l" r="r" t="t"/>
              <a:pathLst>
                <a:path extrusionOk="0" h="1985010" w="1306830">
                  <a:moveTo>
                    <a:pt x="1306449" y="1278356"/>
                  </a:moveTo>
                  <a:lnTo>
                    <a:pt x="0" y="1278356"/>
                  </a:lnTo>
                  <a:lnTo>
                    <a:pt x="0" y="1984679"/>
                  </a:lnTo>
                  <a:lnTo>
                    <a:pt x="1306449" y="1984679"/>
                  </a:lnTo>
                  <a:lnTo>
                    <a:pt x="1306449" y="1278356"/>
                  </a:lnTo>
                  <a:close/>
                </a:path>
                <a:path extrusionOk="0" h="1985010" w="1306830">
                  <a:moveTo>
                    <a:pt x="1306449" y="0"/>
                  </a:moveTo>
                  <a:lnTo>
                    <a:pt x="0" y="0"/>
                  </a:lnTo>
                  <a:lnTo>
                    <a:pt x="0" y="1034275"/>
                  </a:lnTo>
                  <a:lnTo>
                    <a:pt x="1306449" y="1034275"/>
                  </a:lnTo>
                  <a:lnTo>
                    <a:pt x="1306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9" name="Google Shape;169;p12"/>
          <p:cNvSpPr txBox="1"/>
          <p:nvPr/>
        </p:nvSpPr>
        <p:spPr>
          <a:xfrm>
            <a:off x="1064425" y="3820234"/>
            <a:ext cx="652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POD A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623874" y="2957408"/>
            <a:ext cx="1306800" cy="608100"/>
          </a:xfrm>
          <a:prstGeom prst="rect">
            <a:avLst/>
          </a:pr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7150">
            <a:spAutoFit/>
          </a:bodyPr>
          <a:lstStyle/>
          <a:p>
            <a:pPr indent="-7619" lvl="0" marL="71755" marR="36957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Sidecar  container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725754" y="1775165"/>
            <a:ext cx="1082675" cy="548640"/>
          </a:xfrm>
          <a:custGeom>
            <a:rect b="b" l="l" r="r" t="t"/>
            <a:pathLst>
              <a:path extrusionOk="0" h="548639" w="1082675">
                <a:moveTo>
                  <a:pt x="0" y="0"/>
                </a:moveTo>
                <a:lnTo>
                  <a:pt x="1082167" y="0"/>
                </a:lnTo>
                <a:lnTo>
                  <a:pt x="1082167" y="548284"/>
                </a:lnTo>
                <a:lnTo>
                  <a:pt x="0" y="54828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4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2"/>
          <p:cNvSpPr txBox="1"/>
          <p:nvPr/>
        </p:nvSpPr>
        <p:spPr>
          <a:xfrm>
            <a:off x="623874" y="1679052"/>
            <a:ext cx="1306830" cy="1034415"/>
          </a:xfrm>
          <a:prstGeom prst="rect">
            <a:avLst/>
          </a:pr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2565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b="1" lang="en-US" sz="1400">
                <a:latin typeface="Tahoma"/>
                <a:ea typeface="Tahoma"/>
                <a:cs typeface="Tahoma"/>
                <a:sym typeface="Tahoma"/>
              </a:rPr>
              <a:t>Container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870115" y="1809633"/>
            <a:ext cx="78549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Business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794880" y="1983877"/>
            <a:ext cx="944244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logic code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2373477" y="3582007"/>
            <a:ext cx="1000200" cy="691800"/>
          </a:xfrm>
          <a:prstGeom prst="rect">
            <a:avLst/>
          </a:prstGeom>
          <a:solidFill>
            <a:srgbClr val="003945"/>
          </a:solidFill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5875">
            <a:spAutoFit/>
          </a:bodyPr>
          <a:lstStyle/>
          <a:p>
            <a:pPr indent="-7620" lvl="0" marL="262890" marR="281940" rtl="0" algn="just">
              <a:lnSpc>
                <a:spcPct val="98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HTTP,  TCP,  TLS...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6" name="Google Shape;176;p12"/>
          <p:cNvGrpSpPr/>
          <p:nvPr/>
        </p:nvGrpSpPr>
        <p:grpSpPr>
          <a:xfrm>
            <a:off x="1176477" y="1371610"/>
            <a:ext cx="7396022" cy="2971800"/>
            <a:chOff x="1176477" y="1371610"/>
            <a:chExt cx="7396022" cy="2971800"/>
          </a:xfrm>
        </p:grpSpPr>
        <p:pic>
          <p:nvPicPr>
            <p:cNvPr id="177" name="Google Shape;17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76477" y="2712616"/>
              <a:ext cx="121678" cy="233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00918" y="2712616"/>
              <a:ext cx="121322" cy="2336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2"/>
            <p:cNvSpPr/>
            <p:nvPr/>
          </p:nvSpPr>
          <p:spPr>
            <a:xfrm>
              <a:off x="6936841" y="2955605"/>
              <a:ext cx="1284605" cy="699135"/>
            </a:xfrm>
            <a:custGeom>
              <a:rect b="b" l="l" r="r" t="t"/>
              <a:pathLst>
                <a:path extrusionOk="0" h="699135" w="1284604">
                  <a:moveTo>
                    <a:pt x="0" y="0"/>
                  </a:moveTo>
                  <a:lnTo>
                    <a:pt x="1284122" y="0"/>
                  </a:lnTo>
                  <a:lnTo>
                    <a:pt x="1284122" y="698766"/>
                  </a:lnTo>
                  <a:lnTo>
                    <a:pt x="0" y="69876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9D9D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6629399" y="1371610"/>
              <a:ext cx="1943100" cy="2971800"/>
            </a:xfrm>
            <a:custGeom>
              <a:rect b="b" l="l" r="r" t="t"/>
              <a:pathLst>
                <a:path extrusionOk="0" h="2971800" w="1943100">
                  <a:moveTo>
                    <a:pt x="1618919" y="0"/>
                  </a:moveTo>
                  <a:lnTo>
                    <a:pt x="323634" y="0"/>
                  </a:lnTo>
                  <a:lnTo>
                    <a:pt x="275769" y="3626"/>
                  </a:lnTo>
                  <a:lnTo>
                    <a:pt x="230098" y="14161"/>
                  </a:lnTo>
                  <a:lnTo>
                    <a:pt x="187120" y="31087"/>
                  </a:lnTo>
                  <a:lnTo>
                    <a:pt x="147332" y="53886"/>
                  </a:lnTo>
                  <a:lnTo>
                    <a:pt x="111233" y="82040"/>
                  </a:lnTo>
                  <a:lnTo>
                    <a:pt x="79321" y="115033"/>
                  </a:lnTo>
                  <a:lnTo>
                    <a:pt x="52094" y="152345"/>
                  </a:lnTo>
                  <a:lnTo>
                    <a:pt x="30050" y="193459"/>
                  </a:lnTo>
                  <a:lnTo>
                    <a:pt x="13687" y="237859"/>
                  </a:lnTo>
                  <a:lnTo>
                    <a:pt x="3504" y="285025"/>
                  </a:lnTo>
                  <a:lnTo>
                    <a:pt x="0" y="334441"/>
                  </a:lnTo>
                  <a:lnTo>
                    <a:pt x="0" y="2637002"/>
                  </a:lnTo>
                  <a:lnTo>
                    <a:pt x="3504" y="2686426"/>
                  </a:lnTo>
                  <a:lnTo>
                    <a:pt x="13687" y="2733616"/>
                  </a:lnTo>
                  <a:lnTo>
                    <a:pt x="30050" y="2778049"/>
                  </a:lnTo>
                  <a:lnTo>
                    <a:pt x="52094" y="2819206"/>
                  </a:lnTo>
                  <a:lnTo>
                    <a:pt x="79321" y="2856564"/>
                  </a:lnTo>
                  <a:lnTo>
                    <a:pt x="111233" y="2889605"/>
                  </a:lnTo>
                  <a:lnTo>
                    <a:pt x="147332" y="2917806"/>
                  </a:lnTo>
                  <a:lnTo>
                    <a:pt x="187120" y="2940647"/>
                  </a:lnTo>
                  <a:lnTo>
                    <a:pt x="230098" y="2957607"/>
                  </a:lnTo>
                  <a:lnTo>
                    <a:pt x="275769" y="2968164"/>
                  </a:lnTo>
                  <a:lnTo>
                    <a:pt x="323634" y="2971800"/>
                  </a:lnTo>
                  <a:lnTo>
                    <a:pt x="1618919" y="2971800"/>
                  </a:lnTo>
                  <a:lnTo>
                    <a:pt x="1666793" y="2968164"/>
                  </a:lnTo>
                  <a:lnTo>
                    <a:pt x="1712487" y="2957607"/>
                  </a:lnTo>
                  <a:lnTo>
                    <a:pt x="1755500" y="2940647"/>
                  </a:lnTo>
                  <a:lnTo>
                    <a:pt x="1795331" y="2917806"/>
                  </a:lnTo>
                  <a:lnTo>
                    <a:pt x="1831479" y="2889605"/>
                  </a:lnTo>
                  <a:lnTo>
                    <a:pt x="1863441" y="2856564"/>
                  </a:lnTo>
                  <a:lnTo>
                    <a:pt x="1890717" y="2819206"/>
                  </a:lnTo>
                  <a:lnTo>
                    <a:pt x="1912804" y="2778049"/>
                  </a:lnTo>
                  <a:lnTo>
                    <a:pt x="1929202" y="2733616"/>
                  </a:lnTo>
                  <a:lnTo>
                    <a:pt x="1939408" y="2686426"/>
                  </a:lnTo>
                  <a:lnTo>
                    <a:pt x="1942922" y="2637002"/>
                  </a:lnTo>
                  <a:lnTo>
                    <a:pt x="1942922" y="334441"/>
                  </a:lnTo>
                  <a:lnTo>
                    <a:pt x="1938878" y="281885"/>
                  </a:lnTo>
                  <a:lnTo>
                    <a:pt x="1926989" y="231073"/>
                  </a:lnTo>
                  <a:lnTo>
                    <a:pt x="1907617" y="182887"/>
                  </a:lnTo>
                  <a:lnTo>
                    <a:pt x="1881125" y="138207"/>
                  </a:lnTo>
                  <a:lnTo>
                    <a:pt x="1847875" y="97917"/>
                  </a:lnTo>
                  <a:lnTo>
                    <a:pt x="1809100" y="63681"/>
                  </a:lnTo>
                  <a:lnTo>
                    <a:pt x="1765937" y="36391"/>
                  </a:lnTo>
                  <a:lnTo>
                    <a:pt x="1719265" y="16427"/>
                  </a:lnTo>
                  <a:lnTo>
                    <a:pt x="1669965" y="4170"/>
                  </a:lnTo>
                  <a:lnTo>
                    <a:pt x="1618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6629399" y="1371610"/>
              <a:ext cx="1943100" cy="2971800"/>
            </a:xfrm>
            <a:custGeom>
              <a:rect b="b" l="l" r="r" t="t"/>
              <a:pathLst>
                <a:path extrusionOk="0" h="2971800" w="1943100">
                  <a:moveTo>
                    <a:pt x="0" y="334441"/>
                  </a:moveTo>
                  <a:lnTo>
                    <a:pt x="3504" y="285025"/>
                  </a:lnTo>
                  <a:lnTo>
                    <a:pt x="13687" y="237859"/>
                  </a:lnTo>
                  <a:lnTo>
                    <a:pt x="30050" y="193459"/>
                  </a:lnTo>
                  <a:lnTo>
                    <a:pt x="52094" y="152345"/>
                  </a:lnTo>
                  <a:lnTo>
                    <a:pt x="79321" y="115033"/>
                  </a:lnTo>
                  <a:lnTo>
                    <a:pt x="111233" y="82040"/>
                  </a:lnTo>
                  <a:lnTo>
                    <a:pt x="147332" y="53886"/>
                  </a:lnTo>
                  <a:lnTo>
                    <a:pt x="187120" y="31087"/>
                  </a:lnTo>
                  <a:lnTo>
                    <a:pt x="230098" y="14161"/>
                  </a:lnTo>
                  <a:lnTo>
                    <a:pt x="275769" y="3626"/>
                  </a:lnTo>
                  <a:lnTo>
                    <a:pt x="323634" y="0"/>
                  </a:lnTo>
                  <a:lnTo>
                    <a:pt x="1618919" y="0"/>
                  </a:lnTo>
                  <a:lnTo>
                    <a:pt x="1669965" y="4170"/>
                  </a:lnTo>
                  <a:lnTo>
                    <a:pt x="1719265" y="16427"/>
                  </a:lnTo>
                  <a:lnTo>
                    <a:pt x="1765937" y="36391"/>
                  </a:lnTo>
                  <a:lnTo>
                    <a:pt x="1809100" y="63681"/>
                  </a:lnTo>
                  <a:lnTo>
                    <a:pt x="1847875" y="97917"/>
                  </a:lnTo>
                  <a:lnTo>
                    <a:pt x="1881125" y="138207"/>
                  </a:lnTo>
                  <a:lnTo>
                    <a:pt x="1907617" y="182887"/>
                  </a:lnTo>
                  <a:lnTo>
                    <a:pt x="1926989" y="231073"/>
                  </a:lnTo>
                  <a:lnTo>
                    <a:pt x="1938878" y="281885"/>
                  </a:lnTo>
                  <a:lnTo>
                    <a:pt x="1942922" y="334441"/>
                  </a:lnTo>
                  <a:lnTo>
                    <a:pt x="1942922" y="2637002"/>
                  </a:lnTo>
                  <a:lnTo>
                    <a:pt x="1939408" y="2686426"/>
                  </a:lnTo>
                  <a:lnTo>
                    <a:pt x="1929202" y="2733616"/>
                  </a:lnTo>
                  <a:lnTo>
                    <a:pt x="1912804" y="2778049"/>
                  </a:lnTo>
                  <a:lnTo>
                    <a:pt x="1890717" y="2819206"/>
                  </a:lnTo>
                  <a:lnTo>
                    <a:pt x="1863441" y="2856564"/>
                  </a:lnTo>
                  <a:lnTo>
                    <a:pt x="1831479" y="2889605"/>
                  </a:lnTo>
                  <a:lnTo>
                    <a:pt x="1795331" y="2917806"/>
                  </a:lnTo>
                  <a:lnTo>
                    <a:pt x="1755500" y="2940647"/>
                  </a:lnTo>
                  <a:lnTo>
                    <a:pt x="1712487" y="2957607"/>
                  </a:lnTo>
                  <a:lnTo>
                    <a:pt x="1666793" y="2968164"/>
                  </a:lnTo>
                  <a:lnTo>
                    <a:pt x="1618919" y="2971800"/>
                  </a:lnTo>
                  <a:lnTo>
                    <a:pt x="323634" y="2971800"/>
                  </a:lnTo>
                  <a:lnTo>
                    <a:pt x="275769" y="2968164"/>
                  </a:lnTo>
                  <a:lnTo>
                    <a:pt x="230098" y="2957607"/>
                  </a:lnTo>
                  <a:lnTo>
                    <a:pt x="187120" y="2940647"/>
                  </a:lnTo>
                  <a:lnTo>
                    <a:pt x="147332" y="2917806"/>
                  </a:lnTo>
                  <a:lnTo>
                    <a:pt x="111233" y="2889605"/>
                  </a:lnTo>
                  <a:lnTo>
                    <a:pt x="79321" y="2856564"/>
                  </a:lnTo>
                  <a:lnTo>
                    <a:pt x="52094" y="2819206"/>
                  </a:lnTo>
                  <a:lnTo>
                    <a:pt x="30050" y="2778049"/>
                  </a:lnTo>
                  <a:lnTo>
                    <a:pt x="13687" y="2733616"/>
                  </a:lnTo>
                  <a:lnTo>
                    <a:pt x="3504" y="2686426"/>
                  </a:lnTo>
                  <a:lnTo>
                    <a:pt x="0" y="2637002"/>
                  </a:lnTo>
                  <a:lnTo>
                    <a:pt x="0" y="334441"/>
                  </a:lnTo>
                  <a:close/>
                </a:path>
              </a:pathLst>
            </a:custGeom>
            <a:noFill/>
            <a:ln cap="flat" cmpd="sng" w="9525">
              <a:solidFill>
                <a:srgbClr val="9D9D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" name="Google Shape;182;p12"/>
          <p:cNvSpPr txBox="1"/>
          <p:nvPr/>
        </p:nvSpPr>
        <p:spPr>
          <a:xfrm>
            <a:off x="5571363" y="3583087"/>
            <a:ext cx="1000200" cy="786900"/>
          </a:xfrm>
          <a:prstGeom prst="rect">
            <a:avLst/>
          </a:prstGeom>
          <a:solidFill>
            <a:srgbClr val="003945"/>
          </a:solidFill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850">
            <a:spAutoFit/>
          </a:bodyPr>
          <a:lstStyle/>
          <a:p>
            <a:pPr indent="-7619" lvl="0" marL="154940" marR="389890" rtl="0" algn="just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HTTP,  TCP,  TLS...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7213675" y="3001254"/>
            <a:ext cx="732790" cy="617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475" marR="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Envoy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78740" lvl="0" marL="0" marR="0" rtl="0" algn="l">
              <a:lnSpc>
                <a:spcPct val="117857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sidecar  container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4" name="Google Shape;184;p12"/>
          <p:cNvGrpSpPr/>
          <p:nvPr/>
        </p:nvGrpSpPr>
        <p:grpSpPr>
          <a:xfrm>
            <a:off x="6948360" y="1699206"/>
            <a:ext cx="1306830" cy="2400123"/>
            <a:chOff x="6948360" y="1699206"/>
            <a:chExt cx="1306830" cy="2400123"/>
          </a:xfrm>
        </p:grpSpPr>
        <p:pic>
          <p:nvPicPr>
            <p:cNvPr id="185" name="Google Shape;18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33323" y="3759490"/>
              <a:ext cx="309245" cy="3398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2"/>
            <p:cNvSpPr/>
            <p:nvPr/>
          </p:nvSpPr>
          <p:spPr>
            <a:xfrm>
              <a:off x="6948360" y="1699206"/>
              <a:ext cx="1306830" cy="1964689"/>
            </a:xfrm>
            <a:custGeom>
              <a:rect b="b" l="l" r="r" t="t"/>
              <a:pathLst>
                <a:path extrusionOk="0" h="1964689" w="1306829">
                  <a:moveTo>
                    <a:pt x="1306436" y="1258201"/>
                  </a:moveTo>
                  <a:lnTo>
                    <a:pt x="0" y="1258201"/>
                  </a:lnTo>
                  <a:lnTo>
                    <a:pt x="0" y="1964524"/>
                  </a:lnTo>
                  <a:lnTo>
                    <a:pt x="1306436" y="1964524"/>
                  </a:lnTo>
                  <a:lnTo>
                    <a:pt x="1306436" y="1258201"/>
                  </a:lnTo>
                  <a:close/>
                </a:path>
                <a:path extrusionOk="0" h="1964689" w="1306829">
                  <a:moveTo>
                    <a:pt x="1306436" y="0"/>
                  </a:moveTo>
                  <a:lnTo>
                    <a:pt x="0" y="0"/>
                  </a:lnTo>
                  <a:lnTo>
                    <a:pt x="0" y="1014488"/>
                  </a:lnTo>
                  <a:lnTo>
                    <a:pt x="1306436" y="1014488"/>
                  </a:lnTo>
                  <a:lnTo>
                    <a:pt x="1306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7" name="Google Shape;187;p12"/>
          <p:cNvSpPr txBox="1"/>
          <p:nvPr/>
        </p:nvSpPr>
        <p:spPr>
          <a:xfrm>
            <a:off x="7457300" y="3784953"/>
            <a:ext cx="6561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POD C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6948360" y="2957408"/>
            <a:ext cx="1306800" cy="644700"/>
          </a:xfrm>
          <a:prstGeom prst="rect">
            <a:avLst/>
          </a:pr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73350">
            <a:spAutoFit/>
          </a:bodyPr>
          <a:lstStyle/>
          <a:p>
            <a:pPr indent="27305" lvl="0" marL="71755" marR="36957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Sidecar  container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7050240" y="1775165"/>
            <a:ext cx="1082675" cy="548640"/>
          </a:xfrm>
          <a:custGeom>
            <a:rect b="b" l="l" r="r" t="t"/>
            <a:pathLst>
              <a:path extrusionOk="0" h="548639" w="1082675">
                <a:moveTo>
                  <a:pt x="0" y="0"/>
                </a:moveTo>
                <a:lnTo>
                  <a:pt x="1082154" y="0"/>
                </a:lnTo>
                <a:lnTo>
                  <a:pt x="1082154" y="548284"/>
                </a:lnTo>
                <a:lnTo>
                  <a:pt x="0" y="54828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4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2"/>
          <p:cNvSpPr txBox="1"/>
          <p:nvPr/>
        </p:nvSpPr>
        <p:spPr>
          <a:xfrm>
            <a:off x="6948360" y="1699207"/>
            <a:ext cx="1306830" cy="1014730"/>
          </a:xfrm>
          <a:prstGeom prst="rect">
            <a:avLst/>
          </a:pr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2565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b="1" lang="en-US" sz="1400">
                <a:latin typeface="Tahoma"/>
                <a:ea typeface="Tahoma"/>
                <a:cs typeface="Tahoma"/>
                <a:sym typeface="Tahoma"/>
              </a:rPr>
              <a:t>Container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7194601" y="1811068"/>
            <a:ext cx="78549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Business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1318" y="2712616"/>
            <a:ext cx="121322" cy="233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7119721" y="1983877"/>
            <a:ext cx="944244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logic code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4112285" y="3111783"/>
            <a:ext cx="73279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2864" marR="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Sidecar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container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3910317" y="1850698"/>
            <a:ext cx="960119" cy="77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6850" marR="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Business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0" lvl="0" marL="15684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logic code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Container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3812756" y="2955605"/>
            <a:ext cx="1283970" cy="699135"/>
          </a:xfrm>
          <a:custGeom>
            <a:rect b="b" l="l" r="r" t="t"/>
            <a:pathLst>
              <a:path extrusionOk="0" h="699135" w="1283970">
                <a:moveTo>
                  <a:pt x="0" y="0"/>
                </a:moveTo>
                <a:lnTo>
                  <a:pt x="1283766" y="0"/>
                </a:lnTo>
                <a:lnTo>
                  <a:pt x="1283766" y="698766"/>
                </a:lnTo>
                <a:lnTo>
                  <a:pt x="0" y="69876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12"/>
          <p:cNvSpPr txBox="1"/>
          <p:nvPr/>
        </p:nvSpPr>
        <p:spPr>
          <a:xfrm>
            <a:off x="4089234" y="3001254"/>
            <a:ext cx="732790" cy="617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8110" marR="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Envoy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78740" lvl="0" marL="0" marR="0" rtl="0" algn="l">
              <a:lnSpc>
                <a:spcPct val="117857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400">
                <a:latin typeface="Tahoma"/>
                <a:ea typeface="Tahoma"/>
                <a:cs typeface="Tahoma"/>
                <a:sym typeface="Tahoma"/>
              </a:rPr>
              <a:t>sidecar  container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8" name="Google Shape;198;p12"/>
          <p:cNvGrpSpPr/>
          <p:nvPr/>
        </p:nvGrpSpPr>
        <p:grpSpPr>
          <a:xfrm>
            <a:off x="3543122" y="1371610"/>
            <a:ext cx="1943735" cy="2971800"/>
            <a:chOff x="3543122" y="1371610"/>
            <a:chExt cx="1943735" cy="2971800"/>
          </a:xfrm>
        </p:grpSpPr>
        <p:sp>
          <p:nvSpPr>
            <p:cNvPr id="199" name="Google Shape;199;p12"/>
            <p:cNvSpPr/>
            <p:nvPr/>
          </p:nvSpPr>
          <p:spPr>
            <a:xfrm>
              <a:off x="3543122" y="1371610"/>
              <a:ext cx="1943735" cy="2971800"/>
            </a:xfrm>
            <a:custGeom>
              <a:rect b="b" l="l" r="r" t="t"/>
              <a:pathLst>
                <a:path extrusionOk="0" h="2971800" w="1943735">
                  <a:moveTo>
                    <a:pt x="1619643" y="0"/>
                  </a:moveTo>
                  <a:lnTo>
                    <a:pt x="324002" y="0"/>
                  </a:lnTo>
                  <a:lnTo>
                    <a:pt x="276126" y="3626"/>
                  </a:lnTo>
                  <a:lnTo>
                    <a:pt x="230430" y="14161"/>
                  </a:lnTo>
                  <a:lnTo>
                    <a:pt x="187416" y="31087"/>
                  </a:lnTo>
                  <a:lnTo>
                    <a:pt x="147584" y="53886"/>
                  </a:lnTo>
                  <a:lnTo>
                    <a:pt x="111437" y="82040"/>
                  </a:lnTo>
                  <a:lnTo>
                    <a:pt x="79476" y="115033"/>
                  </a:lnTo>
                  <a:lnTo>
                    <a:pt x="52201" y="152345"/>
                  </a:lnTo>
                  <a:lnTo>
                    <a:pt x="30115" y="193459"/>
                  </a:lnTo>
                  <a:lnTo>
                    <a:pt x="13718" y="237859"/>
                  </a:lnTo>
                  <a:lnTo>
                    <a:pt x="3513" y="285025"/>
                  </a:lnTo>
                  <a:lnTo>
                    <a:pt x="0" y="334441"/>
                  </a:lnTo>
                  <a:lnTo>
                    <a:pt x="0" y="2637002"/>
                  </a:lnTo>
                  <a:lnTo>
                    <a:pt x="3513" y="2686426"/>
                  </a:lnTo>
                  <a:lnTo>
                    <a:pt x="13718" y="2733616"/>
                  </a:lnTo>
                  <a:lnTo>
                    <a:pt x="30115" y="2778049"/>
                  </a:lnTo>
                  <a:lnTo>
                    <a:pt x="52201" y="2819206"/>
                  </a:lnTo>
                  <a:lnTo>
                    <a:pt x="79476" y="2856564"/>
                  </a:lnTo>
                  <a:lnTo>
                    <a:pt x="111437" y="2889605"/>
                  </a:lnTo>
                  <a:lnTo>
                    <a:pt x="147584" y="2917806"/>
                  </a:lnTo>
                  <a:lnTo>
                    <a:pt x="187416" y="2940647"/>
                  </a:lnTo>
                  <a:lnTo>
                    <a:pt x="230430" y="2957607"/>
                  </a:lnTo>
                  <a:lnTo>
                    <a:pt x="276126" y="2968164"/>
                  </a:lnTo>
                  <a:lnTo>
                    <a:pt x="324002" y="2971800"/>
                  </a:lnTo>
                  <a:lnTo>
                    <a:pt x="1619643" y="2971800"/>
                  </a:lnTo>
                  <a:lnTo>
                    <a:pt x="1667508" y="2968164"/>
                  </a:lnTo>
                  <a:lnTo>
                    <a:pt x="1713179" y="2957607"/>
                  </a:lnTo>
                  <a:lnTo>
                    <a:pt x="1756157" y="2940647"/>
                  </a:lnTo>
                  <a:lnTo>
                    <a:pt x="1795945" y="2917806"/>
                  </a:lnTo>
                  <a:lnTo>
                    <a:pt x="1832044" y="2889605"/>
                  </a:lnTo>
                  <a:lnTo>
                    <a:pt x="1863956" y="2856564"/>
                  </a:lnTo>
                  <a:lnTo>
                    <a:pt x="1891183" y="2819206"/>
                  </a:lnTo>
                  <a:lnTo>
                    <a:pt x="1913227" y="2778049"/>
                  </a:lnTo>
                  <a:lnTo>
                    <a:pt x="1929590" y="2733616"/>
                  </a:lnTo>
                  <a:lnTo>
                    <a:pt x="1939772" y="2686426"/>
                  </a:lnTo>
                  <a:lnTo>
                    <a:pt x="1943277" y="2637002"/>
                  </a:lnTo>
                  <a:lnTo>
                    <a:pt x="1943277" y="334441"/>
                  </a:lnTo>
                  <a:lnTo>
                    <a:pt x="1939271" y="281885"/>
                  </a:lnTo>
                  <a:lnTo>
                    <a:pt x="1927470" y="231073"/>
                  </a:lnTo>
                  <a:lnTo>
                    <a:pt x="1908205" y="182887"/>
                  </a:lnTo>
                  <a:lnTo>
                    <a:pt x="1881805" y="138207"/>
                  </a:lnTo>
                  <a:lnTo>
                    <a:pt x="1848599" y="97917"/>
                  </a:lnTo>
                  <a:lnTo>
                    <a:pt x="1809789" y="63681"/>
                  </a:lnTo>
                  <a:lnTo>
                    <a:pt x="1766554" y="36391"/>
                  </a:lnTo>
                  <a:lnTo>
                    <a:pt x="1719829" y="16427"/>
                  </a:lnTo>
                  <a:lnTo>
                    <a:pt x="1670548" y="4170"/>
                  </a:lnTo>
                  <a:lnTo>
                    <a:pt x="1619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3543122" y="1371610"/>
              <a:ext cx="1943735" cy="2971800"/>
            </a:xfrm>
            <a:custGeom>
              <a:rect b="b" l="l" r="r" t="t"/>
              <a:pathLst>
                <a:path extrusionOk="0" h="2971800" w="1943735">
                  <a:moveTo>
                    <a:pt x="0" y="334441"/>
                  </a:moveTo>
                  <a:lnTo>
                    <a:pt x="3513" y="285025"/>
                  </a:lnTo>
                  <a:lnTo>
                    <a:pt x="13718" y="237859"/>
                  </a:lnTo>
                  <a:lnTo>
                    <a:pt x="30115" y="193459"/>
                  </a:lnTo>
                  <a:lnTo>
                    <a:pt x="52201" y="152345"/>
                  </a:lnTo>
                  <a:lnTo>
                    <a:pt x="79476" y="115033"/>
                  </a:lnTo>
                  <a:lnTo>
                    <a:pt x="111437" y="82040"/>
                  </a:lnTo>
                  <a:lnTo>
                    <a:pt x="147584" y="53886"/>
                  </a:lnTo>
                  <a:lnTo>
                    <a:pt x="187416" y="31087"/>
                  </a:lnTo>
                  <a:lnTo>
                    <a:pt x="230430" y="14161"/>
                  </a:lnTo>
                  <a:lnTo>
                    <a:pt x="276126" y="3626"/>
                  </a:lnTo>
                  <a:lnTo>
                    <a:pt x="324002" y="0"/>
                  </a:lnTo>
                  <a:lnTo>
                    <a:pt x="1619643" y="0"/>
                  </a:lnTo>
                  <a:lnTo>
                    <a:pt x="1670548" y="4170"/>
                  </a:lnTo>
                  <a:lnTo>
                    <a:pt x="1719829" y="16427"/>
                  </a:lnTo>
                  <a:lnTo>
                    <a:pt x="1766554" y="36391"/>
                  </a:lnTo>
                  <a:lnTo>
                    <a:pt x="1809789" y="63681"/>
                  </a:lnTo>
                  <a:lnTo>
                    <a:pt x="1848599" y="97917"/>
                  </a:lnTo>
                  <a:lnTo>
                    <a:pt x="1881805" y="138207"/>
                  </a:lnTo>
                  <a:lnTo>
                    <a:pt x="1908205" y="182887"/>
                  </a:lnTo>
                  <a:lnTo>
                    <a:pt x="1927470" y="231073"/>
                  </a:lnTo>
                  <a:lnTo>
                    <a:pt x="1939271" y="281885"/>
                  </a:lnTo>
                  <a:lnTo>
                    <a:pt x="1943277" y="334441"/>
                  </a:lnTo>
                  <a:lnTo>
                    <a:pt x="1943277" y="2637002"/>
                  </a:lnTo>
                  <a:lnTo>
                    <a:pt x="1939772" y="2686426"/>
                  </a:lnTo>
                  <a:lnTo>
                    <a:pt x="1929590" y="2733616"/>
                  </a:lnTo>
                  <a:lnTo>
                    <a:pt x="1913227" y="2778049"/>
                  </a:lnTo>
                  <a:lnTo>
                    <a:pt x="1891183" y="2819206"/>
                  </a:lnTo>
                  <a:lnTo>
                    <a:pt x="1863956" y="2856564"/>
                  </a:lnTo>
                  <a:lnTo>
                    <a:pt x="1832044" y="2889605"/>
                  </a:lnTo>
                  <a:lnTo>
                    <a:pt x="1795945" y="2917806"/>
                  </a:lnTo>
                  <a:lnTo>
                    <a:pt x="1756157" y="2940647"/>
                  </a:lnTo>
                  <a:lnTo>
                    <a:pt x="1713179" y="2957607"/>
                  </a:lnTo>
                  <a:lnTo>
                    <a:pt x="1667508" y="2968164"/>
                  </a:lnTo>
                  <a:lnTo>
                    <a:pt x="1619643" y="2971800"/>
                  </a:lnTo>
                  <a:lnTo>
                    <a:pt x="324002" y="2971800"/>
                  </a:lnTo>
                  <a:lnTo>
                    <a:pt x="276126" y="2968164"/>
                  </a:lnTo>
                  <a:lnTo>
                    <a:pt x="230430" y="2957607"/>
                  </a:lnTo>
                  <a:lnTo>
                    <a:pt x="187416" y="2940647"/>
                  </a:lnTo>
                  <a:lnTo>
                    <a:pt x="147584" y="2917806"/>
                  </a:lnTo>
                  <a:lnTo>
                    <a:pt x="111437" y="2889605"/>
                  </a:lnTo>
                  <a:lnTo>
                    <a:pt x="79476" y="2856564"/>
                  </a:lnTo>
                  <a:lnTo>
                    <a:pt x="52201" y="2819206"/>
                  </a:lnTo>
                  <a:lnTo>
                    <a:pt x="30115" y="2778049"/>
                  </a:lnTo>
                  <a:lnTo>
                    <a:pt x="13718" y="2733616"/>
                  </a:lnTo>
                  <a:lnTo>
                    <a:pt x="3513" y="2686426"/>
                  </a:lnTo>
                  <a:lnTo>
                    <a:pt x="0" y="2637002"/>
                  </a:lnTo>
                  <a:lnTo>
                    <a:pt x="0" y="334441"/>
                  </a:lnTo>
                  <a:close/>
                </a:path>
              </a:pathLst>
            </a:custGeom>
            <a:noFill/>
            <a:ln cap="flat" cmpd="sng" w="9525">
              <a:solidFill>
                <a:srgbClr val="9D9D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01" name="Google Shape;201;p12"/>
          <p:cNvGrpSpPr/>
          <p:nvPr/>
        </p:nvGrpSpPr>
        <p:grpSpPr>
          <a:xfrm>
            <a:off x="3824274" y="1679052"/>
            <a:ext cx="1306830" cy="2456281"/>
            <a:chOff x="3824274" y="1679052"/>
            <a:chExt cx="1306830" cy="2456281"/>
          </a:xfrm>
        </p:grpSpPr>
        <p:pic>
          <p:nvPicPr>
            <p:cNvPr id="202" name="Google Shape;20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08882" y="3795494"/>
              <a:ext cx="309245" cy="3398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2"/>
            <p:cNvSpPr/>
            <p:nvPr/>
          </p:nvSpPr>
          <p:spPr>
            <a:xfrm>
              <a:off x="3824274" y="1679052"/>
              <a:ext cx="1306830" cy="1985010"/>
            </a:xfrm>
            <a:custGeom>
              <a:rect b="b" l="l" r="r" t="t"/>
              <a:pathLst>
                <a:path extrusionOk="0" h="1985010" w="1306829">
                  <a:moveTo>
                    <a:pt x="1306449" y="1278356"/>
                  </a:moveTo>
                  <a:lnTo>
                    <a:pt x="0" y="1278356"/>
                  </a:lnTo>
                  <a:lnTo>
                    <a:pt x="0" y="1984679"/>
                  </a:lnTo>
                  <a:lnTo>
                    <a:pt x="1306449" y="1984679"/>
                  </a:lnTo>
                  <a:lnTo>
                    <a:pt x="1306449" y="1278356"/>
                  </a:lnTo>
                  <a:close/>
                </a:path>
                <a:path extrusionOk="0" h="1985010" w="1306829">
                  <a:moveTo>
                    <a:pt x="1306449" y="0"/>
                  </a:moveTo>
                  <a:lnTo>
                    <a:pt x="0" y="0"/>
                  </a:lnTo>
                  <a:lnTo>
                    <a:pt x="0" y="1034275"/>
                  </a:lnTo>
                  <a:lnTo>
                    <a:pt x="1306449" y="1034275"/>
                  </a:lnTo>
                  <a:lnTo>
                    <a:pt x="1306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4" name="Google Shape;204;p12"/>
          <p:cNvSpPr txBox="1"/>
          <p:nvPr/>
        </p:nvSpPr>
        <p:spPr>
          <a:xfrm>
            <a:off x="4332135" y="3820234"/>
            <a:ext cx="636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POD B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3824274" y="2957408"/>
            <a:ext cx="1306800" cy="608100"/>
          </a:xfrm>
          <a:prstGeom prst="rect">
            <a:avLst/>
          </a:pr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7150">
            <a:spAutoFit/>
          </a:bodyPr>
          <a:lstStyle/>
          <a:p>
            <a:pPr indent="-7619" lvl="0" marL="71755" marR="36957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Sidecar  container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3926154" y="1775165"/>
            <a:ext cx="1082675" cy="548640"/>
          </a:xfrm>
          <a:custGeom>
            <a:rect b="b" l="l" r="r" t="t"/>
            <a:pathLst>
              <a:path extrusionOk="0" h="548639" w="1082675">
                <a:moveTo>
                  <a:pt x="0" y="0"/>
                </a:moveTo>
                <a:lnTo>
                  <a:pt x="1082166" y="0"/>
                </a:lnTo>
                <a:lnTo>
                  <a:pt x="1082166" y="548284"/>
                </a:lnTo>
                <a:lnTo>
                  <a:pt x="0" y="54828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4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12"/>
          <p:cNvSpPr txBox="1"/>
          <p:nvPr/>
        </p:nvSpPr>
        <p:spPr>
          <a:xfrm>
            <a:off x="3824274" y="1679052"/>
            <a:ext cx="1306830" cy="1034415"/>
          </a:xfrm>
          <a:prstGeom prst="rect">
            <a:avLst/>
          </a:pr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2565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b="1" lang="en-US" sz="1400">
                <a:latin typeface="Tahoma"/>
                <a:ea typeface="Tahoma"/>
                <a:cs typeface="Tahoma"/>
                <a:sym typeface="Tahoma"/>
              </a:rPr>
              <a:t>Container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4070515" y="1809633"/>
            <a:ext cx="78549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Business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209" name="Google Shape;209;p12"/>
          <p:cNvGrpSpPr/>
          <p:nvPr/>
        </p:nvGrpSpPr>
        <p:grpSpPr>
          <a:xfrm>
            <a:off x="1582915" y="2712616"/>
            <a:ext cx="6667918" cy="833030"/>
            <a:chOff x="1582915" y="2712616"/>
            <a:chExt cx="6667918" cy="833030"/>
          </a:xfrm>
        </p:grpSpPr>
        <p:pic>
          <p:nvPicPr>
            <p:cNvPr id="210" name="Google Shape;210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6877" y="2712616"/>
              <a:ext cx="121678" cy="2336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2"/>
            <p:cNvSpPr/>
            <p:nvPr/>
          </p:nvSpPr>
          <p:spPr>
            <a:xfrm>
              <a:off x="5130355" y="3306608"/>
              <a:ext cx="1715770" cy="4445"/>
            </a:xfrm>
            <a:custGeom>
              <a:rect b="b" l="l" r="r" t="t"/>
              <a:pathLst>
                <a:path extrusionOk="0" h="4445" w="1715770">
                  <a:moveTo>
                    <a:pt x="0" y="4318"/>
                  </a:moveTo>
                  <a:lnTo>
                    <a:pt x="1715401" y="0"/>
                  </a:lnTo>
                </a:path>
              </a:pathLst>
            </a:custGeom>
            <a:noFill/>
            <a:ln cap="flat" cmpd="sng" w="18700">
              <a:solidFill>
                <a:srgbClr val="148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6845401" y="3275289"/>
              <a:ext cx="86995" cy="39370"/>
            </a:xfrm>
            <a:custGeom>
              <a:rect b="b" l="l" r="r" t="t"/>
              <a:pathLst>
                <a:path extrusionOk="0" h="39370" w="86995">
                  <a:moveTo>
                    <a:pt x="0" y="0"/>
                  </a:moveTo>
                  <a:lnTo>
                    <a:pt x="0" y="39243"/>
                  </a:lnTo>
                  <a:lnTo>
                    <a:pt x="86753" y="19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83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6845401" y="3275289"/>
              <a:ext cx="86995" cy="39370"/>
            </a:xfrm>
            <a:custGeom>
              <a:rect b="b" l="l" r="r" t="t"/>
              <a:pathLst>
                <a:path extrusionOk="0" h="39370" w="86995">
                  <a:moveTo>
                    <a:pt x="0" y="39243"/>
                  </a:moveTo>
                  <a:lnTo>
                    <a:pt x="86753" y="19443"/>
                  </a:lnTo>
                  <a:lnTo>
                    <a:pt x="0" y="0"/>
                  </a:lnTo>
                  <a:lnTo>
                    <a:pt x="0" y="39243"/>
                  </a:lnTo>
                  <a:close/>
                </a:path>
              </a:pathLst>
            </a:custGeom>
            <a:noFill/>
            <a:ln cap="flat" cmpd="sng" w="18700">
              <a:solidFill>
                <a:srgbClr val="148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5244477" y="3490211"/>
              <a:ext cx="1715770" cy="14604"/>
            </a:xfrm>
            <a:custGeom>
              <a:rect b="b" l="l" r="r" t="t"/>
              <a:pathLst>
                <a:path extrusionOk="0" h="14604" w="1715770">
                  <a:moveTo>
                    <a:pt x="1715757" y="0"/>
                  </a:moveTo>
                  <a:lnTo>
                    <a:pt x="0" y="14401"/>
                  </a:lnTo>
                </a:path>
              </a:pathLst>
            </a:custGeom>
            <a:noFill/>
            <a:ln cap="flat" cmpd="sng" w="18700">
              <a:solidFill>
                <a:srgbClr val="148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5" name="Google Shape;215;p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48719" y="3463567"/>
              <a:ext cx="105841" cy="820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2"/>
            <p:cNvSpPr/>
            <p:nvPr/>
          </p:nvSpPr>
          <p:spPr>
            <a:xfrm>
              <a:off x="1929955" y="3310570"/>
              <a:ext cx="1779905" cy="0"/>
            </a:xfrm>
            <a:custGeom>
              <a:rect b="b" l="l" r="r" t="t"/>
              <a:pathLst>
                <a:path extrusionOk="0" h="120000" w="1779904">
                  <a:moveTo>
                    <a:pt x="0" y="0"/>
                  </a:moveTo>
                  <a:lnTo>
                    <a:pt x="1779841" y="0"/>
                  </a:lnTo>
                </a:path>
              </a:pathLst>
            </a:custGeom>
            <a:noFill/>
            <a:ln cap="flat" cmpd="sng" w="18700">
              <a:solidFill>
                <a:srgbClr val="148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7" name="Google Shape;217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00437" y="3269536"/>
              <a:ext cx="105486" cy="820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47240" y="3450969"/>
              <a:ext cx="105841" cy="820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911718" y="3168381"/>
              <a:ext cx="339115" cy="313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54880" y="3096372"/>
              <a:ext cx="339115" cy="313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582915" y="3132376"/>
              <a:ext cx="339115" cy="313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2"/>
            <p:cNvSpPr/>
            <p:nvPr/>
          </p:nvSpPr>
          <p:spPr>
            <a:xfrm>
              <a:off x="2037956" y="3490567"/>
              <a:ext cx="1779905" cy="0"/>
            </a:xfrm>
            <a:custGeom>
              <a:rect b="b" l="l" r="r" t="t"/>
              <a:pathLst>
                <a:path extrusionOk="0" h="120000" w="1779904">
                  <a:moveTo>
                    <a:pt x="0" y="0"/>
                  </a:moveTo>
                  <a:lnTo>
                    <a:pt x="1779841" y="0"/>
                  </a:lnTo>
                </a:path>
              </a:pathLst>
            </a:custGeom>
            <a:noFill/>
            <a:ln cap="flat" cmpd="sng" w="18700">
              <a:solidFill>
                <a:srgbClr val="148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3" name="Google Shape;223;p12"/>
          <p:cNvSpPr txBox="1"/>
          <p:nvPr/>
        </p:nvSpPr>
        <p:spPr>
          <a:xfrm>
            <a:off x="4030916" y="1983877"/>
            <a:ext cx="944244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logic code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1014750" y="4626625"/>
            <a:ext cx="70491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Conﬁguration is transparent to the services and not part of the code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>
            <a:off x="0" y="10"/>
            <a:ext cx="9144000" cy="5144135"/>
          </a:xfrm>
          <a:custGeom>
            <a:rect b="b" l="l" r="r" t="t"/>
            <a:pathLst>
              <a:path extrusionOk="0" h="5144135" w="9144000">
                <a:moveTo>
                  <a:pt x="9144000" y="0"/>
                </a:moveTo>
                <a:lnTo>
                  <a:pt x="0" y="0"/>
                </a:lnTo>
                <a:lnTo>
                  <a:pt x="0" y="5143677"/>
                </a:lnTo>
                <a:lnTo>
                  <a:pt x="9144000" y="5143677"/>
                </a:lnTo>
                <a:lnTo>
                  <a:pt x="9144000" y="0"/>
                </a:lnTo>
                <a:close/>
              </a:path>
            </a:pathLst>
          </a:custGeom>
          <a:solidFill>
            <a:srgbClr val="E8EC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13"/>
          <p:cNvSpPr txBox="1"/>
          <p:nvPr>
            <p:ph type="title"/>
          </p:nvPr>
        </p:nvSpPr>
        <p:spPr>
          <a:xfrm>
            <a:off x="473659" y="236434"/>
            <a:ext cx="3831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Istio architecture</a:t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" name="Google Shape;231;p13"/>
          <p:cNvGrpSpPr/>
          <p:nvPr/>
        </p:nvGrpSpPr>
        <p:grpSpPr>
          <a:xfrm>
            <a:off x="2464917" y="1069566"/>
            <a:ext cx="4184637" cy="3845166"/>
            <a:chOff x="2464917" y="1069566"/>
            <a:chExt cx="4184637" cy="3845166"/>
          </a:xfrm>
        </p:grpSpPr>
        <p:pic>
          <p:nvPicPr>
            <p:cNvPr id="232" name="Google Shape;23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19486" y="1497975"/>
              <a:ext cx="857148" cy="44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64917" y="1069566"/>
              <a:ext cx="4184637" cy="38451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1876945" y="1829106"/>
            <a:ext cx="51741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Poppins"/>
                <a:ea typeface="Poppins"/>
                <a:cs typeface="Poppins"/>
                <a:sym typeface="Poppins"/>
              </a:rPr>
              <a:t>Service Mesh Security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  <a:p>
            <a:pPr indent="0" lvl="0" marL="132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Authorization &amp; Authentication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233" y="3151807"/>
            <a:ext cx="107289" cy="1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5203" y="3161891"/>
            <a:ext cx="107276" cy="1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2520" y="3161891"/>
            <a:ext cx="107276" cy="11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402742" y="313827"/>
            <a:ext cx="7785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Service Identities – The starting point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402742" y="928505"/>
            <a:ext cx="8332500" cy="3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a service mesh world, establishing the identity of the workload providing a service is critical. Examples: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202565" lvl="0" marL="671830" marR="0" rtl="0" algn="l">
              <a:lnSpc>
                <a:spcPct val="100000"/>
              </a:lnSpc>
              <a:spcBef>
                <a:spcPts val="159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Char char="○"/>
            </a:pPr>
            <a:r>
              <a:rPr b="1"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Kubernetes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Kubernetes service account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202565" lvl="0" marL="67183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Char char="○"/>
            </a:pPr>
            <a:r>
              <a:rPr b="1"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GCP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GCP service account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218440" lvl="0" marL="687705" marR="0" rtl="0" algn="l">
              <a:lnSpc>
                <a:spcPct val="150000"/>
              </a:lnSpc>
              <a:spcBef>
                <a:spcPts val="213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Char char="○"/>
            </a:pPr>
            <a:r>
              <a:rPr b="1"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AWS IAM user/role account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213359" lvl="0" marL="682625" marR="388620" rtl="0" algn="l">
              <a:lnSpc>
                <a:spcPct val="150000"/>
              </a:lnSpc>
              <a:spcBef>
                <a:spcPts val="62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ahoma"/>
              <a:buChar char="○"/>
            </a:pPr>
            <a:r>
              <a:rPr b="1"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On-premises (non-Kubernetes)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user account, custom service account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title"/>
          </p:nvPr>
        </p:nvSpPr>
        <p:spPr>
          <a:xfrm>
            <a:off x="402742" y="313827"/>
            <a:ext cx="8140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Conversion of identity into a certificate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501750" y="973075"/>
            <a:ext cx="8499900" cy="29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0050" lvl="0" marL="412115" marR="27432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Char char="●"/>
            </a:pPr>
            <a:r>
              <a:rPr lang="en-US" sz="2200">
                <a:latin typeface="Poppins"/>
                <a:ea typeface="Poppins"/>
                <a:cs typeface="Poppins"/>
                <a:sym typeface="Poppins"/>
              </a:rPr>
              <a:t>A private key within the workload pod is generated and  Made available to the proxy.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  <a:p>
            <a:pPr indent="0" lvl="0" marL="412115" rtl="0" algn="l">
              <a:lnSpc>
                <a:spcPct val="100000"/>
              </a:lnSpc>
              <a:spcBef>
                <a:spcPts val="185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A certificate signing request is sent to the control plane.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74929" lvl="0" marL="487044" marR="5080" rtl="0" algn="l">
              <a:lnSpc>
                <a:spcPct val="1163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The control plane provides the proxy a certificate scoped  to the identity of the POD (e.g. K8s service-account).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12115" rtl="0" algn="l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Control plane will manage rotation.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16"/>
          <p:cNvSpPr txBox="1"/>
          <p:nvPr/>
        </p:nvSpPr>
        <p:spPr>
          <a:xfrm>
            <a:off x="501738" y="1724808"/>
            <a:ext cx="210185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●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●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501738" y="3445482"/>
            <a:ext cx="21018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●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/>
          <p:nvPr/>
        </p:nvSpPr>
        <p:spPr>
          <a:xfrm>
            <a:off x="0" y="0"/>
            <a:ext cx="9144000" cy="5144135"/>
          </a:xfrm>
          <a:custGeom>
            <a:rect b="b" l="l" r="r" t="t"/>
            <a:pathLst>
              <a:path extrusionOk="0" h="5144135" w="9144000">
                <a:moveTo>
                  <a:pt x="9144000" y="0"/>
                </a:moveTo>
                <a:lnTo>
                  <a:pt x="0" y="0"/>
                </a:lnTo>
                <a:lnTo>
                  <a:pt x="0" y="5143677"/>
                </a:lnTo>
                <a:lnTo>
                  <a:pt x="9144000" y="5143677"/>
                </a:lnTo>
                <a:lnTo>
                  <a:pt x="9144000" y="0"/>
                </a:lnTo>
                <a:close/>
              </a:path>
            </a:pathLst>
          </a:custGeom>
          <a:solidFill>
            <a:srgbClr val="E8EC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17"/>
          <p:cNvSpPr txBox="1"/>
          <p:nvPr>
            <p:ph type="title"/>
          </p:nvPr>
        </p:nvSpPr>
        <p:spPr>
          <a:xfrm>
            <a:off x="473659" y="236078"/>
            <a:ext cx="6425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Identity Provisioning Workflow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2" name="Google Shape;2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597" y="1026361"/>
            <a:ext cx="4149725" cy="379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type="title"/>
          </p:nvPr>
        </p:nvSpPr>
        <p:spPr>
          <a:xfrm>
            <a:off x="402742" y="313827"/>
            <a:ext cx="3185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Authentication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489038" y="1145436"/>
            <a:ext cx="83184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3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Istio provides two types of authentication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364490" lvl="0" marL="389255" marR="0" rtl="0" algn="l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End user authentication (JSON Web Token (JWT))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364490" lvl="0" marL="389255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 to service authentication (mutual TLS)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178435" lvl="1" marL="633730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○"/>
            </a:pPr>
            <a:r>
              <a:rPr i="0" lang="en-US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PERMISSIVE: Workloads accept both mutual TLS and plain text traffic</a:t>
            </a:r>
            <a:endParaRPr i="0" sz="180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178435" lvl="1" marL="63373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○"/>
            </a:pPr>
            <a:r>
              <a:rPr i="0" lang="en-US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STRICT: Workloads only accept mutual TLS traffic.</a:t>
            </a:r>
            <a:endParaRPr i="0" sz="180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178435" lvl="1" marL="63373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○"/>
            </a:pPr>
            <a:r>
              <a:rPr i="0" lang="en-US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DISABLE: Mutual TLS is disabled</a:t>
            </a:r>
            <a:endParaRPr i="0" sz="180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/>
          <p:nvPr/>
        </p:nvSpPr>
        <p:spPr>
          <a:xfrm>
            <a:off x="0" y="0"/>
            <a:ext cx="9144000" cy="5144135"/>
          </a:xfrm>
          <a:custGeom>
            <a:rect b="b" l="l" r="r" t="t"/>
            <a:pathLst>
              <a:path extrusionOk="0" h="5144135" w="9144000">
                <a:moveTo>
                  <a:pt x="9144000" y="0"/>
                </a:moveTo>
                <a:lnTo>
                  <a:pt x="0" y="0"/>
                </a:lnTo>
                <a:lnTo>
                  <a:pt x="0" y="5143677"/>
                </a:lnTo>
                <a:lnTo>
                  <a:pt x="9144000" y="5143677"/>
                </a:lnTo>
                <a:lnTo>
                  <a:pt x="9144000" y="0"/>
                </a:lnTo>
                <a:close/>
              </a:path>
            </a:pathLst>
          </a:custGeom>
          <a:solidFill>
            <a:srgbClr val="E8EC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19"/>
          <p:cNvSpPr txBox="1"/>
          <p:nvPr>
            <p:ph type="title"/>
          </p:nvPr>
        </p:nvSpPr>
        <p:spPr>
          <a:xfrm>
            <a:off x="473659" y="236078"/>
            <a:ext cx="422719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B1B1B"/>
                </a:solidFill>
              </a:rPr>
              <a:t>Authentication Flow</a:t>
            </a:r>
            <a:endParaRPr sz="3200"/>
          </a:p>
        </p:txBody>
      </p:sp>
      <p:pic>
        <p:nvPicPr>
          <p:cNvPr id="275" name="Google Shape;2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582" y="1702991"/>
            <a:ext cx="5612374" cy="208656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9"/>
          <p:cNvSpPr txBox="1"/>
          <p:nvPr/>
        </p:nvSpPr>
        <p:spPr>
          <a:xfrm>
            <a:off x="1653375" y="2204900"/>
            <a:ext cx="466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1755" lvl="0" marL="8382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4F72"/>
                </a:solidFill>
                <a:latin typeface="Lucida Sans"/>
                <a:ea typeface="Lucida Sans"/>
                <a:cs typeface="Lucida Sans"/>
                <a:sym typeface="Lucida Sans"/>
              </a:rPr>
              <a:t>Worklod A</a:t>
            </a:r>
            <a:endParaRPr sz="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 rot="5400000">
            <a:off x="4176943" y="2870862"/>
            <a:ext cx="3360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8" name="Google Shape;278;p19"/>
          <p:cNvGrpSpPr/>
          <p:nvPr/>
        </p:nvGrpSpPr>
        <p:grpSpPr>
          <a:xfrm>
            <a:off x="6972122" y="1730525"/>
            <a:ext cx="1802764" cy="1584325"/>
            <a:chOff x="6972122" y="1730525"/>
            <a:chExt cx="1802764" cy="1584325"/>
          </a:xfrm>
        </p:grpSpPr>
        <p:sp>
          <p:nvSpPr>
            <p:cNvPr id="279" name="Google Shape;279;p19"/>
            <p:cNvSpPr/>
            <p:nvPr/>
          </p:nvSpPr>
          <p:spPr>
            <a:xfrm>
              <a:off x="6972122" y="1730525"/>
              <a:ext cx="1802764" cy="1584325"/>
            </a:xfrm>
            <a:custGeom>
              <a:rect b="b" l="l" r="r" t="t"/>
              <a:pathLst>
                <a:path extrusionOk="0" h="1584325" w="1802765">
                  <a:moveTo>
                    <a:pt x="1538274" y="0"/>
                  </a:moveTo>
                  <a:lnTo>
                    <a:pt x="263880" y="0"/>
                  </a:lnTo>
                  <a:lnTo>
                    <a:pt x="229467" y="2272"/>
                  </a:lnTo>
                  <a:lnTo>
                    <a:pt x="163080" y="20048"/>
                  </a:lnTo>
                  <a:lnTo>
                    <a:pt x="103265" y="54461"/>
                  </a:lnTo>
                  <a:lnTo>
                    <a:pt x="54610" y="103073"/>
                  </a:lnTo>
                  <a:lnTo>
                    <a:pt x="20048" y="162887"/>
                  </a:lnTo>
                  <a:lnTo>
                    <a:pt x="2272" y="229319"/>
                  </a:lnTo>
                  <a:lnTo>
                    <a:pt x="0" y="263880"/>
                  </a:lnTo>
                  <a:lnTo>
                    <a:pt x="0" y="1320126"/>
                  </a:lnTo>
                  <a:lnTo>
                    <a:pt x="9001" y="1388298"/>
                  </a:lnTo>
                  <a:lnTo>
                    <a:pt x="35280" y="1451889"/>
                  </a:lnTo>
                  <a:lnTo>
                    <a:pt x="77173" y="1506647"/>
                  </a:lnTo>
                  <a:lnTo>
                    <a:pt x="131762" y="1548726"/>
                  </a:lnTo>
                  <a:lnTo>
                    <a:pt x="195521" y="1575006"/>
                  </a:lnTo>
                  <a:lnTo>
                    <a:pt x="263880" y="1584007"/>
                  </a:lnTo>
                  <a:lnTo>
                    <a:pt x="1538643" y="1583639"/>
                  </a:lnTo>
                  <a:lnTo>
                    <a:pt x="1606813" y="1574644"/>
                  </a:lnTo>
                  <a:lnTo>
                    <a:pt x="1670392" y="1548371"/>
                  </a:lnTo>
                  <a:lnTo>
                    <a:pt x="1725161" y="1506469"/>
                  </a:lnTo>
                  <a:lnTo>
                    <a:pt x="1767243" y="1451889"/>
                  </a:lnTo>
                  <a:lnTo>
                    <a:pt x="1793522" y="1388121"/>
                  </a:lnTo>
                  <a:lnTo>
                    <a:pt x="1802523" y="1319771"/>
                  </a:lnTo>
                  <a:lnTo>
                    <a:pt x="1802155" y="263880"/>
                  </a:lnTo>
                  <a:lnTo>
                    <a:pt x="1793154" y="195710"/>
                  </a:lnTo>
                  <a:lnTo>
                    <a:pt x="1766874" y="132130"/>
                  </a:lnTo>
                  <a:lnTo>
                    <a:pt x="1724982" y="77362"/>
                  </a:lnTo>
                  <a:lnTo>
                    <a:pt x="1670392" y="35280"/>
                  </a:lnTo>
                  <a:lnTo>
                    <a:pt x="1606634" y="9001"/>
                  </a:lnTo>
                  <a:lnTo>
                    <a:pt x="1538274" y="0"/>
                  </a:lnTo>
                  <a:close/>
                </a:path>
              </a:pathLst>
            </a:custGeom>
            <a:solidFill>
              <a:srgbClr val="B2C9C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6972122" y="1730525"/>
              <a:ext cx="1802764" cy="1584325"/>
            </a:xfrm>
            <a:custGeom>
              <a:rect b="b" l="l" r="r" t="t"/>
              <a:pathLst>
                <a:path extrusionOk="0" h="1584325" w="1802765">
                  <a:moveTo>
                    <a:pt x="0" y="263880"/>
                  </a:moveTo>
                  <a:lnTo>
                    <a:pt x="2272" y="229319"/>
                  </a:lnTo>
                  <a:lnTo>
                    <a:pt x="9001" y="195530"/>
                  </a:lnTo>
                  <a:lnTo>
                    <a:pt x="35280" y="131762"/>
                  </a:lnTo>
                  <a:lnTo>
                    <a:pt x="77350" y="77182"/>
                  </a:lnTo>
                  <a:lnTo>
                    <a:pt x="132118" y="35280"/>
                  </a:lnTo>
                  <a:lnTo>
                    <a:pt x="195699" y="9001"/>
                  </a:lnTo>
                  <a:lnTo>
                    <a:pt x="263880" y="0"/>
                  </a:lnTo>
                  <a:lnTo>
                    <a:pt x="1538274" y="0"/>
                  </a:lnTo>
                  <a:lnTo>
                    <a:pt x="1606634" y="9001"/>
                  </a:lnTo>
                  <a:lnTo>
                    <a:pt x="1670392" y="35280"/>
                  </a:lnTo>
                  <a:lnTo>
                    <a:pt x="1724982" y="77362"/>
                  </a:lnTo>
                  <a:lnTo>
                    <a:pt x="1766874" y="132130"/>
                  </a:lnTo>
                  <a:lnTo>
                    <a:pt x="1793154" y="195710"/>
                  </a:lnTo>
                  <a:lnTo>
                    <a:pt x="1802155" y="263880"/>
                  </a:lnTo>
                  <a:lnTo>
                    <a:pt x="1802523" y="1319771"/>
                  </a:lnTo>
                  <a:lnTo>
                    <a:pt x="1800250" y="1354332"/>
                  </a:lnTo>
                  <a:lnTo>
                    <a:pt x="1793522" y="1388121"/>
                  </a:lnTo>
                  <a:lnTo>
                    <a:pt x="1767243" y="1451889"/>
                  </a:lnTo>
                  <a:lnTo>
                    <a:pt x="1725161" y="1506469"/>
                  </a:lnTo>
                  <a:lnTo>
                    <a:pt x="1670392" y="1548371"/>
                  </a:lnTo>
                  <a:lnTo>
                    <a:pt x="1606813" y="1574644"/>
                  </a:lnTo>
                  <a:lnTo>
                    <a:pt x="1538643" y="1583639"/>
                  </a:lnTo>
                  <a:lnTo>
                    <a:pt x="263880" y="1584007"/>
                  </a:lnTo>
                  <a:lnTo>
                    <a:pt x="195521" y="1575006"/>
                  </a:lnTo>
                  <a:lnTo>
                    <a:pt x="131762" y="1548726"/>
                  </a:lnTo>
                  <a:lnTo>
                    <a:pt x="77173" y="1506647"/>
                  </a:lnTo>
                  <a:lnTo>
                    <a:pt x="35280" y="1451889"/>
                  </a:lnTo>
                  <a:lnTo>
                    <a:pt x="9001" y="1388298"/>
                  </a:lnTo>
                  <a:lnTo>
                    <a:pt x="0" y="1320126"/>
                  </a:lnTo>
                  <a:lnTo>
                    <a:pt x="0" y="263880"/>
                  </a:lnTo>
                  <a:close/>
                </a:path>
              </a:pathLst>
            </a:custGeom>
            <a:noFill/>
            <a:ln cap="flat" cmpd="sng" w="291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7543444" y="2158210"/>
              <a:ext cx="625475" cy="356870"/>
            </a:xfrm>
            <a:custGeom>
              <a:rect b="b" l="l" r="r" t="t"/>
              <a:pathLst>
                <a:path extrusionOk="0" h="356869" w="625475">
                  <a:moveTo>
                    <a:pt x="625309" y="0"/>
                  </a:moveTo>
                  <a:lnTo>
                    <a:pt x="0" y="0"/>
                  </a:lnTo>
                  <a:lnTo>
                    <a:pt x="0" y="356400"/>
                  </a:lnTo>
                  <a:lnTo>
                    <a:pt x="312839" y="356400"/>
                  </a:lnTo>
                  <a:lnTo>
                    <a:pt x="625309" y="356400"/>
                  </a:lnTo>
                  <a:lnTo>
                    <a:pt x="625309" y="0"/>
                  </a:lnTo>
                  <a:close/>
                </a:path>
              </a:pathLst>
            </a:custGeom>
            <a:solidFill>
              <a:srgbClr val="F5F8D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19"/>
          <p:cNvSpPr txBox="1"/>
          <p:nvPr/>
        </p:nvSpPr>
        <p:spPr>
          <a:xfrm>
            <a:off x="7593175" y="2202375"/>
            <a:ext cx="530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6040" lvl="0" marL="7810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4F72"/>
                </a:solidFill>
                <a:latin typeface="Lucida Sans"/>
                <a:ea typeface="Lucida Sans"/>
                <a:cs typeface="Lucida Sans"/>
                <a:sym typeface="Lucida Sans"/>
              </a:rPr>
              <a:t>Workload C</a:t>
            </a:r>
            <a:endParaRPr sz="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3688257" y="2781409"/>
            <a:ext cx="6408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12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19"/>
          <p:cNvSpPr txBox="1"/>
          <p:nvPr/>
        </p:nvSpPr>
        <p:spPr>
          <a:xfrm>
            <a:off x="4409150" y="2863575"/>
            <a:ext cx="530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5250" lvl="0" marL="107314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4F72"/>
                </a:solidFill>
                <a:latin typeface="Lucida Sans"/>
                <a:ea typeface="Lucida Sans"/>
                <a:cs typeface="Lucida Sans"/>
                <a:sym typeface="Lucida Sans"/>
              </a:rPr>
              <a:t>Workload</a:t>
            </a:r>
            <a:r>
              <a:rPr lang="en-US" sz="800">
                <a:solidFill>
                  <a:srgbClr val="004F72"/>
                </a:solidFill>
                <a:latin typeface="Lucida Sans"/>
                <a:ea typeface="Lucida Sans"/>
                <a:cs typeface="Lucida Sans"/>
                <a:sym typeface="Lucida Sans"/>
              </a:rPr>
              <a:t> B</a:t>
            </a:r>
            <a:endParaRPr sz="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5815342" y="2513429"/>
            <a:ext cx="1134110" cy="178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4F72"/>
                </a:solidFill>
                <a:latin typeface="Lucida Sans"/>
                <a:ea typeface="Lucida Sans"/>
                <a:cs typeface="Lucida Sans"/>
                <a:sym typeface="Lucida Sans"/>
              </a:rPr>
              <a:t>Origin Auth (JWT)</a:t>
            </a:r>
            <a:endParaRPr sz="10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6" name="Google Shape;286;p19"/>
          <p:cNvSpPr txBox="1"/>
          <p:nvPr/>
        </p:nvSpPr>
        <p:spPr>
          <a:xfrm>
            <a:off x="1726095" y="2626472"/>
            <a:ext cx="29464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4F72"/>
                </a:solidFill>
                <a:latin typeface="Lucida Sans"/>
                <a:ea typeface="Lucida Sans"/>
                <a:cs typeface="Lucida Sans"/>
                <a:sym typeface="Lucida Sans"/>
              </a:rPr>
              <a:t>Proxy</a:t>
            </a:r>
            <a:endParaRPr sz="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19"/>
          <p:cNvSpPr txBox="1"/>
          <p:nvPr/>
        </p:nvSpPr>
        <p:spPr>
          <a:xfrm>
            <a:off x="4509617" y="3264025"/>
            <a:ext cx="29337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4F72"/>
                </a:solidFill>
                <a:latin typeface="Lucida Sans"/>
                <a:ea typeface="Lucida Sans"/>
                <a:cs typeface="Lucida Sans"/>
                <a:sym typeface="Lucida Sans"/>
              </a:rPr>
              <a:t>Proxy</a:t>
            </a:r>
            <a:endParaRPr sz="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7548841" y="2513531"/>
            <a:ext cx="625475" cy="356870"/>
          </a:xfrm>
          <a:custGeom>
            <a:rect b="b" l="l" r="r" t="t"/>
            <a:pathLst>
              <a:path extrusionOk="0" h="356869" w="625475">
                <a:moveTo>
                  <a:pt x="625322" y="0"/>
                </a:moveTo>
                <a:lnTo>
                  <a:pt x="0" y="0"/>
                </a:lnTo>
                <a:lnTo>
                  <a:pt x="0" y="356400"/>
                </a:lnTo>
                <a:lnTo>
                  <a:pt x="312839" y="356400"/>
                </a:lnTo>
                <a:lnTo>
                  <a:pt x="625322" y="356400"/>
                </a:lnTo>
                <a:lnTo>
                  <a:pt x="625322" y="0"/>
                </a:lnTo>
                <a:close/>
              </a:path>
            </a:pathLst>
          </a:custGeom>
          <a:solidFill>
            <a:srgbClr val="FDED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" name="Google Shape;289;p19"/>
          <p:cNvSpPr txBox="1"/>
          <p:nvPr/>
        </p:nvSpPr>
        <p:spPr>
          <a:xfrm>
            <a:off x="7548841" y="2513531"/>
            <a:ext cx="625475" cy="356870"/>
          </a:xfrm>
          <a:prstGeom prst="rect">
            <a:avLst/>
          </a:prstGeom>
          <a:noFill/>
          <a:ln cap="flat" cmpd="sng" w="12575">
            <a:solidFill>
              <a:srgbClr val="2727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8100">
            <a:spAutoFit/>
          </a:bodyPr>
          <a:lstStyle/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4F72"/>
                </a:solidFill>
                <a:latin typeface="Lucida Sans"/>
                <a:ea typeface="Lucida Sans"/>
                <a:cs typeface="Lucida Sans"/>
                <a:sym typeface="Lucida Sans"/>
              </a:rPr>
              <a:t>Proxy</a:t>
            </a:r>
            <a:endParaRPr sz="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322465" y="2618560"/>
            <a:ext cx="410209" cy="178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B1B1B"/>
                </a:solidFill>
                <a:latin typeface="Tahoma"/>
                <a:ea typeface="Tahoma"/>
                <a:cs typeface="Tahoma"/>
                <a:sym typeface="Tahoma"/>
              </a:rPr>
              <a:t>Client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444500" y="4179525"/>
            <a:ext cx="833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You can specify authentication requirements for workloads receiving  requests in an Istio mesh using peer and request authentication policies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92" name="Google Shape;292;p19"/>
          <p:cNvGrpSpPr/>
          <p:nvPr/>
        </p:nvGrpSpPr>
        <p:grpSpPr>
          <a:xfrm>
            <a:off x="763917" y="2639896"/>
            <a:ext cx="6780238" cy="706552"/>
            <a:chOff x="763917" y="2639896"/>
            <a:chExt cx="6780238" cy="706552"/>
          </a:xfrm>
        </p:grpSpPr>
        <p:sp>
          <p:nvSpPr>
            <p:cNvPr id="293" name="Google Shape;293;p19"/>
            <p:cNvSpPr/>
            <p:nvPr/>
          </p:nvSpPr>
          <p:spPr>
            <a:xfrm>
              <a:off x="2171522" y="2707930"/>
              <a:ext cx="5245100" cy="35560"/>
            </a:xfrm>
            <a:custGeom>
              <a:rect b="b" l="l" r="r" t="t"/>
              <a:pathLst>
                <a:path extrusionOk="0" h="35560" w="5245100">
                  <a:moveTo>
                    <a:pt x="0" y="35280"/>
                  </a:moveTo>
                  <a:lnTo>
                    <a:pt x="5244833" y="0"/>
                  </a:lnTo>
                </a:path>
              </a:pathLst>
            </a:custGeom>
            <a:noFill/>
            <a:ln cap="flat" cmpd="sng" w="19075">
              <a:solidFill>
                <a:srgbClr val="719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406995" y="2639896"/>
              <a:ext cx="137160" cy="136525"/>
            </a:xfrm>
            <a:custGeom>
              <a:rect b="b" l="l" r="r" t="t"/>
              <a:pathLst>
                <a:path extrusionOk="0" h="136525" w="137159">
                  <a:moveTo>
                    <a:pt x="0" y="0"/>
                  </a:moveTo>
                  <a:lnTo>
                    <a:pt x="723" y="136436"/>
                  </a:lnTo>
                  <a:lnTo>
                    <a:pt x="136804" y="67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2171522" y="2743210"/>
              <a:ext cx="2049145" cy="539115"/>
            </a:xfrm>
            <a:custGeom>
              <a:rect b="b" l="l" r="r" t="t"/>
              <a:pathLst>
                <a:path extrusionOk="0" h="539114" w="2049145">
                  <a:moveTo>
                    <a:pt x="0" y="0"/>
                  </a:moveTo>
                  <a:lnTo>
                    <a:pt x="2048764" y="538924"/>
                  </a:lnTo>
                </a:path>
              </a:pathLst>
            </a:custGeom>
            <a:noFill/>
            <a:ln cap="flat" cmpd="sng" w="19075">
              <a:solidFill>
                <a:srgbClr val="1175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4193997" y="3213733"/>
              <a:ext cx="149860" cy="132715"/>
            </a:xfrm>
            <a:custGeom>
              <a:rect b="b" l="l" r="r" t="t"/>
              <a:pathLst>
                <a:path extrusionOk="0" h="132714" w="149860">
                  <a:moveTo>
                    <a:pt x="34925" y="0"/>
                  </a:moveTo>
                  <a:lnTo>
                    <a:pt x="0" y="132118"/>
                  </a:lnTo>
                  <a:lnTo>
                    <a:pt x="149402" y="100799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11752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4914722" y="2770210"/>
              <a:ext cx="2505075" cy="544830"/>
            </a:xfrm>
            <a:custGeom>
              <a:rect b="b" l="l" r="r" t="t"/>
              <a:pathLst>
                <a:path extrusionOk="0" h="544829" w="2505075">
                  <a:moveTo>
                    <a:pt x="0" y="544322"/>
                  </a:moveTo>
                  <a:lnTo>
                    <a:pt x="2504516" y="0"/>
                  </a:lnTo>
                </a:path>
              </a:pathLst>
            </a:custGeom>
            <a:noFill/>
            <a:ln cap="flat" cmpd="sng" w="19075">
              <a:solidFill>
                <a:srgbClr val="1D69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7395844" y="2705415"/>
              <a:ext cx="147955" cy="133985"/>
            </a:xfrm>
            <a:custGeom>
              <a:rect b="b" l="l" r="r" t="t"/>
              <a:pathLst>
                <a:path extrusionOk="0" h="133985" w="147954">
                  <a:moveTo>
                    <a:pt x="0" y="0"/>
                  </a:moveTo>
                  <a:lnTo>
                    <a:pt x="29159" y="133553"/>
                  </a:lnTo>
                  <a:lnTo>
                    <a:pt x="147954" y="3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69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763917" y="2707206"/>
              <a:ext cx="681990" cy="0"/>
            </a:xfrm>
            <a:custGeom>
              <a:rect b="b" l="l" r="r" t="t"/>
              <a:pathLst>
                <a:path extrusionOk="0" h="120000" w="681990">
                  <a:moveTo>
                    <a:pt x="0" y="0"/>
                  </a:moveTo>
                  <a:lnTo>
                    <a:pt x="681837" y="0"/>
                  </a:lnTo>
                </a:path>
              </a:pathLst>
            </a:custGeom>
            <a:noFill/>
            <a:ln cap="flat" cmpd="sng" w="12575">
              <a:solidFill>
                <a:srgbClr val="1010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437474" y="2643845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0"/>
                  </a:moveTo>
                  <a:lnTo>
                    <a:pt x="0" y="126720"/>
                  </a:lnTo>
                  <a:lnTo>
                    <a:pt x="126720" y="6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/>
        </p:nvSpPr>
        <p:spPr>
          <a:xfrm>
            <a:off x="402742" y="313827"/>
            <a:ext cx="4176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Peer authentication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438023" y="915401"/>
            <a:ext cx="7396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following peer authentication policy requires all workloads in  namespace foo to use mutual TLS: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7" name="Google Shape;3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2334"/>
            <a:ext cx="8844483" cy="377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355574" y="350556"/>
            <a:ext cx="2523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Talk Outline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403974" y="1299157"/>
            <a:ext cx="4846200" cy="2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2750" lvl="0" marL="450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b="1"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Introduction to Istio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412750" lvl="0" marL="450215" marR="0" rtl="0" algn="l">
              <a:lnSpc>
                <a:spcPct val="100000"/>
              </a:lnSpc>
              <a:spcBef>
                <a:spcPts val="185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b="1"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 Identities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412750" lvl="0" marL="450215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b="1"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Istio Authentication Policies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412750" lvl="0" marL="450215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b="1"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Istio Authorization Policies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414020" lvl="0" marL="451484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b="1"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 &amp; A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e28de4ad8_0_0"/>
          <p:cNvSpPr txBox="1"/>
          <p:nvPr>
            <p:ph type="title"/>
          </p:nvPr>
        </p:nvSpPr>
        <p:spPr>
          <a:xfrm>
            <a:off x="1599018" y="1832505"/>
            <a:ext cx="56457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245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Authentication</a:t>
            </a:r>
            <a:r>
              <a:rPr lang="en-US" sz="3600"/>
              <a:t> Demo</a:t>
            </a:r>
            <a:endParaRPr sz="3600"/>
          </a:p>
          <a:p>
            <a:pPr indent="0" lvl="0" marL="1270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/>
              <a:t>A picture is worth a thousand yamls</a:t>
            </a:r>
            <a:endParaRPr sz="2400"/>
          </a:p>
        </p:txBody>
      </p:sp>
      <p:pic>
        <p:nvPicPr>
          <p:cNvPr id="313" name="Google Shape;313;g29e28de4ad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233" y="3151807"/>
            <a:ext cx="107289" cy="1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29e28de4ad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5203" y="3161891"/>
            <a:ext cx="107276" cy="1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9e28de4ad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2520" y="3161891"/>
            <a:ext cx="107276" cy="11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/>
        </p:nvSpPr>
        <p:spPr>
          <a:xfrm>
            <a:off x="398675" y="985752"/>
            <a:ext cx="78714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400" marR="177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 ingress Gateway describes a load balancer operating at the edge of the mesh</a:t>
            </a:r>
            <a:b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177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Receives incoming HTTP/TCP connections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17780" rtl="0" algn="l">
              <a:lnSpc>
                <a:spcPct val="116599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Ingress Gateway is a customizable proxy that can route inbound traffic to backend hosts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17780" rtl="0" algn="l">
              <a:lnSpc>
                <a:spcPct val="116599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Ingress Gateway handles all TLS operations (handshake, certs/keys exchange)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1" name="Google Shape;321;p21"/>
          <p:cNvSpPr txBox="1"/>
          <p:nvPr>
            <p:ph type="title"/>
          </p:nvPr>
        </p:nvSpPr>
        <p:spPr>
          <a:xfrm>
            <a:off x="402742" y="313827"/>
            <a:ext cx="3543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Ingress Gateway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e28de4ad8_0_11"/>
          <p:cNvSpPr txBox="1"/>
          <p:nvPr/>
        </p:nvSpPr>
        <p:spPr>
          <a:xfrm>
            <a:off x="398675" y="985752"/>
            <a:ext cx="78714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400" marR="177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TLS modes enforced by the proxy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25400" marR="177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177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PASSTHROUGH 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17780" rtl="0" algn="l">
              <a:lnSpc>
                <a:spcPct val="116599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SIMPLE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17780" rtl="0" algn="l">
              <a:lnSpc>
                <a:spcPct val="116599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MUTUAL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17780" rtl="0" algn="l">
              <a:lnSpc>
                <a:spcPct val="116599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etc.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7" name="Google Shape;327;g29e28de4ad8_0_11"/>
          <p:cNvSpPr txBox="1"/>
          <p:nvPr>
            <p:ph type="title"/>
          </p:nvPr>
        </p:nvSpPr>
        <p:spPr>
          <a:xfrm>
            <a:off x="402742" y="313827"/>
            <a:ext cx="3543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Ingress Gateway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402742" y="313827"/>
            <a:ext cx="4176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Conﬁguration YAML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5287"/>
            <a:ext cx="6893991" cy="447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599018" y="1832505"/>
            <a:ext cx="56457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245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Poppins"/>
                <a:ea typeface="Poppins"/>
                <a:cs typeface="Poppins"/>
                <a:sym typeface="Poppins"/>
              </a:rPr>
              <a:t>Authentication Demo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A picture is worth a thousand yamls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233" y="3151807"/>
            <a:ext cx="107289" cy="1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5203" y="3161891"/>
            <a:ext cx="107276" cy="1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2520" y="3161891"/>
            <a:ext cx="107276" cy="11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402751" y="132725"/>
            <a:ext cx="81294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Authorization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0" lvl="0" marL="12700" marR="5080" rtl="0" algn="l">
              <a:lnSpc>
                <a:spcPct val="1172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b="0" lang="en-US" sz="1800">
                <a:latin typeface="Poppins"/>
                <a:ea typeface="Poppins"/>
                <a:cs typeface="Poppins"/>
                <a:sym typeface="Poppins"/>
              </a:rPr>
              <a:t>Istio’s authorization features provide mesh-, namespace-, and  workload-wide access control for your workloads in the mesh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24"/>
          <p:cNvSpPr txBox="1"/>
          <p:nvPr/>
        </p:nvSpPr>
        <p:spPr>
          <a:xfrm>
            <a:off x="402750" y="1852825"/>
            <a:ext cx="82455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02565" lvl="0" marL="2146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 service &lt;A&gt; send &lt;this request&gt; to service &lt;B&gt; ?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ahoma"/>
              <a:buNone/>
            </a:pPr>
            <a:r>
              <a:t/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-202565" lvl="0" marL="2146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Authorization policies support ALLOW, DENY and CUSTOM actions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ahoma"/>
              <a:buNone/>
            </a:pPr>
            <a:r>
              <a:t/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-202565" lvl="0" marL="2146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Istio authorization (ALLOW and DENY) is enforced natively on Envoy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213359" lvl="0" marL="225425" marR="52069" rtl="0" algn="just">
              <a:lnSpc>
                <a:spcPct val="121700"/>
              </a:lnSpc>
              <a:spcBef>
                <a:spcPts val="187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is a good security practice to start with the allow-nothing policy  and incrementally add more ALLOW policies to open more access  to the workload.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0" y="10"/>
            <a:ext cx="9144000" cy="5144135"/>
          </a:xfrm>
          <a:custGeom>
            <a:rect b="b" l="l" r="r" t="t"/>
            <a:pathLst>
              <a:path extrusionOk="0" h="5144135" w="9144000">
                <a:moveTo>
                  <a:pt x="9144000" y="0"/>
                </a:moveTo>
                <a:lnTo>
                  <a:pt x="0" y="0"/>
                </a:lnTo>
                <a:lnTo>
                  <a:pt x="0" y="5143677"/>
                </a:lnTo>
                <a:lnTo>
                  <a:pt x="9144000" y="5143677"/>
                </a:lnTo>
                <a:lnTo>
                  <a:pt x="9144000" y="0"/>
                </a:lnTo>
                <a:close/>
              </a:path>
            </a:pathLst>
          </a:custGeom>
          <a:solidFill>
            <a:srgbClr val="E8EC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25"/>
          <p:cNvSpPr txBox="1"/>
          <p:nvPr>
            <p:ph type="title"/>
          </p:nvPr>
        </p:nvSpPr>
        <p:spPr>
          <a:xfrm>
            <a:off x="473659" y="236078"/>
            <a:ext cx="3925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Authorization Flow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300863" y="4334249"/>
            <a:ext cx="8613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Each Envoy proxy runs an authorization engine that authorizes requests at runtime. Authorization  engine evaluates the request context and returns the authorization result, either ALLOW or DENY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5" name="Google Shape;3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554" y="1124290"/>
            <a:ext cx="5894641" cy="2968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402742" y="313827"/>
            <a:ext cx="4227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Authorization Policy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5473700" y="2097194"/>
            <a:ext cx="31401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4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authorization policy that allows the  cluster.local/ns/default/sa/sleep  service account to access the  workloads with the app: httpbin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8053"/>
            <a:ext cx="5713920" cy="4439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599018" y="1759623"/>
            <a:ext cx="56457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7775">
            <a:spAutoFit/>
          </a:bodyPr>
          <a:lstStyle/>
          <a:p>
            <a:pPr indent="0" lvl="0" marL="368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Poppins"/>
                <a:ea typeface="Poppins"/>
                <a:cs typeface="Poppins"/>
                <a:sym typeface="Poppins"/>
              </a:rPr>
              <a:t>Authorization Demo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A picture is worth a thousand yamls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8" name="Google Shape;3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233" y="3151807"/>
            <a:ext cx="107289" cy="1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5203" y="3161891"/>
            <a:ext cx="107276" cy="1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2520" y="3161891"/>
            <a:ext cx="107276" cy="11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/>
        </p:nvSpPr>
        <p:spPr>
          <a:xfrm>
            <a:off x="3759377" y="2196996"/>
            <a:ext cx="1281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 &amp; A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6" name="Google Shape;3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233" y="3007815"/>
            <a:ext cx="107289" cy="1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5203" y="3017886"/>
            <a:ext cx="107276" cy="11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2520" y="3017886"/>
            <a:ext cx="107276" cy="11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6002" y="3159732"/>
            <a:ext cx="105841" cy="106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8595" y="3159732"/>
            <a:ext cx="106210" cy="106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0242" y="3151807"/>
            <a:ext cx="107276" cy="1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7399" y="1515247"/>
            <a:ext cx="1969922" cy="196992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>
            <p:ph type="title"/>
          </p:nvPr>
        </p:nvSpPr>
        <p:spPr>
          <a:xfrm>
            <a:off x="1800225" y="1652791"/>
            <a:ext cx="5543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275">
            <a:spAutoFit/>
          </a:bodyPr>
          <a:lstStyle/>
          <a:p>
            <a:pPr indent="0" lvl="0" marL="1400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Istio - Ιστίο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1400175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Open source service mesh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550" y="2067950"/>
            <a:ext cx="369100" cy="3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9"/>
          <p:cNvSpPr/>
          <p:nvPr/>
        </p:nvSpPr>
        <p:spPr>
          <a:xfrm>
            <a:off x="538556" y="3026166"/>
            <a:ext cx="2244090" cy="27940"/>
          </a:xfrm>
          <a:custGeom>
            <a:rect b="b" l="l" r="r" t="t"/>
            <a:pathLst>
              <a:path extrusionOk="0" h="27939" w="2244090">
                <a:moveTo>
                  <a:pt x="2243886" y="0"/>
                </a:moveTo>
                <a:lnTo>
                  <a:pt x="0" y="0"/>
                </a:lnTo>
                <a:lnTo>
                  <a:pt x="0" y="27724"/>
                </a:lnTo>
                <a:lnTo>
                  <a:pt x="2243886" y="27724"/>
                </a:lnTo>
                <a:lnTo>
                  <a:pt x="2243886" y="0"/>
                </a:lnTo>
                <a:close/>
              </a:path>
            </a:pathLst>
          </a:custGeom>
          <a:solidFill>
            <a:srgbClr val="FFD8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" name="Google Shape;385;p29"/>
          <p:cNvSpPr txBox="1"/>
          <p:nvPr/>
        </p:nvSpPr>
        <p:spPr>
          <a:xfrm>
            <a:off x="538552" y="1304275"/>
            <a:ext cx="30516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FFD866"/>
                </a:solidFill>
                <a:latin typeface="Poppins"/>
                <a:ea typeface="Poppins"/>
                <a:cs typeface="Poppins"/>
                <a:sym typeface="Poppins"/>
              </a:rPr>
              <a:t>Istio.io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IstioMesh   </a:t>
            </a:r>
            <a:r>
              <a:rPr lang="en-US" sz="2400">
                <a:solidFill>
                  <a:srgbClr val="FFD866"/>
                </a:solidFill>
                <a:latin typeface="Poppins"/>
                <a:ea typeface="Poppins"/>
                <a:cs typeface="Poppins"/>
                <a:sym typeface="Poppins"/>
              </a:rPr>
              <a:t>github.com/istio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6" name="Google Shape;386;p29"/>
          <p:cNvSpPr txBox="1"/>
          <p:nvPr>
            <p:ph type="title"/>
          </p:nvPr>
        </p:nvSpPr>
        <p:spPr>
          <a:xfrm>
            <a:off x="402742" y="316355"/>
            <a:ext cx="6878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Poppins"/>
                <a:ea typeface="Poppins"/>
                <a:cs typeface="Poppins"/>
                <a:sym typeface="Poppins"/>
              </a:rPr>
              <a:t>Connect with the community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type="title"/>
          </p:nvPr>
        </p:nvSpPr>
        <p:spPr>
          <a:xfrm>
            <a:off x="3152063" y="2226155"/>
            <a:ext cx="2505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92" name="Google Shape;3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233" y="3007815"/>
            <a:ext cx="107289" cy="1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5203" y="3017886"/>
            <a:ext cx="107276" cy="11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2520" y="3017886"/>
            <a:ext cx="107276" cy="11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413905" y="386192"/>
            <a:ext cx="4840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What is a service mesh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575183" y="2289871"/>
            <a:ext cx="21018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●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575175" y="1126125"/>
            <a:ext cx="8057700" cy="19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1325" lvl="0" marL="453390" marR="153035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Infrastructure/framework that handles  communication between services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436880" marR="5080" rtl="0" algn="l">
              <a:lnSpc>
                <a:spcPct val="116199"/>
              </a:lnSpc>
              <a:spcBef>
                <a:spcPts val="216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Often implemented as network proxies deployed  alongside the micro-services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1361414" y="388706"/>
            <a:ext cx="2764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Istio features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429374" y="2988051"/>
            <a:ext cx="2103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9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01" y="342364"/>
            <a:ext cx="68579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/>
        </p:nvSpPr>
        <p:spPr>
          <a:xfrm>
            <a:off x="429375" y="1410750"/>
            <a:ext cx="86328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1000" lvl="0" marL="457200" marR="937893" rtl="0" algn="l">
              <a:lnSpc>
                <a:spcPct val="151100"/>
              </a:lnSpc>
              <a:spcBef>
                <a:spcPts val="57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Char char="●"/>
            </a:pPr>
            <a:r>
              <a:rPr b="1" lang="en-US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Secure service-to-service communication  </a:t>
            </a:r>
            <a:endParaRPr b="1" sz="2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937893" rtl="0" algn="l">
              <a:lnSpc>
                <a:spcPct val="1511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Char char="●"/>
            </a:pPr>
            <a:r>
              <a:rPr b="1" lang="en-US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Access controls</a:t>
            </a:r>
            <a:endParaRPr b="1" sz="2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1" marL="914400" marR="937893" rtl="0" algn="l">
              <a:lnSpc>
                <a:spcPct val="1511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Char char="○"/>
            </a:pPr>
            <a:r>
              <a:rPr b="1" lang="en-US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Authorization /Authentication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2750" lvl="0" marL="424815" marR="5080" rtl="0" algn="l">
              <a:lnSpc>
                <a:spcPct val="141300"/>
              </a:lnSpc>
              <a:spcBef>
                <a:spcPts val="113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Trafﬁc control (routing rules, retries, timeouts, fault  injection, mirroring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937893" rtl="0" algn="l">
              <a:lnSpc>
                <a:spcPct val="151100"/>
              </a:lnSpc>
              <a:spcBef>
                <a:spcPts val="57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Metcs and traces for trafﬁc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937893" rtl="0" algn="l">
              <a:lnSpc>
                <a:spcPct val="1511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55574" y="350556"/>
            <a:ext cx="4910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Important Terminology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429374" y="1238461"/>
            <a:ext cx="8375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2750" lvl="0" marL="424815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b="1"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Workload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anything owning/controlling pods (like a  Deployment) or the pods themselves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412750" lvl="0" marL="424815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Char char="●"/>
            </a:pPr>
            <a:r>
              <a:rPr b="1"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a 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microservice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/ application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7"/>
          <p:cNvGrpSpPr/>
          <p:nvPr/>
        </p:nvGrpSpPr>
        <p:grpSpPr>
          <a:xfrm>
            <a:off x="914400" y="1257132"/>
            <a:ext cx="2857500" cy="3439160"/>
            <a:chOff x="914400" y="1257132"/>
            <a:chExt cx="2857500" cy="3439160"/>
          </a:xfrm>
        </p:grpSpPr>
        <p:sp>
          <p:nvSpPr>
            <p:cNvPr id="93" name="Google Shape;93;p7"/>
            <p:cNvSpPr/>
            <p:nvPr/>
          </p:nvSpPr>
          <p:spPr>
            <a:xfrm>
              <a:off x="914400" y="1257132"/>
              <a:ext cx="2857500" cy="3439160"/>
            </a:xfrm>
            <a:custGeom>
              <a:rect b="b" l="l" r="r" t="t"/>
              <a:pathLst>
                <a:path extrusionOk="0" h="3439160" w="2857500">
                  <a:moveTo>
                    <a:pt x="2381034" y="0"/>
                  </a:moveTo>
                  <a:lnTo>
                    <a:pt x="476643" y="0"/>
                  </a:lnTo>
                  <a:lnTo>
                    <a:pt x="427863" y="2390"/>
                  </a:lnTo>
                  <a:lnTo>
                    <a:pt x="380502" y="9408"/>
                  </a:lnTo>
                  <a:lnTo>
                    <a:pt x="334799" y="20818"/>
                  </a:lnTo>
                  <a:lnTo>
                    <a:pt x="290993" y="36387"/>
                  </a:lnTo>
                  <a:lnTo>
                    <a:pt x="249322" y="55881"/>
                  </a:lnTo>
                  <a:lnTo>
                    <a:pt x="210023" y="79067"/>
                  </a:lnTo>
                  <a:lnTo>
                    <a:pt x="173336" y="105712"/>
                  </a:lnTo>
                  <a:lnTo>
                    <a:pt x="139499" y="135582"/>
                  </a:lnTo>
                  <a:lnTo>
                    <a:pt x="108751" y="168442"/>
                  </a:lnTo>
                  <a:lnTo>
                    <a:pt x="81328" y="204060"/>
                  </a:lnTo>
                  <a:lnTo>
                    <a:pt x="57471" y="242202"/>
                  </a:lnTo>
                  <a:lnTo>
                    <a:pt x="37417" y="282635"/>
                  </a:lnTo>
                  <a:lnTo>
                    <a:pt x="21404" y="325124"/>
                  </a:lnTo>
                  <a:lnTo>
                    <a:pt x="9672" y="369437"/>
                  </a:lnTo>
                  <a:lnTo>
                    <a:pt x="2457" y="415339"/>
                  </a:lnTo>
                  <a:lnTo>
                    <a:pt x="0" y="462597"/>
                  </a:lnTo>
                  <a:lnTo>
                    <a:pt x="0" y="2976473"/>
                  </a:lnTo>
                  <a:lnTo>
                    <a:pt x="2457" y="3023727"/>
                  </a:lnTo>
                  <a:lnTo>
                    <a:pt x="9672" y="3069618"/>
                  </a:lnTo>
                  <a:lnTo>
                    <a:pt x="21404" y="3113913"/>
                  </a:lnTo>
                  <a:lnTo>
                    <a:pt x="37417" y="3156380"/>
                  </a:lnTo>
                  <a:lnTo>
                    <a:pt x="57471" y="3196785"/>
                  </a:lnTo>
                  <a:lnTo>
                    <a:pt x="81328" y="3234897"/>
                  </a:lnTo>
                  <a:lnTo>
                    <a:pt x="108751" y="3270483"/>
                  </a:lnTo>
                  <a:lnTo>
                    <a:pt x="139499" y="3303311"/>
                  </a:lnTo>
                  <a:lnTo>
                    <a:pt x="173336" y="3333147"/>
                  </a:lnTo>
                  <a:lnTo>
                    <a:pt x="210023" y="3359760"/>
                  </a:lnTo>
                  <a:lnTo>
                    <a:pt x="249322" y="3382916"/>
                  </a:lnTo>
                  <a:lnTo>
                    <a:pt x="290993" y="3402383"/>
                  </a:lnTo>
                  <a:lnTo>
                    <a:pt x="334799" y="3417930"/>
                  </a:lnTo>
                  <a:lnTo>
                    <a:pt x="380502" y="3429322"/>
                  </a:lnTo>
                  <a:lnTo>
                    <a:pt x="427863" y="3436328"/>
                  </a:lnTo>
                  <a:lnTo>
                    <a:pt x="476643" y="3438715"/>
                  </a:lnTo>
                  <a:lnTo>
                    <a:pt x="2381034" y="3438715"/>
                  </a:lnTo>
                  <a:lnTo>
                    <a:pt x="2429752" y="3436328"/>
                  </a:lnTo>
                  <a:lnTo>
                    <a:pt x="2477058" y="3429322"/>
                  </a:lnTo>
                  <a:lnTo>
                    <a:pt x="2522713" y="3417930"/>
                  </a:lnTo>
                  <a:lnTo>
                    <a:pt x="2566478" y="3402383"/>
                  </a:lnTo>
                  <a:lnTo>
                    <a:pt x="2608115" y="3382916"/>
                  </a:lnTo>
                  <a:lnTo>
                    <a:pt x="2647385" y="3359760"/>
                  </a:lnTo>
                  <a:lnTo>
                    <a:pt x="2684048" y="3333147"/>
                  </a:lnTo>
                  <a:lnTo>
                    <a:pt x="2717866" y="3303311"/>
                  </a:lnTo>
                  <a:lnTo>
                    <a:pt x="2748600" y="3270483"/>
                  </a:lnTo>
                  <a:lnTo>
                    <a:pt x="2776012" y="3234897"/>
                  </a:lnTo>
                  <a:lnTo>
                    <a:pt x="2799861" y="3196785"/>
                  </a:lnTo>
                  <a:lnTo>
                    <a:pt x="2819910" y="3156380"/>
                  </a:lnTo>
                  <a:lnTo>
                    <a:pt x="2835919" y="3113913"/>
                  </a:lnTo>
                  <a:lnTo>
                    <a:pt x="2847650" y="3069618"/>
                  </a:lnTo>
                  <a:lnTo>
                    <a:pt x="2854864" y="3023727"/>
                  </a:lnTo>
                  <a:lnTo>
                    <a:pt x="2857322" y="2976473"/>
                  </a:lnTo>
                  <a:lnTo>
                    <a:pt x="2857322" y="462597"/>
                  </a:lnTo>
                  <a:lnTo>
                    <a:pt x="2854290" y="410503"/>
                  </a:lnTo>
                  <a:lnTo>
                    <a:pt x="2845319" y="359449"/>
                  </a:lnTo>
                  <a:lnTo>
                    <a:pt x="2830599" y="309901"/>
                  </a:lnTo>
                  <a:lnTo>
                    <a:pt x="2810319" y="262324"/>
                  </a:lnTo>
                  <a:lnTo>
                    <a:pt x="2784667" y="217184"/>
                  </a:lnTo>
                  <a:lnTo>
                    <a:pt x="2753832" y="174948"/>
                  </a:lnTo>
                  <a:lnTo>
                    <a:pt x="2718003" y="136080"/>
                  </a:lnTo>
                  <a:lnTo>
                    <a:pt x="2682982" y="105117"/>
                  </a:lnTo>
                  <a:lnTo>
                    <a:pt x="2645351" y="77913"/>
                  </a:lnTo>
                  <a:lnTo>
                    <a:pt x="2605400" y="54581"/>
                  </a:lnTo>
                  <a:lnTo>
                    <a:pt x="2563420" y="35236"/>
                  </a:lnTo>
                  <a:lnTo>
                    <a:pt x="2519702" y="19991"/>
                  </a:lnTo>
                  <a:lnTo>
                    <a:pt x="2474538" y="8961"/>
                  </a:lnTo>
                  <a:lnTo>
                    <a:pt x="2428218" y="2259"/>
                  </a:lnTo>
                  <a:lnTo>
                    <a:pt x="2381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914400" y="1257132"/>
              <a:ext cx="2857500" cy="3439160"/>
            </a:xfrm>
            <a:custGeom>
              <a:rect b="b" l="l" r="r" t="t"/>
              <a:pathLst>
                <a:path extrusionOk="0" h="3439160" w="2857500">
                  <a:moveTo>
                    <a:pt x="0" y="462597"/>
                  </a:moveTo>
                  <a:lnTo>
                    <a:pt x="2457" y="415339"/>
                  </a:lnTo>
                  <a:lnTo>
                    <a:pt x="9672" y="369437"/>
                  </a:lnTo>
                  <a:lnTo>
                    <a:pt x="21404" y="325124"/>
                  </a:lnTo>
                  <a:lnTo>
                    <a:pt x="37417" y="282635"/>
                  </a:lnTo>
                  <a:lnTo>
                    <a:pt x="57471" y="242202"/>
                  </a:lnTo>
                  <a:lnTo>
                    <a:pt x="81328" y="204060"/>
                  </a:lnTo>
                  <a:lnTo>
                    <a:pt x="108751" y="168442"/>
                  </a:lnTo>
                  <a:lnTo>
                    <a:pt x="139499" y="135582"/>
                  </a:lnTo>
                  <a:lnTo>
                    <a:pt x="173336" y="105712"/>
                  </a:lnTo>
                  <a:lnTo>
                    <a:pt x="210023" y="79067"/>
                  </a:lnTo>
                  <a:lnTo>
                    <a:pt x="249322" y="55881"/>
                  </a:lnTo>
                  <a:lnTo>
                    <a:pt x="290993" y="36387"/>
                  </a:lnTo>
                  <a:lnTo>
                    <a:pt x="334799" y="20818"/>
                  </a:lnTo>
                  <a:lnTo>
                    <a:pt x="380502" y="9408"/>
                  </a:lnTo>
                  <a:lnTo>
                    <a:pt x="427863" y="2390"/>
                  </a:lnTo>
                  <a:lnTo>
                    <a:pt x="476643" y="0"/>
                  </a:lnTo>
                  <a:lnTo>
                    <a:pt x="2381034" y="0"/>
                  </a:lnTo>
                  <a:lnTo>
                    <a:pt x="2428218" y="2259"/>
                  </a:lnTo>
                  <a:lnTo>
                    <a:pt x="2474538" y="8961"/>
                  </a:lnTo>
                  <a:lnTo>
                    <a:pt x="2519702" y="19991"/>
                  </a:lnTo>
                  <a:lnTo>
                    <a:pt x="2563420" y="35236"/>
                  </a:lnTo>
                  <a:lnTo>
                    <a:pt x="2605400" y="54581"/>
                  </a:lnTo>
                  <a:lnTo>
                    <a:pt x="2645351" y="77913"/>
                  </a:lnTo>
                  <a:lnTo>
                    <a:pt x="2682982" y="105117"/>
                  </a:lnTo>
                  <a:lnTo>
                    <a:pt x="2718003" y="136080"/>
                  </a:lnTo>
                  <a:lnTo>
                    <a:pt x="2753832" y="174948"/>
                  </a:lnTo>
                  <a:lnTo>
                    <a:pt x="2784667" y="217184"/>
                  </a:lnTo>
                  <a:lnTo>
                    <a:pt x="2810319" y="262324"/>
                  </a:lnTo>
                  <a:lnTo>
                    <a:pt x="2830599" y="309901"/>
                  </a:lnTo>
                  <a:lnTo>
                    <a:pt x="2845319" y="359449"/>
                  </a:lnTo>
                  <a:lnTo>
                    <a:pt x="2854290" y="410503"/>
                  </a:lnTo>
                  <a:lnTo>
                    <a:pt x="2857322" y="462597"/>
                  </a:lnTo>
                  <a:lnTo>
                    <a:pt x="2857322" y="2976473"/>
                  </a:lnTo>
                  <a:lnTo>
                    <a:pt x="2854864" y="3023727"/>
                  </a:lnTo>
                  <a:lnTo>
                    <a:pt x="2847650" y="3069618"/>
                  </a:lnTo>
                  <a:lnTo>
                    <a:pt x="2835919" y="3113913"/>
                  </a:lnTo>
                  <a:lnTo>
                    <a:pt x="2819910" y="3156380"/>
                  </a:lnTo>
                  <a:lnTo>
                    <a:pt x="2799861" y="3196785"/>
                  </a:lnTo>
                  <a:lnTo>
                    <a:pt x="2776012" y="3234897"/>
                  </a:lnTo>
                  <a:lnTo>
                    <a:pt x="2748600" y="3270483"/>
                  </a:lnTo>
                  <a:lnTo>
                    <a:pt x="2717866" y="3303311"/>
                  </a:lnTo>
                  <a:lnTo>
                    <a:pt x="2684048" y="3333147"/>
                  </a:lnTo>
                  <a:lnTo>
                    <a:pt x="2647385" y="3359760"/>
                  </a:lnTo>
                  <a:lnTo>
                    <a:pt x="2608115" y="3382916"/>
                  </a:lnTo>
                  <a:lnTo>
                    <a:pt x="2566478" y="3402383"/>
                  </a:lnTo>
                  <a:lnTo>
                    <a:pt x="2522713" y="3417930"/>
                  </a:lnTo>
                  <a:lnTo>
                    <a:pt x="2477058" y="3429322"/>
                  </a:lnTo>
                  <a:lnTo>
                    <a:pt x="2429752" y="3436328"/>
                  </a:lnTo>
                  <a:lnTo>
                    <a:pt x="2381034" y="3438715"/>
                  </a:lnTo>
                  <a:lnTo>
                    <a:pt x="476643" y="3438715"/>
                  </a:lnTo>
                  <a:lnTo>
                    <a:pt x="427863" y="3436328"/>
                  </a:lnTo>
                  <a:lnTo>
                    <a:pt x="380502" y="3429322"/>
                  </a:lnTo>
                  <a:lnTo>
                    <a:pt x="334799" y="3417930"/>
                  </a:lnTo>
                  <a:lnTo>
                    <a:pt x="290993" y="3402383"/>
                  </a:lnTo>
                  <a:lnTo>
                    <a:pt x="249322" y="3382916"/>
                  </a:lnTo>
                  <a:lnTo>
                    <a:pt x="210023" y="3359760"/>
                  </a:lnTo>
                  <a:lnTo>
                    <a:pt x="173336" y="3333147"/>
                  </a:lnTo>
                  <a:lnTo>
                    <a:pt x="139499" y="3303311"/>
                  </a:lnTo>
                  <a:lnTo>
                    <a:pt x="108751" y="3270483"/>
                  </a:lnTo>
                  <a:lnTo>
                    <a:pt x="81328" y="3234897"/>
                  </a:lnTo>
                  <a:lnTo>
                    <a:pt x="57471" y="3196785"/>
                  </a:lnTo>
                  <a:lnTo>
                    <a:pt x="37417" y="3156380"/>
                  </a:lnTo>
                  <a:lnTo>
                    <a:pt x="21404" y="3113913"/>
                  </a:lnTo>
                  <a:lnTo>
                    <a:pt x="9672" y="3069618"/>
                  </a:lnTo>
                  <a:lnTo>
                    <a:pt x="2457" y="3023727"/>
                  </a:lnTo>
                  <a:lnTo>
                    <a:pt x="0" y="2976473"/>
                  </a:lnTo>
                  <a:lnTo>
                    <a:pt x="0" y="462597"/>
                  </a:lnTo>
                  <a:close/>
                </a:path>
              </a:pathLst>
            </a:custGeom>
            <a:noFill/>
            <a:ln cap="flat" cmpd="sng" w="9525">
              <a:solidFill>
                <a:srgbClr val="9D9D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5" name="Google Shape;9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9041" y="4071249"/>
              <a:ext cx="371881" cy="3499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7"/>
            <p:cNvSpPr/>
            <p:nvPr/>
          </p:nvSpPr>
          <p:spPr>
            <a:xfrm>
              <a:off x="1351076" y="1709646"/>
              <a:ext cx="1999614" cy="2286635"/>
            </a:xfrm>
            <a:custGeom>
              <a:rect b="b" l="l" r="r" t="t"/>
              <a:pathLst>
                <a:path extrusionOk="0" h="2286635" w="1999614">
                  <a:moveTo>
                    <a:pt x="1999081" y="0"/>
                  </a:moveTo>
                  <a:lnTo>
                    <a:pt x="0" y="0"/>
                  </a:lnTo>
                  <a:lnTo>
                    <a:pt x="0" y="2286368"/>
                  </a:lnTo>
                  <a:lnTo>
                    <a:pt x="1999081" y="2286368"/>
                  </a:lnTo>
                  <a:lnTo>
                    <a:pt x="1999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7" name="Google Shape;97;p7"/>
          <p:cNvSpPr txBox="1"/>
          <p:nvPr>
            <p:ph type="title"/>
          </p:nvPr>
        </p:nvSpPr>
        <p:spPr>
          <a:xfrm>
            <a:off x="372135" y="344066"/>
            <a:ext cx="2350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Before Istio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2137575" y="4134152"/>
            <a:ext cx="6510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POD A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1351076" y="1709646"/>
            <a:ext cx="1999500" cy="2316600"/>
          </a:xfrm>
          <a:prstGeom prst="rect">
            <a:avLst/>
          </a:pr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Poppins"/>
                <a:ea typeface="Poppins"/>
                <a:cs typeface="Poppins"/>
                <a:sym typeface="Poppins"/>
              </a:rPr>
              <a:t>Container1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1483575" y="1877776"/>
            <a:ext cx="1715100" cy="361200"/>
          </a:xfrm>
          <a:prstGeom prst="rect">
            <a:avLst/>
          </a:prstGeom>
          <a:solidFill>
            <a:srgbClr val="FFF1CC"/>
          </a:solidFill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4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Routing code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1493263" y="2309104"/>
            <a:ext cx="1715100" cy="525300"/>
          </a:xfrm>
          <a:prstGeom prst="rect">
            <a:avLst/>
          </a:prstGeom>
          <a:solidFill>
            <a:srgbClr val="CEE1F2"/>
          </a:solidFill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386079" lvl="0" marL="556895" marR="220979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Circuit breaker  code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2" name="Google Shape;102;p7"/>
          <p:cNvGrpSpPr/>
          <p:nvPr/>
        </p:nvGrpSpPr>
        <p:grpSpPr>
          <a:xfrm>
            <a:off x="5715000" y="1257132"/>
            <a:ext cx="2743200" cy="3439160"/>
            <a:chOff x="5715000" y="1257132"/>
            <a:chExt cx="2743200" cy="3439160"/>
          </a:xfrm>
        </p:grpSpPr>
        <p:sp>
          <p:nvSpPr>
            <p:cNvPr id="103" name="Google Shape;103;p7"/>
            <p:cNvSpPr/>
            <p:nvPr/>
          </p:nvSpPr>
          <p:spPr>
            <a:xfrm>
              <a:off x="5715000" y="1257132"/>
              <a:ext cx="2743200" cy="3439160"/>
            </a:xfrm>
            <a:custGeom>
              <a:rect b="b" l="l" r="r" t="t"/>
              <a:pathLst>
                <a:path extrusionOk="0" h="3439160" w="2743200">
                  <a:moveTo>
                    <a:pt x="2286000" y="0"/>
                  </a:moveTo>
                  <a:lnTo>
                    <a:pt x="457200" y="0"/>
                  </a:lnTo>
                  <a:lnTo>
                    <a:pt x="410477" y="2390"/>
                  </a:lnTo>
                  <a:lnTo>
                    <a:pt x="365099" y="9408"/>
                  </a:lnTo>
                  <a:lnTo>
                    <a:pt x="321295" y="20818"/>
                  </a:lnTo>
                  <a:lnTo>
                    <a:pt x="279297" y="36387"/>
                  </a:lnTo>
                  <a:lnTo>
                    <a:pt x="239334" y="55881"/>
                  </a:lnTo>
                  <a:lnTo>
                    <a:pt x="201637" y="79067"/>
                  </a:lnTo>
                  <a:lnTo>
                    <a:pt x="166437" y="105712"/>
                  </a:lnTo>
                  <a:lnTo>
                    <a:pt x="133964" y="135582"/>
                  </a:lnTo>
                  <a:lnTo>
                    <a:pt x="104448" y="168442"/>
                  </a:lnTo>
                  <a:lnTo>
                    <a:pt x="78120" y="204060"/>
                  </a:lnTo>
                  <a:lnTo>
                    <a:pt x="55210" y="242202"/>
                  </a:lnTo>
                  <a:lnTo>
                    <a:pt x="35949" y="282635"/>
                  </a:lnTo>
                  <a:lnTo>
                    <a:pt x="20567" y="325124"/>
                  </a:lnTo>
                  <a:lnTo>
                    <a:pt x="9294" y="369437"/>
                  </a:lnTo>
                  <a:lnTo>
                    <a:pt x="2362" y="415339"/>
                  </a:lnTo>
                  <a:lnTo>
                    <a:pt x="0" y="462597"/>
                  </a:lnTo>
                  <a:lnTo>
                    <a:pt x="0" y="2976473"/>
                  </a:lnTo>
                  <a:lnTo>
                    <a:pt x="2362" y="3023727"/>
                  </a:lnTo>
                  <a:lnTo>
                    <a:pt x="9294" y="3069618"/>
                  </a:lnTo>
                  <a:lnTo>
                    <a:pt x="20567" y="3113913"/>
                  </a:lnTo>
                  <a:lnTo>
                    <a:pt x="35949" y="3156380"/>
                  </a:lnTo>
                  <a:lnTo>
                    <a:pt x="55210" y="3196785"/>
                  </a:lnTo>
                  <a:lnTo>
                    <a:pt x="78120" y="3234897"/>
                  </a:lnTo>
                  <a:lnTo>
                    <a:pt x="104448" y="3270483"/>
                  </a:lnTo>
                  <a:lnTo>
                    <a:pt x="133964" y="3303311"/>
                  </a:lnTo>
                  <a:lnTo>
                    <a:pt x="166437" y="3333147"/>
                  </a:lnTo>
                  <a:lnTo>
                    <a:pt x="201637" y="3359760"/>
                  </a:lnTo>
                  <a:lnTo>
                    <a:pt x="239334" y="3382916"/>
                  </a:lnTo>
                  <a:lnTo>
                    <a:pt x="279297" y="3402383"/>
                  </a:lnTo>
                  <a:lnTo>
                    <a:pt x="321295" y="3417930"/>
                  </a:lnTo>
                  <a:lnTo>
                    <a:pt x="365099" y="3429322"/>
                  </a:lnTo>
                  <a:lnTo>
                    <a:pt x="410477" y="3436328"/>
                  </a:lnTo>
                  <a:lnTo>
                    <a:pt x="457200" y="3438715"/>
                  </a:lnTo>
                  <a:lnTo>
                    <a:pt x="2286000" y="3438715"/>
                  </a:lnTo>
                  <a:lnTo>
                    <a:pt x="2332722" y="3436328"/>
                  </a:lnTo>
                  <a:lnTo>
                    <a:pt x="2378100" y="3429322"/>
                  </a:lnTo>
                  <a:lnTo>
                    <a:pt x="2421904" y="3417930"/>
                  </a:lnTo>
                  <a:lnTo>
                    <a:pt x="2463902" y="3402383"/>
                  </a:lnTo>
                  <a:lnTo>
                    <a:pt x="2503865" y="3382916"/>
                  </a:lnTo>
                  <a:lnTo>
                    <a:pt x="2541562" y="3359760"/>
                  </a:lnTo>
                  <a:lnTo>
                    <a:pt x="2576762" y="3333147"/>
                  </a:lnTo>
                  <a:lnTo>
                    <a:pt x="2609235" y="3303311"/>
                  </a:lnTo>
                  <a:lnTo>
                    <a:pt x="2638751" y="3270483"/>
                  </a:lnTo>
                  <a:lnTo>
                    <a:pt x="2665079" y="3234897"/>
                  </a:lnTo>
                  <a:lnTo>
                    <a:pt x="2687989" y="3196785"/>
                  </a:lnTo>
                  <a:lnTo>
                    <a:pt x="2707250" y="3156380"/>
                  </a:lnTo>
                  <a:lnTo>
                    <a:pt x="2722632" y="3113913"/>
                  </a:lnTo>
                  <a:lnTo>
                    <a:pt x="2733905" y="3069618"/>
                  </a:lnTo>
                  <a:lnTo>
                    <a:pt x="2740837" y="3023727"/>
                  </a:lnTo>
                  <a:lnTo>
                    <a:pt x="2743200" y="2976473"/>
                  </a:lnTo>
                  <a:lnTo>
                    <a:pt x="2743200" y="462597"/>
                  </a:lnTo>
                  <a:lnTo>
                    <a:pt x="2740278" y="410503"/>
                  </a:lnTo>
                  <a:lnTo>
                    <a:pt x="2731638" y="359449"/>
                  </a:lnTo>
                  <a:lnTo>
                    <a:pt x="2717470" y="309901"/>
                  </a:lnTo>
                  <a:lnTo>
                    <a:pt x="2697961" y="262324"/>
                  </a:lnTo>
                  <a:lnTo>
                    <a:pt x="2673300" y="217184"/>
                  </a:lnTo>
                  <a:lnTo>
                    <a:pt x="2643677" y="174948"/>
                  </a:lnTo>
                  <a:lnTo>
                    <a:pt x="2609278" y="136080"/>
                  </a:lnTo>
                  <a:lnTo>
                    <a:pt x="2570873" y="100998"/>
                  </a:lnTo>
                  <a:lnTo>
                    <a:pt x="2529099" y="70846"/>
                  </a:lnTo>
                  <a:lnTo>
                    <a:pt x="2484422" y="45795"/>
                  </a:lnTo>
                  <a:lnTo>
                    <a:pt x="2437308" y="26015"/>
                  </a:lnTo>
                  <a:lnTo>
                    <a:pt x="2388222" y="11675"/>
                  </a:lnTo>
                  <a:lnTo>
                    <a:pt x="2337631" y="2947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5715000" y="1257132"/>
              <a:ext cx="2743200" cy="3439160"/>
            </a:xfrm>
            <a:custGeom>
              <a:rect b="b" l="l" r="r" t="t"/>
              <a:pathLst>
                <a:path extrusionOk="0" h="3439160" w="2743200">
                  <a:moveTo>
                    <a:pt x="0" y="462597"/>
                  </a:moveTo>
                  <a:lnTo>
                    <a:pt x="2362" y="415339"/>
                  </a:lnTo>
                  <a:lnTo>
                    <a:pt x="9294" y="369437"/>
                  </a:lnTo>
                  <a:lnTo>
                    <a:pt x="20567" y="325124"/>
                  </a:lnTo>
                  <a:lnTo>
                    <a:pt x="35949" y="282635"/>
                  </a:lnTo>
                  <a:lnTo>
                    <a:pt x="55210" y="242202"/>
                  </a:lnTo>
                  <a:lnTo>
                    <a:pt x="78120" y="204060"/>
                  </a:lnTo>
                  <a:lnTo>
                    <a:pt x="104448" y="168442"/>
                  </a:lnTo>
                  <a:lnTo>
                    <a:pt x="133964" y="135582"/>
                  </a:lnTo>
                  <a:lnTo>
                    <a:pt x="166437" y="105712"/>
                  </a:lnTo>
                  <a:lnTo>
                    <a:pt x="201637" y="79067"/>
                  </a:lnTo>
                  <a:lnTo>
                    <a:pt x="239334" y="55881"/>
                  </a:lnTo>
                  <a:lnTo>
                    <a:pt x="279297" y="36387"/>
                  </a:lnTo>
                  <a:lnTo>
                    <a:pt x="321295" y="20818"/>
                  </a:lnTo>
                  <a:lnTo>
                    <a:pt x="365099" y="9408"/>
                  </a:lnTo>
                  <a:lnTo>
                    <a:pt x="410477" y="2390"/>
                  </a:lnTo>
                  <a:lnTo>
                    <a:pt x="457200" y="0"/>
                  </a:lnTo>
                  <a:lnTo>
                    <a:pt x="2286000" y="0"/>
                  </a:lnTo>
                  <a:lnTo>
                    <a:pt x="2337631" y="2947"/>
                  </a:lnTo>
                  <a:lnTo>
                    <a:pt x="2388222" y="11675"/>
                  </a:lnTo>
                  <a:lnTo>
                    <a:pt x="2437308" y="26015"/>
                  </a:lnTo>
                  <a:lnTo>
                    <a:pt x="2484422" y="45795"/>
                  </a:lnTo>
                  <a:lnTo>
                    <a:pt x="2529099" y="70846"/>
                  </a:lnTo>
                  <a:lnTo>
                    <a:pt x="2570873" y="100998"/>
                  </a:lnTo>
                  <a:lnTo>
                    <a:pt x="2609278" y="136080"/>
                  </a:lnTo>
                  <a:lnTo>
                    <a:pt x="2643677" y="174948"/>
                  </a:lnTo>
                  <a:lnTo>
                    <a:pt x="2673300" y="217184"/>
                  </a:lnTo>
                  <a:lnTo>
                    <a:pt x="2697961" y="262324"/>
                  </a:lnTo>
                  <a:lnTo>
                    <a:pt x="2717470" y="309901"/>
                  </a:lnTo>
                  <a:lnTo>
                    <a:pt x="2731638" y="359449"/>
                  </a:lnTo>
                  <a:lnTo>
                    <a:pt x="2740278" y="410503"/>
                  </a:lnTo>
                  <a:lnTo>
                    <a:pt x="2743200" y="462597"/>
                  </a:lnTo>
                  <a:lnTo>
                    <a:pt x="2743200" y="2976473"/>
                  </a:lnTo>
                  <a:lnTo>
                    <a:pt x="2740837" y="3023727"/>
                  </a:lnTo>
                  <a:lnTo>
                    <a:pt x="2733905" y="3069618"/>
                  </a:lnTo>
                  <a:lnTo>
                    <a:pt x="2722632" y="3113913"/>
                  </a:lnTo>
                  <a:lnTo>
                    <a:pt x="2707250" y="3156380"/>
                  </a:lnTo>
                  <a:lnTo>
                    <a:pt x="2687989" y="3196785"/>
                  </a:lnTo>
                  <a:lnTo>
                    <a:pt x="2665079" y="3234897"/>
                  </a:lnTo>
                  <a:lnTo>
                    <a:pt x="2638751" y="3270483"/>
                  </a:lnTo>
                  <a:lnTo>
                    <a:pt x="2609235" y="3303311"/>
                  </a:lnTo>
                  <a:lnTo>
                    <a:pt x="2576762" y="3333147"/>
                  </a:lnTo>
                  <a:lnTo>
                    <a:pt x="2541562" y="3359760"/>
                  </a:lnTo>
                  <a:lnTo>
                    <a:pt x="2503865" y="3382916"/>
                  </a:lnTo>
                  <a:lnTo>
                    <a:pt x="2463902" y="3402383"/>
                  </a:lnTo>
                  <a:lnTo>
                    <a:pt x="2421904" y="3417930"/>
                  </a:lnTo>
                  <a:lnTo>
                    <a:pt x="2378100" y="3429322"/>
                  </a:lnTo>
                  <a:lnTo>
                    <a:pt x="2332722" y="3436328"/>
                  </a:lnTo>
                  <a:lnTo>
                    <a:pt x="2286000" y="3438715"/>
                  </a:lnTo>
                  <a:lnTo>
                    <a:pt x="457200" y="3438715"/>
                  </a:lnTo>
                  <a:lnTo>
                    <a:pt x="410477" y="3436328"/>
                  </a:lnTo>
                  <a:lnTo>
                    <a:pt x="365099" y="3429322"/>
                  </a:lnTo>
                  <a:lnTo>
                    <a:pt x="321295" y="3417930"/>
                  </a:lnTo>
                  <a:lnTo>
                    <a:pt x="279297" y="3402383"/>
                  </a:lnTo>
                  <a:lnTo>
                    <a:pt x="239334" y="3382916"/>
                  </a:lnTo>
                  <a:lnTo>
                    <a:pt x="201637" y="3359760"/>
                  </a:lnTo>
                  <a:lnTo>
                    <a:pt x="166437" y="3333147"/>
                  </a:lnTo>
                  <a:lnTo>
                    <a:pt x="133964" y="3303311"/>
                  </a:lnTo>
                  <a:lnTo>
                    <a:pt x="104448" y="3270483"/>
                  </a:lnTo>
                  <a:lnTo>
                    <a:pt x="78120" y="3234897"/>
                  </a:lnTo>
                  <a:lnTo>
                    <a:pt x="55210" y="3196785"/>
                  </a:lnTo>
                  <a:lnTo>
                    <a:pt x="35949" y="3156380"/>
                  </a:lnTo>
                  <a:lnTo>
                    <a:pt x="20567" y="3113913"/>
                  </a:lnTo>
                  <a:lnTo>
                    <a:pt x="9294" y="3069618"/>
                  </a:lnTo>
                  <a:lnTo>
                    <a:pt x="2362" y="3023727"/>
                  </a:lnTo>
                  <a:lnTo>
                    <a:pt x="0" y="2976473"/>
                  </a:lnTo>
                  <a:lnTo>
                    <a:pt x="0" y="462597"/>
                  </a:lnTo>
                  <a:close/>
                </a:path>
              </a:pathLst>
            </a:custGeom>
            <a:noFill/>
            <a:ln cap="flat" cmpd="sng" w="9525">
              <a:solidFill>
                <a:srgbClr val="9D9D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075362" y="1709646"/>
              <a:ext cx="1999614" cy="2286635"/>
            </a:xfrm>
            <a:custGeom>
              <a:rect b="b" l="l" r="r" t="t"/>
              <a:pathLst>
                <a:path extrusionOk="0" h="2286635" w="1999615">
                  <a:moveTo>
                    <a:pt x="1999437" y="0"/>
                  </a:moveTo>
                  <a:lnTo>
                    <a:pt x="0" y="0"/>
                  </a:lnTo>
                  <a:lnTo>
                    <a:pt x="0" y="2286368"/>
                  </a:lnTo>
                  <a:lnTo>
                    <a:pt x="1999437" y="2286368"/>
                  </a:lnTo>
                  <a:lnTo>
                    <a:pt x="1999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" name="Google Shape;106;p7"/>
          <p:cNvSpPr txBox="1"/>
          <p:nvPr/>
        </p:nvSpPr>
        <p:spPr>
          <a:xfrm>
            <a:off x="1483563" y="3096727"/>
            <a:ext cx="1715100" cy="525300"/>
          </a:xfrm>
          <a:prstGeom prst="rect">
            <a:avLst/>
          </a:prstGeom>
          <a:solidFill>
            <a:srgbClr val="FFFFFF"/>
          </a:solidFill>
          <a:ln cap="flat" cmpd="sng" w="284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375920" lvl="0" marL="592455" marR="24066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Business logic  code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6880936" y="4111114"/>
            <a:ext cx="636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POD B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6075362" y="1709646"/>
            <a:ext cx="1999500" cy="2316600"/>
          </a:xfrm>
          <a:prstGeom prst="rect">
            <a:avLst/>
          </a:pr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394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Poppins"/>
                <a:ea typeface="Poppins"/>
                <a:cs typeface="Poppins"/>
                <a:sym typeface="Poppins"/>
              </a:rPr>
              <a:t>Container2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6208204" y="1877769"/>
            <a:ext cx="1715100" cy="361200"/>
          </a:xfrm>
          <a:prstGeom prst="rect">
            <a:avLst/>
          </a:prstGeom>
          <a:solidFill>
            <a:srgbClr val="FFF1CC"/>
          </a:solidFill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4125">
            <a:spAutoFit/>
          </a:bodyPr>
          <a:lstStyle/>
          <a:p>
            <a:pPr indent="0" lvl="0" marL="248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Routing code2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6217554" y="2309104"/>
            <a:ext cx="1715100" cy="525300"/>
          </a:xfrm>
          <a:prstGeom prst="rect">
            <a:avLst/>
          </a:prstGeom>
          <a:solidFill>
            <a:srgbClr val="CEE1F2"/>
          </a:solidFill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408305" lvl="0" marL="615315" marR="18415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Circuit breaker  code2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6208204" y="3096727"/>
            <a:ext cx="1715100" cy="525300"/>
          </a:xfrm>
          <a:prstGeom prst="rect">
            <a:avLst/>
          </a:prstGeom>
          <a:solidFill>
            <a:srgbClr val="FFFFFF"/>
          </a:solidFill>
          <a:ln cap="flat" cmpd="sng" w="284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325120" lvl="0" marL="542925" marR="23939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Business logic  code2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314" y="4071249"/>
            <a:ext cx="371881" cy="34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1"/>
          <p:cNvGrpSpPr/>
          <p:nvPr/>
        </p:nvGrpSpPr>
        <p:grpSpPr>
          <a:xfrm>
            <a:off x="1034643" y="1143010"/>
            <a:ext cx="2562225" cy="3400425"/>
            <a:chOff x="1034643" y="1143010"/>
            <a:chExt cx="2562225" cy="3400425"/>
          </a:xfrm>
        </p:grpSpPr>
        <p:sp>
          <p:nvSpPr>
            <p:cNvPr id="118" name="Google Shape;118;p11"/>
            <p:cNvSpPr/>
            <p:nvPr/>
          </p:nvSpPr>
          <p:spPr>
            <a:xfrm>
              <a:off x="1034643" y="1143010"/>
              <a:ext cx="2562225" cy="3400425"/>
            </a:xfrm>
            <a:custGeom>
              <a:rect b="b" l="l" r="r" t="t"/>
              <a:pathLst>
                <a:path extrusionOk="0" h="3400425" w="2562225">
                  <a:moveTo>
                    <a:pt x="2134793" y="0"/>
                  </a:moveTo>
                  <a:lnTo>
                    <a:pt x="427316" y="0"/>
                  </a:lnTo>
                  <a:lnTo>
                    <a:pt x="380728" y="2684"/>
                  </a:lnTo>
                  <a:lnTo>
                    <a:pt x="335600" y="10552"/>
                  </a:lnTo>
                  <a:lnTo>
                    <a:pt x="292191" y="23324"/>
                  </a:lnTo>
                  <a:lnTo>
                    <a:pt x="250762" y="40722"/>
                  </a:lnTo>
                  <a:lnTo>
                    <a:pt x="211572" y="62466"/>
                  </a:lnTo>
                  <a:lnTo>
                    <a:pt x="174881" y="88276"/>
                  </a:lnTo>
                  <a:lnTo>
                    <a:pt x="140949" y="117875"/>
                  </a:lnTo>
                  <a:lnTo>
                    <a:pt x="110036" y="150984"/>
                  </a:lnTo>
                  <a:lnTo>
                    <a:pt x="82402" y="187322"/>
                  </a:lnTo>
                  <a:lnTo>
                    <a:pt x="58306" y="226611"/>
                  </a:lnTo>
                  <a:lnTo>
                    <a:pt x="38009" y="268572"/>
                  </a:lnTo>
                  <a:lnTo>
                    <a:pt x="21769" y="312926"/>
                  </a:lnTo>
                  <a:lnTo>
                    <a:pt x="9848" y="359394"/>
                  </a:lnTo>
                  <a:lnTo>
                    <a:pt x="2505" y="407697"/>
                  </a:lnTo>
                  <a:lnTo>
                    <a:pt x="0" y="457555"/>
                  </a:lnTo>
                  <a:lnTo>
                    <a:pt x="0" y="2942996"/>
                  </a:lnTo>
                  <a:lnTo>
                    <a:pt x="2505" y="2992788"/>
                  </a:lnTo>
                  <a:lnTo>
                    <a:pt x="9848" y="3041033"/>
                  </a:lnTo>
                  <a:lnTo>
                    <a:pt x="21769" y="3087452"/>
                  </a:lnTo>
                  <a:lnTo>
                    <a:pt x="38009" y="3131764"/>
                  </a:lnTo>
                  <a:lnTo>
                    <a:pt x="58306" y="3173690"/>
                  </a:lnTo>
                  <a:lnTo>
                    <a:pt x="82402" y="3212951"/>
                  </a:lnTo>
                  <a:lnTo>
                    <a:pt x="110036" y="3249266"/>
                  </a:lnTo>
                  <a:lnTo>
                    <a:pt x="140949" y="3282356"/>
                  </a:lnTo>
                  <a:lnTo>
                    <a:pt x="174881" y="3311942"/>
                  </a:lnTo>
                  <a:lnTo>
                    <a:pt x="211572" y="3337743"/>
                  </a:lnTo>
                  <a:lnTo>
                    <a:pt x="250762" y="3359480"/>
                  </a:lnTo>
                  <a:lnTo>
                    <a:pt x="292191" y="3376874"/>
                  </a:lnTo>
                  <a:lnTo>
                    <a:pt x="335600" y="3389644"/>
                  </a:lnTo>
                  <a:lnTo>
                    <a:pt x="380728" y="3397511"/>
                  </a:lnTo>
                  <a:lnTo>
                    <a:pt x="427316" y="3400196"/>
                  </a:lnTo>
                  <a:lnTo>
                    <a:pt x="2134793" y="3400196"/>
                  </a:lnTo>
                  <a:lnTo>
                    <a:pt x="2181315" y="3397511"/>
                  </a:lnTo>
                  <a:lnTo>
                    <a:pt x="2226386" y="3389644"/>
                  </a:lnTo>
                  <a:lnTo>
                    <a:pt x="2269745" y="3376874"/>
                  </a:lnTo>
                  <a:lnTo>
                    <a:pt x="2311132" y="3359480"/>
                  </a:lnTo>
                  <a:lnTo>
                    <a:pt x="2350287" y="3337743"/>
                  </a:lnTo>
                  <a:lnTo>
                    <a:pt x="2386950" y="3311942"/>
                  </a:lnTo>
                  <a:lnTo>
                    <a:pt x="2420859" y="3282356"/>
                  </a:lnTo>
                  <a:lnTo>
                    <a:pt x="2451754" y="3249266"/>
                  </a:lnTo>
                  <a:lnTo>
                    <a:pt x="2479375" y="3212951"/>
                  </a:lnTo>
                  <a:lnTo>
                    <a:pt x="2503461" y="3173690"/>
                  </a:lnTo>
                  <a:lnTo>
                    <a:pt x="2523752" y="3131764"/>
                  </a:lnTo>
                  <a:lnTo>
                    <a:pt x="2539988" y="3087452"/>
                  </a:lnTo>
                  <a:lnTo>
                    <a:pt x="2551907" y="3041033"/>
                  </a:lnTo>
                  <a:lnTo>
                    <a:pt x="2559249" y="2992788"/>
                  </a:lnTo>
                  <a:lnTo>
                    <a:pt x="2561755" y="2942996"/>
                  </a:lnTo>
                  <a:lnTo>
                    <a:pt x="2561755" y="457555"/>
                  </a:lnTo>
                  <a:lnTo>
                    <a:pt x="2559029" y="405927"/>
                  </a:lnTo>
                  <a:lnTo>
                    <a:pt x="2550970" y="355330"/>
                  </a:lnTo>
                  <a:lnTo>
                    <a:pt x="2537754" y="306224"/>
                  </a:lnTo>
                  <a:lnTo>
                    <a:pt x="2519556" y="259070"/>
                  </a:lnTo>
                  <a:lnTo>
                    <a:pt x="2496553" y="214328"/>
                  </a:lnTo>
                  <a:lnTo>
                    <a:pt x="2468922" y="172458"/>
                  </a:lnTo>
                  <a:lnTo>
                    <a:pt x="2436837" y="133921"/>
                  </a:lnTo>
                  <a:lnTo>
                    <a:pt x="2400780" y="99522"/>
                  </a:lnTo>
                  <a:lnTo>
                    <a:pt x="2361687" y="69899"/>
                  </a:lnTo>
                  <a:lnTo>
                    <a:pt x="2319960" y="45238"/>
                  </a:lnTo>
                  <a:lnTo>
                    <a:pt x="2276004" y="25729"/>
                  </a:lnTo>
                  <a:lnTo>
                    <a:pt x="2230222" y="11561"/>
                  </a:lnTo>
                  <a:lnTo>
                    <a:pt x="2183017" y="2921"/>
                  </a:lnTo>
                  <a:lnTo>
                    <a:pt x="2134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034643" y="1143010"/>
              <a:ext cx="2562225" cy="3400425"/>
            </a:xfrm>
            <a:custGeom>
              <a:rect b="b" l="l" r="r" t="t"/>
              <a:pathLst>
                <a:path extrusionOk="0" h="3400425" w="2562225">
                  <a:moveTo>
                    <a:pt x="0" y="457555"/>
                  </a:moveTo>
                  <a:lnTo>
                    <a:pt x="2505" y="407697"/>
                  </a:lnTo>
                  <a:lnTo>
                    <a:pt x="9848" y="359394"/>
                  </a:lnTo>
                  <a:lnTo>
                    <a:pt x="21769" y="312926"/>
                  </a:lnTo>
                  <a:lnTo>
                    <a:pt x="38009" y="268572"/>
                  </a:lnTo>
                  <a:lnTo>
                    <a:pt x="58306" y="226611"/>
                  </a:lnTo>
                  <a:lnTo>
                    <a:pt x="82402" y="187322"/>
                  </a:lnTo>
                  <a:lnTo>
                    <a:pt x="110036" y="150984"/>
                  </a:lnTo>
                  <a:lnTo>
                    <a:pt x="140949" y="117875"/>
                  </a:lnTo>
                  <a:lnTo>
                    <a:pt x="174881" y="88276"/>
                  </a:lnTo>
                  <a:lnTo>
                    <a:pt x="211572" y="62466"/>
                  </a:lnTo>
                  <a:lnTo>
                    <a:pt x="250762" y="40722"/>
                  </a:lnTo>
                  <a:lnTo>
                    <a:pt x="292191" y="23324"/>
                  </a:lnTo>
                  <a:lnTo>
                    <a:pt x="335600" y="10552"/>
                  </a:lnTo>
                  <a:lnTo>
                    <a:pt x="380728" y="2684"/>
                  </a:lnTo>
                  <a:lnTo>
                    <a:pt x="427316" y="0"/>
                  </a:lnTo>
                  <a:lnTo>
                    <a:pt x="2134793" y="0"/>
                  </a:lnTo>
                  <a:lnTo>
                    <a:pt x="2183017" y="2921"/>
                  </a:lnTo>
                  <a:lnTo>
                    <a:pt x="2230222" y="11561"/>
                  </a:lnTo>
                  <a:lnTo>
                    <a:pt x="2276004" y="25729"/>
                  </a:lnTo>
                  <a:lnTo>
                    <a:pt x="2319960" y="45238"/>
                  </a:lnTo>
                  <a:lnTo>
                    <a:pt x="2361687" y="69899"/>
                  </a:lnTo>
                  <a:lnTo>
                    <a:pt x="2400780" y="99522"/>
                  </a:lnTo>
                  <a:lnTo>
                    <a:pt x="2436837" y="133921"/>
                  </a:lnTo>
                  <a:lnTo>
                    <a:pt x="2468922" y="172458"/>
                  </a:lnTo>
                  <a:lnTo>
                    <a:pt x="2496553" y="214328"/>
                  </a:lnTo>
                  <a:lnTo>
                    <a:pt x="2519556" y="259070"/>
                  </a:lnTo>
                  <a:lnTo>
                    <a:pt x="2537754" y="306224"/>
                  </a:lnTo>
                  <a:lnTo>
                    <a:pt x="2550970" y="355330"/>
                  </a:lnTo>
                  <a:lnTo>
                    <a:pt x="2559029" y="405927"/>
                  </a:lnTo>
                  <a:lnTo>
                    <a:pt x="2561755" y="457555"/>
                  </a:lnTo>
                  <a:lnTo>
                    <a:pt x="2561755" y="2942996"/>
                  </a:lnTo>
                  <a:lnTo>
                    <a:pt x="2559249" y="2992788"/>
                  </a:lnTo>
                  <a:lnTo>
                    <a:pt x="2551907" y="3041033"/>
                  </a:lnTo>
                  <a:lnTo>
                    <a:pt x="2539988" y="3087452"/>
                  </a:lnTo>
                  <a:lnTo>
                    <a:pt x="2523752" y="3131764"/>
                  </a:lnTo>
                  <a:lnTo>
                    <a:pt x="2503461" y="3173690"/>
                  </a:lnTo>
                  <a:lnTo>
                    <a:pt x="2479375" y="3212951"/>
                  </a:lnTo>
                  <a:lnTo>
                    <a:pt x="2451754" y="3249266"/>
                  </a:lnTo>
                  <a:lnTo>
                    <a:pt x="2420859" y="3282356"/>
                  </a:lnTo>
                  <a:lnTo>
                    <a:pt x="2386950" y="3311942"/>
                  </a:lnTo>
                  <a:lnTo>
                    <a:pt x="2350287" y="3337743"/>
                  </a:lnTo>
                  <a:lnTo>
                    <a:pt x="2311132" y="3359480"/>
                  </a:lnTo>
                  <a:lnTo>
                    <a:pt x="2269745" y="3376874"/>
                  </a:lnTo>
                  <a:lnTo>
                    <a:pt x="2226386" y="3389644"/>
                  </a:lnTo>
                  <a:lnTo>
                    <a:pt x="2181315" y="3397511"/>
                  </a:lnTo>
                  <a:lnTo>
                    <a:pt x="2134793" y="3400196"/>
                  </a:lnTo>
                  <a:lnTo>
                    <a:pt x="427316" y="3400196"/>
                  </a:lnTo>
                  <a:lnTo>
                    <a:pt x="380728" y="3397511"/>
                  </a:lnTo>
                  <a:lnTo>
                    <a:pt x="335600" y="3389644"/>
                  </a:lnTo>
                  <a:lnTo>
                    <a:pt x="292191" y="3376874"/>
                  </a:lnTo>
                  <a:lnTo>
                    <a:pt x="250762" y="3359480"/>
                  </a:lnTo>
                  <a:lnTo>
                    <a:pt x="211572" y="3337743"/>
                  </a:lnTo>
                  <a:lnTo>
                    <a:pt x="174881" y="3311942"/>
                  </a:lnTo>
                  <a:lnTo>
                    <a:pt x="140949" y="3282356"/>
                  </a:lnTo>
                  <a:lnTo>
                    <a:pt x="110036" y="3249266"/>
                  </a:lnTo>
                  <a:lnTo>
                    <a:pt x="82402" y="3212951"/>
                  </a:lnTo>
                  <a:lnTo>
                    <a:pt x="58306" y="3173690"/>
                  </a:lnTo>
                  <a:lnTo>
                    <a:pt x="38009" y="3131764"/>
                  </a:lnTo>
                  <a:lnTo>
                    <a:pt x="21769" y="3087452"/>
                  </a:lnTo>
                  <a:lnTo>
                    <a:pt x="9848" y="3041033"/>
                  </a:lnTo>
                  <a:lnTo>
                    <a:pt x="2505" y="2992788"/>
                  </a:lnTo>
                  <a:lnTo>
                    <a:pt x="0" y="2942996"/>
                  </a:lnTo>
                  <a:lnTo>
                    <a:pt x="0" y="457555"/>
                  </a:lnTo>
                  <a:close/>
                </a:path>
              </a:pathLst>
            </a:custGeom>
            <a:noFill/>
            <a:ln cap="flat" cmpd="sng" w="9525">
              <a:solidFill>
                <a:srgbClr val="9D9D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0" name="Google Shape;12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2196" y="3963972"/>
              <a:ext cx="431279" cy="4046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1"/>
            <p:cNvSpPr/>
            <p:nvPr/>
          </p:nvSpPr>
          <p:spPr>
            <a:xfrm>
              <a:off x="1351076" y="1557005"/>
              <a:ext cx="1999614" cy="2327910"/>
            </a:xfrm>
            <a:custGeom>
              <a:rect b="b" l="l" r="r" t="t"/>
              <a:pathLst>
                <a:path extrusionOk="0" h="2327910" w="1999614">
                  <a:moveTo>
                    <a:pt x="1999081" y="0"/>
                  </a:moveTo>
                  <a:lnTo>
                    <a:pt x="0" y="0"/>
                  </a:lnTo>
                  <a:lnTo>
                    <a:pt x="0" y="2327770"/>
                  </a:lnTo>
                  <a:lnTo>
                    <a:pt x="1999081" y="2327770"/>
                  </a:lnTo>
                  <a:lnTo>
                    <a:pt x="1999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" name="Google Shape;122;p11"/>
          <p:cNvSpPr txBox="1"/>
          <p:nvPr>
            <p:ph type="title"/>
          </p:nvPr>
        </p:nvSpPr>
        <p:spPr>
          <a:xfrm>
            <a:off x="491655" y="238592"/>
            <a:ext cx="4344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Pod with</a:t>
            </a: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 Sidecar 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2194458" y="4040197"/>
            <a:ext cx="4596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POD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11"/>
          <p:cNvSpPr txBox="1"/>
          <p:nvPr/>
        </p:nvSpPr>
        <p:spPr>
          <a:xfrm>
            <a:off x="1351076" y="1557005"/>
            <a:ext cx="1999500" cy="2339700"/>
          </a:xfrm>
          <a:prstGeom prst="rect">
            <a:avLst/>
          </a:pr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Poppins"/>
                <a:ea typeface="Poppins"/>
                <a:cs typeface="Poppins"/>
                <a:sym typeface="Poppins"/>
              </a:rPr>
              <a:t>Container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5" name="Google Shape;125;p11"/>
          <p:cNvGrpSpPr/>
          <p:nvPr/>
        </p:nvGrpSpPr>
        <p:grpSpPr>
          <a:xfrm>
            <a:off x="5758916" y="1143010"/>
            <a:ext cx="2562225" cy="3400425"/>
            <a:chOff x="5758916" y="1143010"/>
            <a:chExt cx="2562225" cy="3400425"/>
          </a:xfrm>
        </p:grpSpPr>
        <p:sp>
          <p:nvSpPr>
            <p:cNvPr id="126" name="Google Shape;126;p11"/>
            <p:cNvSpPr/>
            <p:nvPr/>
          </p:nvSpPr>
          <p:spPr>
            <a:xfrm>
              <a:off x="5758916" y="1143010"/>
              <a:ext cx="2562225" cy="3400425"/>
            </a:xfrm>
            <a:custGeom>
              <a:rect b="b" l="l" r="r" t="t"/>
              <a:pathLst>
                <a:path extrusionOk="0" h="3400425" w="2562225">
                  <a:moveTo>
                    <a:pt x="2134806" y="0"/>
                  </a:moveTo>
                  <a:lnTo>
                    <a:pt x="426961" y="0"/>
                  </a:lnTo>
                  <a:lnTo>
                    <a:pt x="380439" y="2684"/>
                  </a:lnTo>
                  <a:lnTo>
                    <a:pt x="335369" y="10552"/>
                  </a:lnTo>
                  <a:lnTo>
                    <a:pt x="292009" y="23324"/>
                  </a:lnTo>
                  <a:lnTo>
                    <a:pt x="250622" y="40722"/>
                  </a:lnTo>
                  <a:lnTo>
                    <a:pt x="211467" y="62466"/>
                  </a:lnTo>
                  <a:lnTo>
                    <a:pt x="174804" y="88276"/>
                  </a:lnTo>
                  <a:lnTo>
                    <a:pt x="140895" y="117875"/>
                  </a:lnTo>
                  <a:lnTo>
                    <a:pt x="110000" y="150984"/>
                  </a:lnTo>
                  <a:lnTo>
                    <a:pt x="82379" y="187322"/>
                  </a:lnTo>
                  <a:lnTo>
                    <a:pt x="58293" y="226611"/>
                  </a:lnTo>
                  <a:lnTo>
                    <a:pt x="38002" y="268572"/>
                  </a:lnTo>
                  <a:lnTo>
                    <a:pt x="21767" y="312926"/>
                  </a:lnTo>
                  <a:lnTo>
                    <a:pt x="9847" y="359394"/>
                  </a:lnTo>
                  <a:lnTo>
                    <a:pt x="2505" y="407697"/>
                  </a:lnTo>
                  <a:lnTo>
                    <a:pt x="0" y="457555"/>
                  </a:lnTo>
                  <a:lnTo>
                    <a:pt x="0" y="2942996"/>
                  </a:lnTo>
                  <a:lnTo>
                    <a:pt x="2505" y="2992788"/>
                  </a:lnTo>
                  <a:lnTo>
                    <a:pt x="9847" y="3041033"/>
                  </a:lnTo>
                  <a:lnTo>
                    <a:pt x="21767" y="3087452"/>
                  </a:lnTo>
                  <a:lnTo>
                    <a:pt x="38002" y="3131764"/>
                  </a:lnTo>
                  <a:lnTo>
                    <a:pt x="58293" y="3173690"/>
                  </a:lnTo>
                  <a:lnTo>
                    <a:pt x="82379" y="3212951"/>
                  </a:lnTo>
                  <a:lnTo>
                    <a:pt x="110000" y="3249266"/>
                  </a:lnTo>
                  <a:lnTo>
                    <a:pt x="140895" y="3282356"/>
                  </a:lnTo>
                  <a:lnTo>
                    <a:pt x="174804" y="3311942"/>
                  </a:lnTo>
                  <a:lnTo>
                    <a:pt x="211467" y="3337743"/>
                  </a:lnTo>
                  <a:lnTo>
                    <a:pt x="250622" y="3359480"/>
                  </a:lnTo>
                  <a:lnTo>
                    <a:pt x="292009" y="3376874"/>
                  </a:lnTo>
                  <a:lnTo>
                    <a:pt x="335369" y="3389644"/>
                  </a:lnTo>
                  <a:lnTo>
                    <a:pt x="380439" y="3397511"/>
                  </a:lnTo>
                  <a:lnTo>
                    <a:pt x="426961" y="3400196"/>
                  </a:lnTo>
                  <a:lnTo>
                    <a:pt x="2134806" y="3400196"/>
                  </a:lnTo>
                  <a:lnTo>
                    <a:pt x="2181328" y="3397511"/>
                  </a:lnTo>
                  <a:lnTo>
                    <a:pt x="2226398" y="3389644"/>
                  </a:lnTo>
                  <a:lnTo>
                    <a:pt x="2269758" y="3376874"/>
                  </a:lnTo>
                  <a:lnTo>
                    <a:pt x="2311145" y="3359480"/>
                  </a:lnTo>
                  <a:lnTo>
                    <a:pt x="2350300" y="3337743"/>
                  </a:lnTo>
                  <a:lnTo>
                    <a:pt x="2386962" y="3311942"/>
                  </a:lnTo>
                  <a:lnTo>
                    <a:pt x="2420871" y="3282356"/>
                  </a:lnTo>
                  <a:lnTo>
                    <a:pt x="2451767" y="3249266"/>
                  </a:lnTo>
                  <a:lnTo>
                    <a:pt x="2479388" y="3212951"/>
                  </a:lnTo>
                  <a:lnTo>
                    <a:pt x="2503474" y="3173690"/>
                  </a:lnTo>
                  <a:lnTo>
                    <a:pt x="2523765" y="3131764"/>
                  </a:lnTo>
                  <a:lnTo>
                    <a:pt x="2540000" y="3087452"/>
                  </a:lnTo>
                  <a:lnTo>
                    <a:pt x="2551919" y="3041033"/>
                  </a:lnTo>
                  <a:lnTo>
                    <a:pt x="2559262" y="2992788"/>
                  </a:lnTo>
                  <a:lnTo>
                    <a:pt x="2561767" y="2942996"/>
                  </a:lnTo>
                  <a:lnTo>
                    <a:pt x="2561767" y="457555"/>
                  </a:lnTo>
                  <a:lnTo>
                    <a:pt x="2559041" y="405927"/>
                  </a:lnTo>
                  <a:lnTo>
                    <a:pt x="2550980" y="355330"/>
                  </a:lnTo>
                  <a:lnTo>
                    <a:pt x="2537761" y="306224"/>
                  </a:lnTo>
                  <a:lnTo>
                    <a:pt x="2519561" y="259070"/>
                  </a:lnTo>
                  <a:lnTo>
                    <a:pt x="2496556" y="214328"/>
                  </a:lnTo>
                  <a:lnTo>
                    <a:pt x="2468922" y="172458"/>
                  </a:lnTo>
                  <a:lnTo>
                    <a:pt x="2436837" y="133921"/>
                  </a:lnTo>
                  <a:lnTo>
                    <a:pt x="2400897" y="99522"/>
                  </a:lnTo>
                  <a:lnTo>
                    <a:pt x="2361851" y="69899"/>
                  </a:lnTo>
                  <a:lnTo>
                    <a:pt x="2320120" y="45238"/>
                  </a:lnTo>
                  <a:lnTo>
                    <a:pt x="2276128" y="25729"/>
                  </a:lnTo>
                  <a:lnTo>
                    <a:pt x="2230297" y="11561"/>
                  </a:lnTo>
                  <a:lnTo>
                    <a:pt x="2183049" y="2921"/>
                  </a:lnTo>
                  <a:lnTo>
                    <a:pt x="2134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5758916" y="1143010"/>
              <a:ext cx="2562225" cy="3400425"/>
            </a:xfrm>
            <a:custGeom>
              <a:rect b="b" l="l" r="r" t="t"/>
              <a:pathLst>
                <a:path extrusionOk="0" h="3400425" w="2562225">
                  <a:moveTo>
                    <a:pt x="0" y="457555"/>
                  </a:moveTo>
                  <a:lnTo>
                    <a:pt x="2505" y="407697"/>
                  </a:lnTo>
                  <a:lnTo>
                    <a:pt x="9847" y="359394"/>
                  </a:lnTo>
                  <a:lnTo>
                    <a:pt x="21767" y="312926"/>
                  </a:lnTo>
                  <a:lnTo>
                    <a:pt x="38002" y="268572"/>
                  </a:lnTo>
                  <a:lnTo>
                    <a:pt x="58293" y="226611"/>
                  </a:lnTo>
                  <a:lnTo>
                    <a:pt x="82379" y="187322"/>
                  </a:lnTo>
                  <a:lnTo>
                    <a:pt x="110000" y="150984"/>
                  </a:lnTo>
                  <a:lnTo>
                    <a:pt x="140895" y="117875"/>
                  </a:lnTo>
                  <a:lnTo>
                    <a:pt x="174804" y="88276"/>
                  </a:lnTo>
                  <a:lnTo>
                    <a:pt x="211467" y="62466"/>
                  </a:lnTo>
                  <a:lnTo>
                    <a:pt x="250622" y="40722"/>
                  </a:lnTo>
                  <a:lnTo>
                    <a:pt x="292009" y="23324"/>
                  </a:lnTo>
                  <a:lnTo>
                    <a:pt x="335369" y="10552"/>
                  </a:lnTo>
                  <a:lnTo>
                    <a:pt x="380439" y="2684"/>
                  </a:lnTo>
                  <a:lnTo>
                    <a:pt x="426961" y="0"/>
                  </a:lnTo>
                  <a:lnTo>
                    <a:pt x="2134806" y="0"/>
                  </a:lnTo>
                  <a:lnTo>
                    <a:pt x="2183049" y="2921"/>
                  </a:lnTo>
                  <a:lnTo>
                    <a:pt x="2230297" y="11561"/>
                  </a:lnTo>
                  <a:lnTo>
                    <a:pt x="2276128" y="25729"/>
                  </a:lnTo>
                  <a:lnTo>
                    <a:pt x="2320120" y="45238"/>
                  </a:lnTo>
                  <a:lnTo>
                    <a:pt x="2361851" y="69899"/>
                  </a:lnTo>
                  <a:lnTo>
                    <a:pt x="2400897" y="99522"/>
                  </a:lnTo>
                  <a:lnTo>
                    <a:pt x="2436837" y="133921"/>
                  </a:lnTo>
                  <a:lnTo>
                    <a:pt x="2468922" y="172458"/>
                  </a:lnTo>
                  <a:lnTo>
                    <a:pt x="2496556" y="214328"/>
                  </a:lnTo>
                  <a:lnTo>
                    <a:pt x="2519561" y="259070"/>
                  </a:lnTo>
                  <a:lnTo>
                    <a:pt x="2537761" y="306224"/>
                  </a:lnTo>
                  <a:lnTo>
                    <a:pt x="2550980" y="355330"/>
                  </a:lnTo>
                  <a:lnTo>
                    <a:pt x="2559041" y="405927"/>
                  </a:lnTo>
                  <a:lnTo>
                    <a:pt x="2561767" y="457555"/>
                  </a:lnTo>
                  <a:lnTo>
                    <a:pt x="2561767" y="2942996"/>
                  </a:lnTo>
                  <a:lnTo>
                    <a:pt x="2559262" y="2992788"/>
                  </a:lnTo>
                  <a:lnTo>
                    <a:pt x="2551919" y="3041033"/>
                  </a:lnTo>
                  <a:lnTo>
                    <a:pt x="2540000" y="3087452"/>
                  </a:lnTo>
                  <a:lnTo>
                    <a:pt x="2523765" y="3131764"/>
                  </a:lnTo>
                  <a:lnTo>
                    <a:pt x="2503474" y="3173690"/>
                  </a:lnTo>
                  <a:lnTo>
                    <a:pt x="2479388" y="3212951"/>
                  </a:lnTo>
                  <a:lnTo>
                    <a:pt x="2451767" y="3249266"/>
                  </a:lnTo>
                  <a:lnTo>
                    <a:pt x="2420871" y="3282356"/>
                  </a:lnTo>
                  <a:lnTo>
                    <a:pt x="2386962" y="3311942"/>
                  </a:lnTo>
                  <a:lnTo>
                    <a:pt x="2350300" y="3337743"/>
                  </a:lnTo>
                  <a:lnTo>
                    <a:pt x="2311145" y="3359480"/>
                  </a:lnTo>
                  <a:lnTo>
                    <a:pt x="2269758" y="3376874"/>
                  </a:lnTo>
                  <a:lnTo>
                    <a:pt x="2226398" y="3389644"/>
                  </a:lnTo>
                  <a:lnTo>
                    <a:pt x="2181328" y="3397511"/>
                  </a:lnTo>
                  <a:lnTo>
                    <a:pt x="2134806" y="3400196"/>
                  </a:lnTo>
                  <a:lnTo>
                    <a:pt x="426961" y="3400196"/>
                  </a:lnTo>
                  <a:lnTo>
                    <a:pt x="380439" y="3397511"/>
                  </a:lnTo>
                  <a:lnTo>
                    <a:pt x="335369" y="3389644"/>
                  </a:lnTo>
                  <a:lnTo>
                    <a:pt x="292009" y="3376874"/>
                  </a:lnTo>
                  <a:lnTo>
                    <a:pt x="250622" y="3359480"/>
                  </a:lnTo>
                  <a:lnTo>
                    <a:pt x="211467" y="3337743"/>
                  </a:lnTo>
                  <a:lnTo>
                    <a:pt x="174804" y="3311942"/>
                  </a:lnTo>
                  <a:lnTo>
                    <a:pt x="140895" y="3282356"/>
                  </a:lnTo>
                  <a:lnTo>
                    <a:pt x="110000" y="3249266"/>
                  </a:lnTo>
                  <a:lnTo>
                    <a:pt x="82379" y="3212951"/>
                  </a:lnTo>
                  <a:lnTo>
                    <a:pt x="58293" y="3173690"/>
                  </a:lnTo>
                  <a:lnTo>
                    <a:pt x="38002" y="3131764"/>
                  </a:lnTo>
                  <a:lnTo>
                    <a:pt x="21767" y="3087452"/>
                  </a:lnTo>
                  <a:lnTo>
                    <a:pt x="9847" y="3041033"/>
                  </a:lnTo>
                  <a:lnTo>
                    <a:pt x="2505" y="2992788"/>
                  </a:lnTo>
                  <a:lnTo>
                    <a:pt x="0" y="2942996"/>
                  </a:lnTo>
                  <a:lnTo>
                    <a:pt x="0" y="457555"/>
                  </a:lnTo>
                  <a:close/>
                </a:path>
              </a:pathLst>
            </a:custGeom>
            <a:noFill/>
            <a:ln cap="flat" cmpd="sng" w="9525">
              <a:solidFill>
                <a:srgbClr val="9D9D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8" name="Google Shape;12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39674" y="3918621"/>
              <a:ext cx="393115" cy="4046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1"/>
            <p:cNvSpPr/>
            <p:nvPr/>
          </p:nvSpPr>
          <p:spPr>
            <a:xfrm>
              <a:off x="6075362" y="2700005"/>
              <a:ext cx="1999614" cy="1097280"/>
            </a:xfrm>
            <a:custGeom>
              <a:rect b="b" l="l" r="r" t="t"/>
              <a:pathLst>
                <a:path extrusionOk="0" h="1097279" w="1999615">
                  <a:moveTo>
                    <a:pt x="1999437" y="0"/>
                  </a:moveTo>
                  <a:lnTo>
                    <a:pt x="0" y="0"/>
                  </a:lnTo>
                  <a:lnTo>
                    <a:pt x="0" y="1097280"/>
                  </a:lnTo>
                  <a:lnTo>
                    <a:pt x="1999437" y="1097280"/>
                  </a:lnTo>
                  <a:lnTo>
                    <a:pt x="1999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0" name="Google Shape;130;p11"/>
          <p:cNvSpPr txBox="1"/>
          <p:nvPr/>
        </p:nvSpPr>
        <p:spPr>
          <a:xfrm>
            <a:off x="1483563" y="2944454"/>
            <a:ext cx="1715100" cy="525300"/>
          </a:xfrm>
          <a:prstGeom prst="rect">
            <a:avLst/>
          </a:prstGeom>
          <a:solidFill>
            <a:srgbClr val="FFFFFF"/>
          </a:solidFill>
          <a:ln cap="flat" cmpd="sng" w="284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340360" lvl="0" marL="556895" marR="24066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Business logic  code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6924141" y="3994478"/>
            <a:ext cx="458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POD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6075362" y="2700005"/>
            <a:ext cx="1999500" cy="1044000"/>
          </a:xfrm>
          <a:prstGeom prst="rect">
            <a:avLst/>
          </a:pr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86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400">
                <a:latin typeface="Poppins"/>
                <a:ea typeface="Poppins"/>
                <a:cs typeface="Poppins"/>
                <a:sym typeface="Poppins"/>
              </a:rPr>
              <a:t>Container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6071044" y="1745295"/>
            <a:ext cx="1991995" cy="706755"/>
          </a:xfrm>
          <a:custGeom>
            <a:rect b="b" l="l" r="r" t="t"/>
            <a:pathLst>
              <a:path extrusionOk="0" h="706755" w="1991995">
                <a:moveTo>
                  <a:pt x="1991512" y="0"/>
                </a:moveTo>
                <a:lnTo>
                  <a:pt x="0" y="0"/>
                </a:lnTo>
                <a:lnTo>
                  <a:pt x="0" y="706310"/>
                </a:lnTo>
                <a:lnTo>
                  <a:pt x="1991512" y="706310"/>
                </a:lnTo>
                <a:lnTo>
                  <a:pt x="1991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1"/>
          <p:cNvSpPr txBox="1"/>
          <p:nvPr/>
        </p:nvSpPr>
        <p:spPr>
          <a:xfrm>
            <a:off x="6208204" y="2868127"/>
            <a:ext cx="1715100" cy="525300"/>
          </a:xfrm>
          <a:prstGeom prst="rect">
            <a:avLst/>
          </a:prstGeom>
          <a:solidFill>
            <a:srgbClr val="FFFFFF"/>
          </a:solidFill>
          <a:ln cap="flat" cmpd="sng" w="284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339725" lvl="0" marL="592455" marR="203834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Business logic  code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6071044" y="1745295"/>
            <a:ext cx="1992000" cy="644700"/>
          </a:xfrm>
          <a:prstGeom prst="rect">
            <a:avLst/>
          </a:prstGeom>
          <a:noFill/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73350">
            <a:spAutoFit/>
          </a:bodyPr>
          <a:lstStyle/>
          <a:p>
            <a:pPr indent="78105" lvl="0" marL="559435" marR="52832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Poppins"/>
                <a:ea typeface="Poppins"/>
                <a:cs typeface="Poppins"/>
                <a:sym typeface="Poppins"/>
              </a:rPr>
              <a:t>Sidecar  container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1666341" y="4648236"/>
            <a:ext cx="1130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sidecar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4523" y="1864802"/>
            <a:ext cx="517321" cy="4777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/>
        </p:nvSpPr>
        <p:spPr>
          <a:xfrm>
            <a:off x="6417259" y="4648236"/>
            <a:ext cx="1339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With sidecar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1483563" y="1725127"/>
            <a:ext cx="1715100" cy="361200"/>
          </a:xfrm>
          <a:prstGeom prst="rect">
            <a:avLst/>
          </a:prstGeom>
          <a:solidFill>
            <a:srgbClr val="FFF1CC"/>
          </a:solidFill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4125">
            <a:spAutoFit/>
          </a:bodyPr>
          <a:lstStyle/>
          <a:p>
            <a:pPr indent="0" lvl="0" marL="262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Routing code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1493263" y="2129494"/>
            <a:ext cx="1715100" cy="525300"/>
          </a:xfrm>
          <a:prstGeom prst="rect">
            <a:avLst/>
          </a:prstGeom>
          <a:solidFill>
            <a:srgbClr val="CEE1F2"/>
          </a:solidFill>
          <a:ln cap="flat" cmpd="sng" w="9525">
            <a:solidFill>
              <a:srgbClr val="9D9D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421640" lvl="0" marL="592455" marR="220979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Circuit breaker  code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365658" y="350556"/>
            <a:ext cx="2886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Sidecar Proxy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078" y="3522241"/>
            <a:ext cx="517321" cy="4777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403974" y="1190226"/>
            <a:ext cx="75870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2750" lvl="0" marL="450215" marR="304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proxy is deployed in a container next to each  instance of micro-service (inside a pod)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412750" lvl="0" marL="450215" marR="0" rtl="0" algn="l">
              <a:lnSpc>
                <a:spcPct val="100000"/>
              </a:lnSpc>
              <a:spcBef>
                <a:spcPts val="24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Container name: istio-proxy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412750" lvl="0" marL="450215" marR="0" rtl="0" algn="l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is </a:t>
            </a:r>
            <a:r>
              <a:rPr b="1"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transparent 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application code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396240" lvl="0" marL="433705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Envoy open source proxy is currently used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2023-11-22T17:24:03Z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2022-01-08T00:00:00Z</vt:filetime>
  </property>
  <property fmtid="{D5CDD505-2E9C-101B-9397-08002B2CF9AE}" pid="3" name="Creator">
    <vt:lpwstr>Draw</vt:lpwstr>
  </property>
  <property fmtid="{D5CDD505-2E9C-101B-9397-08002B2CF9AE}" pid="4" name="LastSaved">
    <vt:filetime>2022-01-08T00:00:00Z</vt:filetime>
  </property>
</Properties>
</file>