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62" r:id="rId8"/>
    <p:sldId id="263" r:id="rId9"/>
    <p:sldId id="274" r:id="rId10"/>
    <p:sldId id="279" r:id="rId11"/>
    <p:sldId id="276" r:id="rId12"/>
    <p:sldId id="277" r:id="rId13"/>
    <p:sldId id="278" r:id="rId14"/>
    <p:sldId id="272" r:id="rId15"/>
    <p:sldId id="275"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3" autoAdjust="0"/>
    <p:restoredTop sz="94660"/>
  </p:normalViewPr>
  <p:slideViewPr>
    <p:cSldViewPr snapToGrid="0">
      <p:cViewPr varScale="1">
        <p:scale>
          <a:sx n="118" d="100"/>
          <a:sy n="118" d="100"/>
        </p:scale>
        <p:origin x="-112" y="-1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lpyang/PreSumm"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arxiv.org/abs/1908.0834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5305783" y="4672739"/>
            <a:ext cx="6748633"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a:t>
            </a:r>
            <a:r>
              <a:rPr lang="en-US" sz="1600" dirty="0" smtClean="0">
                <a:solidFill>
                  <a:schemeClr val="tx1">
                    <a:lumMod val="85000"/>
                    <a:lumOff val="15000"/>
                  </a:schemeClr>
                </a:solidFill>
              </a:rPr>
              <a:t> </a:t>
            </a:r>
            <a:r>
              <a:rPr lang="en-US" sz="1600" dirty="0">
                <a:solidFill>
                  <a:schemeClr val="tx1">
                    <a:lumMod val="85000"/>
                    <a:lumOff val="15000"/>
                  </a:schemeClr>
                </a:solidFill>
              </a:rPr>
              <a:t>prerna </a:t>
            </a:r>
            <a:r>
              <a:rPr lang="en-US" sz="1600" dirty="0" err="1">
                <a:solidFill>
                  <a:schemeClr val="tx1">
                    <a:lumMod val="85000"/>
                    <a:lumOff val="15000"/>
                  </a:schemeClr>
                </a:solidFill>
              </a:rPr>
              <a:t>Aggarwal</a:t>
            </a:r>
            <a:r>
              <a:rPr lang="en-US" sz="1600" dirty="0">
                <a:solidFill>
                  <a:schemeClr val="tx1">
                    <a:lumMod val="85000"/>
                    <a:lumOff val="15000"/>
                  </a:schemeClr>
                </a:solidFill>
              </a:rPr>
              <a:t> </a:t>
            </a:r>
            <a:r>
              <a:rPr lang="en-US" sz="1600" dirty="0" smtClean="0">
                <a:solidFill>
                  <a:schemeClr val="tx1">
                    <a:lumMod val="85000"/>
                    <a:lumOff val="15000"/>
                  </a:schemeClr>
                </a:solidFill>
              </a:rPr>
              <a:t>| </a:t>
            </a:r>
            <a:r>
              <a:rPr lang="en-US" sz="1600" dirty="0">
                <a:solidFill>
                  <a:schemeClr val="tx1">
                    <a:lumMod val="85000"/>
                    <a:lumOff val="15000"/>
                  </a:schemeClr>
                </a:solidFill>
              </a:rPr>
              <a:t>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Research (scores)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890502"/>
              </p:ext>
            </p:extLst>
          </p:nvPr>
        </p:nvGraphicFramePr>
        <p:xfrm>
          <a:off x="1096963" y="2108200"/>
          <a:ext cx="10058400" cy="2225040"/>
        </p:xfrm>
        <a:graphic>
          <a:graphicData uri="http://schemas.openxmlformats.org/drawingml/2006/table">
            <a:tbl>
              <a:tblPr firstRow="1" bandRow="1">
                <a:tableStyleId>{5C22544A-7EE6-4342-B048-85BDC9FD1C3A}</a:tableStyleId>
              </a:tblPr>
              <a:tblGrid>
                <a:gridCol w="1798334"/>
                <a:gridCol w="1711347"/>
                <a:gridCol w="2525359"/>
                <a:gridCol w="2011680"/>
                <a:gridCol w="2011680"/>
              </a:tblGrid>
              <a:tr h="370840">
                <a:tc>
                  <a:txBody>
                    <a:bodyPr/>
                    <a:lstStyle/>
                    <a:p>
                      <a:r>
                        <a:rPr lang="en-US" dirty="0" smtClean="0"/>
                        <a:t>SOTA</a:t>
                      </a:r>
                      <a:endParaRPr lang="en-US" dirty="0"/>
                    </a:p>
                  </a:txBody>
                  <a:tcPr/>
                </a:tc>
                <a:tc>
                  <a:txBody>
                    <a:bodyPr/>
                    <a:lstStyle/>
                    <a:p>
                      <a:r>
                        <a:rPr lang="en-US" dirty="0" smtClean="0"/>
                        <a:t>Type</a:t>
                      </a:r>
                      <a:endParaRPr lang="en-US" dirty="0"/>
                    </a:p>
                  </a:txBody>
                  <a:tcPr/>
                </a:tc>
                <a:tc>
                  <a:txBody>
                    <a:bodyPr/>
                    <a:lstStyle/>
                    <a:p>
                      <a:r>
                        <a:rPr lang="en-US" dirty="0" smtClean="0"/>
                        <a:t>Transformer</a:t>
                      </a:r>
                      <a:endParaRPr lang="en-US" dirty="0"/>
                    </a:p>
                  </a:txBody>
                  <a:tcPr/>
                </a:tc>
                <a:tc>
                  <a:txBody>
                    <a:bodyPr/>
                    <a:lstStyle/>
                    <a:p>
                      <a:r>
                        <a:rPr lang="en-US" dirty="0" smtClean="0"/>
                        <a:t>Pre-trained</a:t>
                      </a:r>
                      <a:endParaRPr lang="en-US" dirty="0"/>
                    </a:p>
                  </a:txBody>
                  <a:tcPr/>
                </a:tc>
                <a:tc>
                  <a:txBody>
                    <a:bodyPr/>
                    <a:lstStyle/>
                    <a:p>
                      <a:r>
                        <a:rPr lang="en-US" dirty="0" smtClean="0"/>
                        <a:t>Trained</a:t>
                      </a:r>
                      <a:endParaRPr lang="en-US" dirty="0"/>
                    </a:p>
                  </a:txBody>
                  <a:tcPr/>
                </a:tc>
              </a:tr>
              <a:tr h="370840">
                <a:tc rowSpan="3">
                  <a:txBody>
                    <a:bodyPr/>
                    <a:lstStyle/>
                    <a:p>
                      <a:r>
                        <a:rPr lang="en-US" dirty="0" err="1" smtClean="0"/>
                        <a:t>PreSumm</a:t>
                      </a:r>
                      <a:endParaRPr lang="en-US" dirty="0"/>
                    </a:p>
                  </a:txBody>
                  <a:tcPr anchor="ctr"/>
                </a:tc>
                <a:tc>
                  <a:txBody>
                    <a:bodyPr/>
                    <a:lstStyle/>
                    <a:p>
                      <a:r>
                        <a:rPr lang="en-US" dirty="0" smtClean="0"/>
                        <a:t>Extractive</a:t>
                      </a:r>
                      <a:endParaRPr lang="en-US" dirty="0"/>
                    </a:p>
                  </a:txBody>
                  <a:tcPr/>
                </a:tc>
                <a:tc>
                  <a:txBody>
                    <a:bodyPr/>
                    <a:lstStyle/>
                    <a:p>
                      <a:r>
                        <a:rPr lang="en-US" dirty="0" smtClean="0"/>
                        <a:t>Bert</a:t>
                      </a:r>
                      <a:endParaRPr lang="en-US" dirty="0"/>
                    </a:p>
                  </a:txBody>
                  <a:tcPr/>
                </a:tc>
                <a:tc>
                  <a:txBody>
                    <a:bodyPr/>
                    <a:lstStyle/>
                    <a:p>
                      <a:endParaRPr lang="en-US" dirty="0"/>
                    </a:p>
                  </a:txBody>
                  <a:tcPr/>
                </a:tc>
                <a:tc>
                  <a:txBody>
                    <a:bodyPr/>
                    <a:lstStyle/>
                    <a:p>
                      <a:endParaRPr lang="en-US"/>
                    </a:p>
                  </a:txBody>
                  <a:tcPr/>
                </a:tc>
              </a:tr>
              <a:tr h="370840">
                <a:tc vMerge="1">
                  <a:txBody>
                    <a:bodyPr/>
                    <a:lstStyle/>
                    <a:p>
                      <a:endParaRPr lang="en-US" dirty="0"/>
                    </a:p>
                  </a:txBody>
                  <a:tcPr/>
                </a:tc>
                <a:tc rowSpan="2">
                  <a:txBody>
                    <a:bodyPr/>
                    <a:lstStyle/>
                    <a:p>
                      <a:r>
                        <a:rPr lang="en-US" dirty="0" smtClean="0"/>
                        <a:t>Abstractive</a:t>
                      </a:r>
                      <a:endParaRPr lang="en-US" dirty="0"/>
                    </a:p>
                  </a:txBody>
                  <a:tcPr anchor="ctr"/>
                </a:tc>
                <a:tc>
                  <a:txBody>
                    <a:bodyPr/>
                    <a:lstStyle/>
                    <a:p>
                      <a:r>
                        <a:rPr lang="en-US" dirty="0" smtClean="0"/>
                        <a:t>Baseline Transformer</a:t>
                      </a:r>
                      <a:endParaRPr lang="en-US" dirty="0"/>
                    </a:p>
                  </a:txBody>
                  <a:tcPr/>
                </a:tc>
                <a:tc>
                  <a:txBody>
                    <a:bodyPr/>
                    <a:lstStyle/>
                    <a:p>
                      <a:endParaRPr lang="en-US"/>
                    </a:p>
                  </a:txBody>
                  <a:tcPr/>
                </a:tc>
                <a:tc>
                  <a:txBody>
                    <a:bodyPr/>
                    <a:lstStyle/>
                    <a:p>
                      <a:endParaRPr lang="en-US" dirty="0"/>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Bert</a:t>
                      </a:r>
                      <a:endParaRPr lang="en-US" dirty="0"/>
                    </a:p>
                  </a:txBody>
                  <a:tcPr/>
                </a:tc>
                <a:tc>
                  <a:txBody>
                    <a:bodyPr/>
                    <a:lstStyle/>
                    <a:p>
                      <a:endParaRPr lang="en-US"/>
                    </a:p>
                  </a:txBody>
                  <a:tcPr/>
                </a:tc>
                <a:tc>
                  <a:txBody>
                    <a:bodyPr/>
                    <a:lstStyle/>
                    <a:p>
                      <a:endParaRPr lang="en-US"/>
                    </a:p>
                  </a:txBody>
                  <a:tcPr/>
                </a:tc>
              </a:tr>
              <a:tr h="370840">
                <a:tc rowSpan="2">
                  <a:txBody>
                    <a:bodyPr/>
                    <a:lstStyle/>
                    <a:p>
                      <a:r>
                        <a:rPr lang="en-US" dirty="0" err="1" smtClean="0"/>
                        <a:t>MatchSum</a:t>
                      </a:r>
                      <a:endParaRPr lang="en-US" dirty="0"/>
                    </a:p>
                  </a:txBody>
                  <a:tcPr anchor="ctr"/>
                </a:tc>
                <a:tc rowSpan="2">
                  <a:txBody>
                    <a:bodyPr/>
                    <a:lstStyle/>
                    <a:p>
                      <a:r>
                        <a:rPr lang="en-US" dirty="0" smtClean="0"/>
                        <a:t>Extractive</a:t>
                      </a:r>
                      <a:endParaRPr lang="en-US" dirty="0"/>
                    </a:p>
                  </a:txBody>
                  <a:tcPr anchor="ctr"/>
                </a:tc>
                <a:tc>
                  <a:txBody>
                    <a:bodyPr/>
                    <a:lstStyle/>
                    <a:p>
                      <a:r>
                        <a:rPr lang="en-US" dirty="0" smtClean="0"/>
                        <a:t>Bert</a:t>
                      </a:r>
                      <a:endParaRPr lang="en-US" dirty="0"/>
                    </a:p>
                  </a:txBody>
                  <a:tcPr/>
                </a:tc>
                <a:tc>
                  <a:txBody>
                    <a:bodyPr/>
                    <a:lstStyle/>
                    <a:p>
                      <a:endParaRPr lang="en-US"/>
                    </a:p>
                  </a:txBody>
                  <a:tcPr/>
                </a:tc>
                <a:tc>
                  <a:txBody>
                    <a:bodyPr/>
                    <a:lstStyle/>
                    <a:p>
                      <a:endParaRPr lang="en-US"/>
                    </a:p>
                  </a:txBody>
                  <a:tcPr/>
                </a:tc>
              </a:tr>
              <a:tr h="370840">
                <a:tc vMerge="1">
                  <a:txBody>
                    <a:bodyPr/>
                    <a:lstStyle/>
                    <a:p>
                      <a:endParaRPr lang="en-US" dirty="0"/>
                    </a:p>
                  </a:txBody>
                  <a:tcPr/>
                </a:tc>
                <a:tc vMerge="1">
                  <a:txBody>
                    <a:bodyPr/>
                    <a:lstStyle/>
                    <a:p>
                      <a:endParaRPr lang="en-US" dirty="0"/>
                    </a:p>
                  </a:txBody>
                  <a:tcPr/>
                </a:tc>
                <a:tc>
                  <a:txBody>
                    <a:bodyPr/>
                    <a:lstStyle/>
                    <a:p>
                      <a:r>
                        <a:rPr lang="en-US" dirty="0" smtClean="0"/>
                        <a:t>Roberta</a:t>
                      </a:r>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3200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err="1"/>
              <a:t>MatchSum</a:t>
            </a:r>
            <a:r>
              <a:rPr lang="en-US" dirty="0" smtClean="0"/>
              <a:t>)</a:t>
            </a:r>
            <a:endParaRPr lang="en-US" dirty="0"/>
          </a:p>
        </p:txBody>
      </p:sp>
      <p:sp>
        <p:nvSpPr>
          <p:cNvPr id="3" name="Content Placeholder 2">
            <a:extLst>
              <a:ext uri="{FF2B5EF4-FFF2-40B4-BE49-F238E27FC236}">
                <a16:creationId xmlns="" xmlns:a16="http://schemas.microsoft.com/office/drawing/2014/main" id="{2F67B85E-7F9D-4104-B6CD-FC83865A7E25}"/>
              </a:ext>
            </a:extLst>
          </p:cNvPr>
          <p:cNvSpPr>
            <a:spLocks noGrp="1"/>
          </p:cNvSpPr>
          <p:nvPr>
            <p:ph idx="1"/>
          </p:nvPr>
        </p:nvSpPr>
        <p:spPr>
          <a:xfrm>
            <a:off x="1195320" y="1931606"/>
            <a:ext cx="9960360" cy="4439491"/>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employer and employee -- non-compete agreement -- client-based -- unreasonable the trial court correctly granted defendant 's motion for a dismissal under </a:t>
            </a:r>
            <a:r>
              <a:rPr lang="en-US" sz="1600" dirty="0" err="1">
                <a:latin typeface="Calibri" panose="020F0502020204030204" pitchFamily="34" charset="0"/>
                <a:ea typeface="Calibri" panose="020F0502020204030204" pitchFamily="34" charset="0"/>
                <a:cs typeface="Times New Roman" panose="02020603050405020304" pitchFamily="18" charset="0"/>
              </a:rPr>
              <a:t>n.c.g.s.</a:t>
            </a:r>
            <a:r>
              <a:rPr lang="en-US" sz="1600" dirty="0">
                <a:latin typeface="Calibri" panose="020F0502020204030204" pitchFamily="34" charset="0"/>
                <a:ea typeface="Calibri" panose="020F0502020204030204" pitchFamily="34" charset="0"/>
                <a:cs typeface="Times New Roman" panose="02020603050405020304" pitchFamily="18" charset="0"/>
              </a:rPr>
              <a:t> § 1a-1 , rule 12 ( b ) ( 6 ) of an action arising from a non-compete agreement where the client-based territorial restriction and the five-year time limitation in the agreement were unreasonable .although a five-year time restriction may be upheld , it must be considered with its geographical scope .here , the physical scope of the territorial restriction is irrelevant , but the substitution of the client base is unreasonable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because it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defendant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 of location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 so that he is precluded from working with a number of businesses in a large number of cities throughout the world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the </a:t>
            </a:r>
            <a:r>
              <a:rPr lang="en-US" sz="1600" b="1" dirty="0" smtClean="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smtClean="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plaintiff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whom defendant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600" dirty="0">
                <a:latin typeface="Calibri" panose="020F0502020204030204" pitchFamily="34" charset="0"/>
                <a:ea typeface="Calibri" panose="020F0502020204030204" pitchFamily="34" charset="0"/>
                <a:cs typeface="Times New Roman" panose="02020603050405020304" pitchFamily="18" charset="0"/>
              </a:rPr>
              <a:t>furthermore , the restriction is unduly </a:t>
            </a:r>
            <a:r>
              <a:rPr lang="en-US" sz="1600" dirty="0" smtClean="0">
                <a:latin typeface="Calibri" panose="020F0502020204030204" pitchFamily="34" charset="0"/>
                <a:ea typeface="Calibri" panose="020F0502020204030204" pitchFamily="34" charset="0"/>
                <a:cs typeface="Times New Roman" panose="02020603050405020304" pitchFamily="18" charset="0"/>
              </a:rPr>
              <a:t>vague.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Generated </a:t>
            </a:r>
            <a:r>
              <a:rPr lang="en-US" sz="1600" b="1" dirty="0" smtClean="0">
                <a:latin typeface="Calibri" panose="020F0502020204030204" pitchFamily="34" charset="0"/>
                <a:ea typeface="Calibri" panose="020F0502020204030204" pitchFamily="34" charset="0"/>
                <a:cs typeface="Times New Roman" panose="02020603050405020304" pitchFamily="18" charset="0"/>
              </a:rPr>
              <a:t>Headnote:</a:t>
            </a:r>
          </a:p>
          <a:p>
            <a:pPr marL="0" lvl="0" indent="0">
              <a:lnSpc>
                <a:spcPct val="107000"/>
              </a:lnSpc>
              <a:spcBef>
                <a:spcPts val="0"/>
              </a:spcBef>
              <a:spcAft>
                <a:spcPts val="800"/>
              </a:spcAft>
              <a:buNone/>
              <a:tabLst>
                <a:tab pos="457200" algn="l"/>
              </a:tabLst>
            </a:pPr>
            <a:r>
              <a:rPr lang="en-US" sz="1600" dirty="0" smtClean="0">
                <a:highlight>
                  <a:srgbClr val="00FF00"/>
                </a:highlight>
                <a:latin typeface="Calibri" panose="020F0502020204030204" pitchFamily="34" charset="0"/>
                <a:ea typeface="Calibri" panose="020F0502020204030204" pitchFamily="34" charset="0"/>
                <a:cs typeface="Times New Roman" panose="02020603050405020304" pitchFamily="18" charset="0"/>
              </a:rPr>
              <a:t>the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covenant in question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prevents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from working for all of </a:t>
            </a:r>
            <a:r>
              <a:rPr lang="en-US" sz="1600" dirty="0" err="1">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current or recent clients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regardless</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of</a:t>
            </a:r>
            <a:r>
              <a:rPr lang="en-US" sz="1600"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 where the client is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located</a:t>
            </a:r>
            <a:r>
              <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 whether he had any contact with them , or whether he even knew about them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the scope </a:t>
            </a:r>
            <a:r>
              <a:rPr lang="en-US" sz="1600"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of the covenant </a:t>
            </a:r>
            <a:r>
              <a:rPr lang="en-US" sz="1600" b="1" dirty="0">
                <a:solidFill>
                  <a:srgbClr val="3366FF"/>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is extreme </a:t>
            </a:r>
            <a:r>
              <a:rPr lang="en-US" sz="1600" dirty="0">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considering</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that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mr.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baskin</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only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worked</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with a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relatively small number of</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err="1">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farr</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's </a:t>
            </a:r>
            <a:r>
              <a:rPr lang="en-US" sz="1600" b="1"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clients</a:t>
            </a:r>
            <a:r>
              <a:rPr lang="en-US" sz="1600" dirty="0">
                <a:solidFill>
                  <a:srgbClr val="FF66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smtClean="0">
                <a:highlight>
                  <a:srgbClr val="FFFF00"/>
                </a:highlight>
                <a:latin typeface="Calibri" panose="020F050202020403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580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ED5BE-AD40-47E3-AA33-E7B1B63CB7CC}"/>
              </a:ext>
            </a:extLst>
          </p:cNvPr>
          <p:cNvSpPr>
            <a:spLocks noGrp="1"/>
          </p:cNvSpPr>
          <p:nvPr>
            <p:ph type="title"/>
          </p:nvPr>
        </p:nvSpPr>
        <p:spPr>
          <a:xfrm>
            <a:off x="1097280" y="286604"/>
            <a:ext cx="10058400" cy="1575534"/>
          </a:xfrm>
        </p:spPr>
        <p:txBody>
          <a:bodyPr>
            <a:normAutofit/>
          </a:bodyPr>
          <a:lstStyle/>
          <a:p>
            <a:r>
              <a:rPr lang="en-US" dirty="0"/>
              <a:t>Sample Results </a:t>
            </a:r>
            <a:r>
              <a:rPr lang="en-US" dirty="0" smtClean="0"/>
              <a:t>(</a:t>
            </a:r>
            <a:r>
              <a:rPr lang="en-US" dirty="0" err="1" smtClean="0"/>
              <a:t>PreSumm</a:t>
            </a:r>
            <a:r>
              <a:rPr lang="en-US" dirty="0" smtClean="0"/>
              <a:t>)</a:t>
            </a:r>
            <a:endParaRPr lang="en-US" dirty="0"/>
          </a:p>
        </p:txBody>
      </p:sp>
      <p:sp>
        <p:nvSpPr>
          <p:cNvPr id="3" name="Content Placeholder 2">
            <a:extLst>
              <a:ext uri="{FF2B5EF4-FFF2-40B4-BE49-F238E27FC236}">
                <a16:creationId xmlns="" xmlns:a16="http://schemas.microsoft.com/office/drawing/2014/main" id="{2F67B85E-7F9D-4104-B6CD-FC83865A7E25}"/>
              </a:ext>
            </a:extLst>
          </p:cNvPr>
          <p:cNvSpPr>
            <a:spLocks noGrp="1"/>
          </p:cNvSpPr>
          <p:nvPr>
            <p:ph idx="1"/>
          </p:nvPr>
        </p:nvSpPr>
        <p:spPr>
          <a:xfrm>
            <a:off x="1195320" y="1910262"/>
            <a:ext cx="9960360" cy="4460835"/>
          </a:xfrm>
          <a:ln>
            <a:noFill/>
          </a:ln>
        </p:spPr>
        <p:style>
          <a:lnRef idx="2">
            <a:schemeClr val="dk1"/>
          </a:lnRef>
          <a:fillRef idx="1">
            <a:schemeClr val="lt1"/>
          </a:fillRef>
          <a:effectRef idx="0">
            <a:schemeClr val="dk1"/>
          </a:effectRef>
          <a:fontRef idx="minor">
            <a:schemeClr val="dk1"/>
          </a:fontRef>
        </p:style>
        <p:txBody>
          <a:bodyPr anchor="t">
            <a:normAutofit/>
          </a:bodyPr>
          <a:lstStyle/>
          <a:p>
            <a:pPr marL="0" lvl="0" indent="0">
              <a:lnSpc>
                <a:spcPct val="107000"/>
              </a:lnSpc>
              <a:spcBef>
                <a:spcPts val="0"/>
              </a:spcBef>
              <a:spcAft>
                <a:spcPts val="800"/>
              </a:spcAft>
              <a:buNone/>
              <a:tabLst>
                <a:tab pos="457200" algn="l"/>
              </a:tabLst>
            </a:pPr>
            <a:r>
              <a:rPr lang="en-US" sz="1600" b="1" dirty="0">
                <a:latin typeface="Calibri" panose="020F0502020204030204" pitchFamily="34" charset="0"/>
                <a:ea typeface="Calibri" panose="020F0502020204030204" pitchFamily="34" charset="0"/>
                <a:cs typeface="Times New Roman" panose="02020603050405020304" pitchFamily="18" charset="0"/>
              </a:rPr>
              <a:t>Actual Headnote:</a:t>
            </a:r>
          </a:p>
          <a:p>
            <a:pPr marL="0" lvl="0" indent="0">
              <a:lnSpc>
                <a:spcPct val="107000"/>
              </a:lnSpc>
              <a:spcBef>
                <a:spcPts val="0"/>
              </a:spcBef>
              <a:spcAft>
                <a:spcPts val="800"/>
              </a:spcAft>
              <a:buNone/>
              <a:tabLst>
                <a:tab pos="457200" algn="l"/>
              </a:tabLst>
            </a:pPr>
            <a:r>
              <a:rPr lang="en-US" sz="16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trial court lacked jurisdiction to extend defendants period of probation </a:t>
            </a:r>
            <a:r>
              <a:rPr lang="en-US" sz="1600" dirty="0">
                <a:latin typeface="Calibri" panose="020F0502020204030204" pitchFamily="34" charset="0"/>
                <a:ea typeface="Calibri" panose="020F0502020204030204" pitchFamily="34" charset="0"/>
                <a:cs typeface="Times New Roman" panose="02020603050405020304" pitchFamily="18" charset="0"/>
              </a:rPr>
              <a:t>, we </a:t>
            </a:r>
            <a:r>
              <a:rPr lang="en-US" sz="16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arrest judgment and vacate </a:t>
            </a:r>
            <a:r>
              <a:rPr lang="en-US" sz="1600" b="1" dirty="0">
                <a:solidFill>
                  <a:srgbClr val="0000FF"/>
                </a:solidFill>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a:t>
            </a:r>
            <a:r>
              <a:rPr lang="en-US" sz="1600" dirty="0">
                <a:latin typeface="Calibri" panose="020F0502020204030204" pitchFamily="34" charset="0"/>
                <a:ea typeface="Calibri" panose="020F0502020204030204" pitchFamily="34" charset="0"/>
                <a:cs typeface="Times New Roman" panose="02020603050405020304" pitchFamily="18" charset="0"/>
              </a:rPr>
              <a:t>&lt;q&gt;on 21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2008 , defendant pled guilty to six counts of breaking or entering a motor vehicle and , in a combined judgment , was sentenced to two consecutive terms of six to eight months each&lt;q&gt;defendants probation expiration date was 20 </a:t>
            </a:r>
            <a:r>
              <a:rPr lang="en-US" sz="1600" dirty="0" err="1">
                <a:latin typeface="Calibri" panose="020F0502020204030204" pitchFamily="34" charset="0"/>
                <a:ea typeface="Calibri" panose="020F0502020204030204" pitchFamily="34" charset="0"/>
                <a:cs typeface="Times New Roman" panose="02020603050405020304" pitchFamily="18" charset="0"/>
              </a:rPr>
              <a:t>july</a:t>
            </a:r>
            <a:r>
              <a:rPr lang="en-US" sz="1600" dirty="0">
                <a:latin typeface="Calibri" panose="020F0502020204030204" pitchFamily="34" charset="0"/>
                <a:ea typeface="Calibri" panose="020F0502020204030204" pitchFamily="34" charset="0"/>
                <a:cs typeface="Times New Roman" panose="02020603050405020304" pitchFamily="18" charset="0"/>
              </a:rPr>
              <a:t> 2010 . on 1 march 2010 , defendants probation officer filed two new probation violation reports in the office of the clerk of superior court .</a:t>
            </a:r>
          </a:p>
          <a:p>
            <a:pPr marL="0" lvl="0" indent="0">
              <a:lnSpc>
                <a:spcPct val="107000"/>
              </a:lnSpc>
              <a:spcBef>
                <a:spcPts val="0"/>
              </a:spcBef>
              <a:spcAft>
                <a:spcPts val="800"/>
              </a:spcAft>
              <a:buNone/>
              <a:tabLst>
                <a:tab pos="457200" algn="l"/>
              </a:tabLst>
            </a:pPr>
            <a:r>
              <a:rPr lang="en-US" sz="1600" b="1" dirty="0" smtClean="0">
                <a:latin typeface="Calibri" panose="020F0502020204030204" pitchFamily="34" charset="0"/>
                <a:ea typeface="Calibri" panose="020F0502020204030204" pitchFamily="34" charset="0"/>
                <a:cs typeface="Times New Roman" panose="02020603050405020304" pitchFamily="18" charset="0"/>
              </a:rPr>
              <a:t>Generated </a:t>
            </a:r>
            <a:r>
              <a:rPr lang="en-US" sz="1600" b="1" dirty="0" smtClean="0">
                <a:latin typeface="Calibri" panose="020F0502020204030204" pitchFamily="34" charset="0"/>
                <a:ea typeface="Calibri" panose="020F0502020204030204" pitchFamily="34" charset="0"/>
                <a:cs typeface="Times New Roman" panose="02020603050405020304" pitchFamily="18" charset="0"/>
              </a:rPr>
              <a:t>Headnote:</a:t>
            </a:r>
          </a:p>
          <a:p>
            <a:pPr marL="0" lvl="0" indent="0">
              <a:lnSpc>
                <a:spcPct val="107000"/>
              </a:lnSpc>
              <a:spcBef>
                <a:spcPts val="0"/>
              </a:spcBef>
              <a:spcAft>
                <a:spcPts val="800"/>
              </a:spcAft>
              <a:buNone/>
              <a:tabLst>
                <a:tab pos="457200" algn="l"/>
              </a:tabLst>
            </a:pPr>
            <a:r>
              <a:rPr lang="en-US" sz="1600" dirty="0" smtClean="0">
                <a:highlight>
                  <a:srgbClr val="00FF00"/>
                </a:highlight>
                <a:latin typeface="Calibri" panose="020F0502020204030204" pitchFamily="34" charset="0"/>
                <a:ea typeface="Calibri" panose="020F0502020204030204" pitchFamily="34" charset="0"/>
                <a:cs typeface="Times New Roman" panose="02020603050405020304" pitchFamily="18" charset="0"/>
              </a:rPr>
              <a:t>probation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and parole lack of jurisdiction judgment arrested order vacated </a:t>
            </a:r>
            <a:r>
              <a:rPr lang="en-US" sz="1600" b="1" dirty="0" smtClean="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a:t>
            </a:r>
            <a:r>
              <a:rPr lang="en-US" sz="1600" b="1" dirty="0">
                <a:solidFill>
                  <a:srgbClr val="FF0000"/>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trial court lacked jurisdiction to extend defendants period of probation</a:t>
            </a:r>
            <a:r>
              <a:rPr lang="en-US" sz="1600" b="1" dirty="0">
                <a:highlight>
                  <a:srgbClr val="00FF00"/>
                </a:highlight>
                <a:latin typeface="Calibri" panose="020F0502020204030204" pitchFamily="34" charset="0"/>
                <a:ea typeface="Calibri" panose="020F0502020204030204" pitchFamily="34" charset="0"/>
                <a:cs typeface="Times New Roman" panose="02020603050405020304" pitchFamily="18" charset="0"/>
              </a:rPr>
              <a:t>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.&lt;q&gt;</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judgment was arrested and </a:t>
            </a:r>
            <a:r>
              <a:rPr lang="en-US" sz="1600" b="1"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the order modifying probation and imposing sentence </a:t>
            </a:r>
            <a:r>
              <a:rPr lang="en-US" sz="1600" dirty="0">
                <a:solidFill>
                  <a:srgbClr val="0000FF"/>
                </a:solidFill>
                <a:highlight>
                  <a:srgbClr val="00FF00"/>
                </a:highlight>
                <a:latin typeface="Calibri" panose="020F0502020204030204" pitchFamily="34" charset="0"/>
                <a:ea typeface="Calibri" panose="020F0502020204030204" pitchFamily="34" charset="0"/>
                <a:cs typeface="Times New Roman" panose="02020603050405020304" pitchFamily="18" charset="0"/>
              </a:rPr>
              <a:t>was vacated </a:t>
            </a:r>
            <a:r>
              <a:rPr lang="en-US" sz="1600" dirty="0">
                <a:highlight>
                  <a:srgbClr val="00FF00"/>
                </a:highligh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8807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Tuning the different hype parameters</a:t>
            </a:r>
          </a:p>
          <a:p>
            <a:pPr marL="457200" indent="-457200">
              <a:buFont typeface="+mj-lt"/>
              <a:buAutoNum type="arabicPeriod"/>
            </a:pPr>
            <a:r>
              <a:rPr lang="en-US" sz="2000" dirty="0" smtClean="0"/>
              <a:t>Expanding the sentence length beyond the fixed limit of 512</a:t>
            </a:r>
          </a:p>
          <a:p>
            <a:pPr marL="457200" indent="-457200">
              <a:buFont typeface="+mj-lt"/>
              <a:buAutoNum type="arabicPeriod"/>
            </a:pPr>
            <a:r>
              <a:rPr lang="en-US" sz="2000" dirty="0" smtClean="0"/>
              <a:t>Using all the cases</a:t>
            </a:r>
          </a:p>
          <a:p>
            <a:pPr marL="457200" indent="-457200">
              <a:buFont typeface="+mj-lt"/>
              <a:buAutoNum type="arabicPeriod"/>
            </a:pPr>
            <a:r>
              <a:rPr lang="en-US" sz="2000" dirty="0" smtClean="0"/>
              <a:t>Using all the opinions</a:t>
            </a:r>
            <a:endParaRPr lang="en-US" sz="2000" dirty="0"/>
          </a:p>
        </p:txBody>
      </p:sp>
    </p:spTree>
    <p:extLst>
      <p:ext uri="{BB962C8B-B14F-4D97-AF65-F5344CB8AC3E}">
        <p14:creationId xmlns:p14="http://schemas.microsoft.com/office/powerpoint/2010/main" val="84710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280" y="1899590"/>
            <a:ext cx="10058400" cy="4503521"/>
          </a:xfrm>
        </p:spPr>
        <p:txBody>
          <a:bodyPr>
            <a:normAutofit/>
          </a:bodyPr>
          <a:lstStyle/>
          <a:p>
            <a:pPr lvl="0"/>
            <a:r>
              <a:rPr lang="en-US" sz="2400" b="1" dirty="0"/>
              <a:t>Types of Summarizations</a:t>
            </a:r>
          </a:p>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F2B34-DF68-420A-A1A7-69ABD17B850E}"/>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 xmlns:a16="http://schemas.microsoft.com/office/drawing/2014/main" id="{E1B94245-4F0C-4B7C-9103-E79616CDFF6C}"/>
              </a:ext>
            </a:extLst>
          </p:cNvPr>
          <p:cNvSpPr>
            <a:spLocks noGrp="1"/>
          </p:cNvSpPr>
          <p:nvPr>
            <p:ph idx="1"/>
          </p:nvPr>
        </p:nvSpPr>
        <p:spPr/>
        <p:txBody>
          <a:bodyPr>
            <a:normAutofit fontScale="92500" lnSpcReduction="20000"/>
          </a:bodyPr>
          <a:lstStyle/>
          <a:p>
            <a:r>
              <a:rPr lang="en-US" sz="2800" b="1" dirty="0"/>
              <a:t>BERT (</a:t>
            </a:r>
            <a:r>
              <a:rPr lang="en-US" sz="2800" dirty="0"/>
              <a:t>Bidirectional Encoder Representations from Transformers )</a:t>
            </a:r>
            <a:endParaRPr lang="en-US" sz="2800" b="1" dirty="0"/>
          </a:p>
          <a:p>
            <a:r>
              <a:rPr lang="en-US" dirty="0"/>
              <a:t>BERT is a NLP technique developed by Google(published in 2018 by Jacob Devlin and his colleagues) which can be used to created pretrained language models.  This </a:t>
            </a:r>
            <a:r>
              <a:rPr lang="en-US" dirty="0" err="1"/>
              <a:t>technigque</a:t>
            </a:r>
            <a:r>
              <a:rPr lang="en-US" dirty="0"/>
              <a:t> </a:t>
            </a:r>
            <a:r>
              <a:rPr lang="en-US" dirty="0" err="1"/>
              <a:t>hae</a:t>
            </a:r>
            <a:r>
              <a:rPr lang="en-US" dirty="0"/>
              <a:t> </a:t>
            </a:r>
            <a:r>
              <a:rPr lang="en-US" dirty="0" err="1"/>
              <a:t>reently</a:t>
            </a:r>
            <a:r>
              <a:rPr lang="en-US" dirty="0"/>
              <a:t> been used to create pretrained models for a wide range of natural language processing tasks.  BERT is a deeply bidirectional, unsupervised language representation and these models are  pre-trained using only a plain text corpus. BERT uses a masking </a:t>
            </a:r>
            <a:r>
              <a:rPr lang="en-US" dirty="0" err="1"/>
              <a:t>stategy</a:t>
            </a:r>
            <a:r>
              <a:rPr lang="en-US" dirty="0"/>
              <a:t> and learns to predict masked sections within the text</a:t>
            </a:r>
          </a:p>
          <a:p>
            <a:r>
              <a:rPr lang="en-US" sz="2800" b="1" dirty="0" err="1"/>
              <a:t>RoBERTa</a:t>
            </a:r>
            <a:r>
              <a:rPr lang="en-US" sz="2800" dirty="0"/>
              <a:t>(</a:t>
            </a:r>
            <a:r>
              <a:rPr lang="en-US" sz="2600" b="1" dirty="0"/>
              <a:t>Robustly Optimized BERT Pretraining Approach</a:t>
            </a:r>
            <a:r>
              <a:rPr lang="en-US" b="1" dirty="0"/>
              <a:t>)</a:t>
            </a:r>
            <a:endParaRPr lang="en-US" sz="2800" dirty="0"/>
          </a:p>
          <a:p>
            <a:r>
              <a:rPr lang="en-US" dirty="0" err="1"/>
              <a:t>RoBERTa</a:t>
            </a:r>
            <a:r>
              <a:rPr lang="en-US" dirty="0"/>
              <a:t> builds on BERT’s language masking strategy. It modifies key hyperparameters in BERT, removing BERT’s next-sentence pretraining objective, and training with much larger mini-batches and learning rates. This allows </a:t>
            </a:r>
            <a:r>
              <a:rPr lang="en-US" dirty="0" err="1"/>
              <a:t>RoBERTa</a:t>
            </a:r>
            <a:r>
              <a:rPr lang="en-US" dirty="0"/>
              <a:t> to improve on the masked language modeling objective compared with BERT and leads to better downstream task performance. </a:t>
            </a:r>
          </a:p>
        </p:txBody>
      </p:sp>
    </p:spTree>
    <p:extLst>
      <p:ext uri="{BB962C8B-B14F-4D97-AF65-F5344CB8AC3E}">
        <p14:creationId xmlns:p14="http://schemas.microsoft.com/office/powerpoint/2010/main" val="36081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280" y="1910262"/>
            <a:ext cx="10058400" cy="4503521"/>
          </a:xfrm>
        </p:spPr>
        <p:txBody>
          <a:bodyPr anchor="ctr">
            <a:noAutofit/>
          </a:bodyPr>
          <a:lstStyle/>
          <a:p>
            <a:pPr lvl="0"/>
            <a:r>
              <a:rPr lang="en-US" sz="2200" dirty="0"/>
              <a:t>Headnotes are brief case summary statements for court cases. They are generated by commercial third parties. They are usually under copyright protection and may not be available or may be subject to usage restrictions</a:t>
            </a:r>
            <a:r>
              <a:rPr lang="en-US" sz="2200" dirty="0" smtClean="0"/>
              <a:t>.</a:t>
            </a:r>
          </a:p>
          <a:p>
            <a:pPr lvl="0"/>
            <a:r>
              <a:rPr lang="en-US" sz="2200" dirty="0" smtClean="0"/>
              <a:t>In </a:t>
            </a:r>
            <a:r>
              <a:rPr lang="en-US" sz="2200" dirty="0"/>
              <a:t>this project we will use NLP summarized algorithms to reconstruct headnotes using a variety of court cases as our training dataset. </a:t>
            </a:r>
            <a:endParaRPr lang="en-US" sz="2200" dirty="0" smtClean="0"/>
          </a:p>
          <a:p>
            <a:pPr lvl="0"/>
            <a:r>
              <a:rPr lang="en-US" sz="2200" dirty="0" smtClean="0"/>
              <a:t>We </a:t>
            </a:r>
            <a:r>
              <a:rPr lang="en-US" sz="2200" dirty="0"/>
              <a:t>have used for training, the dataset for historical court cases provided by the </a:t>
            </a:r>
            <a:r>
              <a:rPr lang="en-US" sz="2200" dirty="0" err="1"/>
              <a:t>CaseLaw</a:t>
            </a:r>
            <a:r>
              <a:rPr lang="en-US" sz="2200" dirty="0"/>
              <a:t> Access Project. We have selected cases for the state of North Carolina from the Harvard Law School Library</a:t>
            </a:r>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162424" y="1955800"/>
            <a:ext cx="10020527" cy="4378959"/>
          </a:xfrm>
        </p:spPr>
        <p:txBody>
          <a:bodyPr>
            <a:normAutofit/>
          </a:bodyPr>
          <a:lstStyle/>
          <a:p>
            <a:pPr marL="0" indent="0">
              <a:buNone/>
            </a:pPr>
            <a:r>
              <a:rPr lang="en-US" sz="2400" dirty="0"/>
              <a:t>Data: We are using the dataset provided by </a:t>
            </a:r>
            <a:r>
              <a:rPr lang="en-US" sz="2000" dirty="0"/>
              <a:t>the </a:t>
            </a:r>
            <a:r>
              <a:rPr lang="en-US" sz="2000" dirty="0" err="1"/>
              <a:t>CaseLaw</a:t>
            </a:r>
            <a:r>
              <a:rPr lang="en-US" sz="2000" dirty="0"/>
              <a:t> Access Project. We have selected cases for the state of North Carolina from the Harvard Law School Library.</a:t>
            </a:r>
          </a:p>
          <a:p>
            <a:pPr marL="0" indent="0">
              <a:buNone/>
            </a:pPr>
            <a:endParaRPr lang="en-US" sz="2000" dirty="0"/>
          </a:p>
          <a:p>
            <a:pPr marL="0" indent="0">
              <a:buNone/>
            </a:pPr>
            <a:endParaRPr lang="en-US" sz="2000" dirty="0"/>
          </a:p>
          <a:p>
            <a:pPr marL="0" indent="0">
              <a:buNone/>
            </a:pPr>
            <a:r>
              <a:rPr lang="en-US" sz="2400" dirty="0"/>
              <a:t> </a:t>
            </a:r>
          </a:p>
        </p:txBody>
      </p:sp>
      <p:graphicFrame>
        <p:nvGraphicFramePr>
          <p:cNvPr id="4" name="Table 5">
            <a:extLst>
              <a:ext uri="{FF2B5EF4-FFF2-40B4-BE49-F238E27FC236}">
                <a16:creationId xmlns=""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2176012529"/>
              </p:ext>
            </p:extLst>
          </p:nvPr>
        </p:nvGraphicFramePr>
        <p:xfrm>
          <a:off x="1159221" y="2930333"/>
          <a:ext cx="5826087" cy="2595880"/>
        </p:xfrm>
        <a:graphic>
          <a:graphicData uri="http://schemas.openxmlformats.org/drawingml/2006/table">
            <a:tbl>
              <a:tblPr firstRow="1" bandRow="1">
                <a:tableStyleId>{5C22544A-7EE6-4342-B048-85BDC9FD1C3A}</a:tableStyleId>
              </a:tblPr>
              <a:tblGrid>
                <a:gridCol w="2917325">
                  <a:extLst>
                    <a:ext uri="{9D8B030D-6E8A-4147-A177-3AD203B41FA5}">
                      <a16:colId xmlns="" xmlns:a16="http://schemas.microsoft.com/office/drawing/2014/main" val="2919214932"/>
                    </a:ext>
                  </a:extLst>
                </a:gridCol>
                <a:gridCol w="2908762">
                  <a:extLst>
                    <a:ext uri="{9D8B030D-6E8A-4147-A177-3AD203B41FA5}">
                      <a16:colId xmlns=""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 xmlns:a16="http://schemas.microsoft.com/office/drawing/2014/main" val="2923158457"/>
                  </a:ext>
                </a:extLst>
              </a:tr>
              <a:tr h="370840">
                <a:tc>
                  <a:txBody>
                    <a:bodyPr/>
                    <a:lstStyle/>
                    <a:p>
                      <a:r>
                        <a:rPr lang="en-US" dirty="0"/>
                        <a:t>Number of Cases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97,600 (using 3,693</a:t>
                      </a:r>
                      <a:r>
                        <a:rPr lang="en-US" baseline="0" dirty="0" smtClean="0"/>
                        <a:t> cases)</a:t>
                      </a:r>
                      <a:endParaRPr lang="en-US" dirty="0" smtClean="0"/>
                    </a:p>
                  </a:txBody>
                  <a:tcPr/>
                </a:tc>
                <a:extLst>
                  <a:ext uri="{0D108BD9-81ED-4DB2-BD59-A6C34878D82A}">
                    <a16:rowId xmlns=""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a:t>
                      </a:r>
                      <a:r>
                        <a:rPr lang="en-US" dirty="0" smtClean="0"/>
                        <a:t>opinions</a:t>
                      </a:r>
                      <a:endParaRPr lang="en-US" dirty="0"/>
                    </a:p>
                  </a:txBody>
                  <a:tcPr/>
                </a:tc>
                <a:extLst>
                  <a:ext uri="{0D108BD9-81ED-4DB2-BD59-A6C34878D82A}">
                    <a16:rowId xmlns="" xmlns:a16="http://schemas.microsoft.com/office/drawing/2014/main" val="3507887961"/>
                  </a:ext>
                </a:extLst>
              </a:tr>
            </a:tbl>
          </a:graphicData>
        </a:graphic>
      </p:graphicFrame>
      <p:pic>
        <p:nvPicPr>
          <p:cNvPr id="5" name="Picture 4">
            <a:extLst>
              <a:ext uri="{FF2B5EF4-FFF2-40B4-BE49-F238E27FC236}">
                <a16:creationId xmlns="" xmlns:a16="http://schemas.microsoft.com/office/drawing/2014/main" id="{EC9799C3-2B3D-4E11-B8E0-90B04A451CE9}"/>
              </a:ext>
            </a:extLst>
          </p:cNvPr>
          <p:cNvPicPr>
            <a:picLocks noChangeAspect="1"/>
          </p:cNvPicPr>
          <p:nvPr/>
        </p:nvPicPr>
        <p:blipFill>
          <a:blip r:embed="rId2"/>
          <a:stretch>
            <a:fillRect/>
          </a:stretch>
        </p:blipFill>
        <p:spPr>
          <a:xfrm>
            <a:off x="7006835" y="2926268"/>
            <a:ext cx="4801261" cy="3121902"/>
          </a:xfrm>
          <a:prstGeom prst="rect">
            <a:avLst/>
          </a:prstGeom>
        </p:spPr>
      </p:pic>
      <p:sp>
        <p:nvSpPr>
          <p:cNvPr id="6" name="TextBox 5">
            <a:extLst>
              <a:ext uri="{FF2B5EF4-FFF2-40B4-BE49-F238E27FC236}">
                <a16:creationId xmlns="" xmlns:a16="http://schemas.microsoft.com/office/drawing/2014/main" id="{D18CB254-BC4E-464E-8235-486086BBF8F6}"/>
              </a:ext>
            </a:extLst>
          </p:cNvPr>
          <p:cNvSpPr txBox="1"/>
          <p:nvPr/>
        </p:nvSpPr>
        <p:spPr>
          <a:xfrm>
            <a:off x="8720620" y="2979446"/>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195320" y="1955800"/>
            <a:ext cx="9957445" cy="4378959"/>
          </a:xfrm>
        </p:spPr>
        <p:txBody>
          <a:bodyPr>
            <a:normAutofit/>
          </a:bodyPr>
          <a:lstStyle/>
          <a:p>
            <a:pPr marL="0" indent="0">
              <a:buNone/>
            </a:pPr>
            <a:r>
              <a:rPr lang="en-US" sz="2800" dirty="0"/>
              <a:t>The steps to prepare the data for our models:</a:t>
            </a:r>
          </a:p>
          <a:p>
            <a:pPr marL="457200" indent="-457200">
              <a:buFont typeface="Calibri" panose="020F0502020204030204" pitchFamily="34" charset="0"/>
              <a:buAutoNum type="arabicParenR"/>
            </a:pPr>
            <a:r>
              <a:rPr lang="en-US" sz="1800" dirty="0"/>
              <a:t>Selected cases since </a:t>
            </a:r>
            <a:r>
              <a:rPr lang="en-US" sz="1800" dirty="0" smtClean="0"/>
              <a:t>2008 and extract </a:t>
            </a:r>
            <a:r>
              <a:rPr lang="en-US" sz="1800" dirty="0" smtClean="0"/>
              <a:t>data from </a:t>
            </a:r>
            <a:r>
              <a:rPr lang="en-US" sz="1800" dirty="0" err="1" smtClean="0"/>
              <a:t>casebody.data</a:t>
            </a:r>
            <a:endParaRPr lang="en-US" sz="1800" dirty="0" smtClean="0"/>
          </a:p>
          <a:p>
            <a:pPr marL="457200" indent="-457200">
              <a:buAutoNum type="arabicParenR"/>
            </a:pPr>
            <a:r>
              <a:rPr lang="en-US" sz="1800" dirty="0" smtClean="0"/>
              <a:t>Extracted </a:t>
            </a:r>
            <a:r>
              <a:rPr lang="en-US" sz="1800" dirty="0"/>
              <a:t>majority </a:t>
            </a:r>
            <a:r>
              <a:rPr lang="en-US" sz="1800" dirty="0" smtClean="0"/>
              <a:t>opinions </a:t>
            </a:r>
            <a:r>
              <a:rPr lang="en-US" sz="1800" dirty="0"/>
              <a:t>and headnotes from </a:t>
            </a:r>
            <a:r>
              <a:rPr lang="en-US" sz="1800" dirty="0" err="1"/>
              <a:t>casebody.data</a:t>
            </a:r>
            <a:endParaRPr lang="en-US" sz="1800" dirty="0"/>
          </a:p>
          <a:p>
            <a:pPr marL="457200" indent="-457200">
              <a:buAutoNum type="arabicParenR"/>
            </a:pPr>
            <a:r>
              <a:rPr lang="en-US" sz="1800" dirty="0"/>
              <a:t>Removed ‘\n’ from the opinions</a:t>
            </a:r>
          </a:p>
          <a:p>
            <a:pPr marL="457200" indent="-457200">
              <a:buAutoNum type="arabicParenR"/>
            </a:pPr>
            <a:r>
              <a:rPr lang="en-US" sz="1800" dirty="0" smtClean="0"/>
              <a:t>Filtered data </a:t>
            </a:r>
            <a:r>
              <a:rPr lang="en-US" sz="1800" dirty="0"/>
              <a:t>where length of headnotes &gt; 150 and opinion is larger than the headnotes</a:t>
            </a:r>
          </a:p>
          <a:p>
            <a:pPr marL="457200" indent="-457200">
              <a:buAutoNum type="arabicParenR"/>
            </a:pPr>
            <a:r>
              <a:rPr lang="en-US" sz="1800" dirty="0" smtClean="0"/>
              <a:t>Tokenized </a:t>
            </a:r>
            <a:r>
              <a:rPr lang="en-US" sz="1800" dirty="0"/>
              <a:t>the headnotes and opinions</a:t>
            </a:r>
          </a:p>
          <a:p>
            <a:pPr marL="457200" indent="-457200">
              <a:buAutoNum type="arabicParenR"/>
            </a:pPr>
            <a:r>
              <a:rPr lang="en-US" sz="1800" dirty="0" smtClean="0"/>
              <a:t>Preprocessed </a:t>
            </a:r>
            <a:r>
              <a:rPr lang="en-US" sz="1800" dirty="0"/>
              <a:t>using Bert preprocessor to label opinions. </a:t>
            </a:r>
          </a:p>
          <a:p>
            <a:pPr marL="457200" indent="-457200">
              <a:buAutoNum type="arabicParenR"/>
            </a:pPr>
            <a:r>
              <a:rPr lang="en-US" sz="1800" dirty="0"/>
              <a:t>Split data into </a:t>
            </a:r>
            <a:r>
              <a:rPr lang="en-US" sz="1800" dirty="0" smtClean="0"/>
              <a:t>training, testing, </a:t>
            </a:r>
            <a:r>
              <a:rPr lang="en-US" sz="1800" dirty="0"/>
              <a:t>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844" y="1955800"/>
            <a:ext cx="10164515" cy="4378959"/>
          </a:xfrm>
        </p:spPr>
        <p:txBody>
          <a:bodyPr>
            <a:normAutofit/>
          </a:bodyPr>
          <a:lstStyle/>
          <a:p>
            <a:pPr marL="0" indent="0">
              <a:buNone/>
            </a:pPr>
            <a:r>
              <a:rPr lang="en-US" sz="2000" dirty="0"/>
              <a:t>The steps to prepare the data for our models</a:t>
            </a:r>
            <a:r>
              <a:rPr lang="en-US" sz="2000" dirty="0" smtClean="0"/>
              <a:t>:</a:t>
            </a:r>
            <a:endParaRPr lang="en-US" sz="2000" dirty="0"/>
          </a:p>
          <a:p>
            <a:pPr marL="457200" indent="-457200">
              <a:buAutoNum type="arabicParenR"/>
            </a:pPr>
            <a:r>
              <a:rPr lang="en-US" sz="1800" dirty="0"/>
              <a:t>For each sentence in opinion and compare it to the sentences in the headnotes. </a:t>
            </a:r>
          </a:p>
          <a:p>
            <a:pPr marL="457200" indent="-457200">
              <a:buAutoNum type="arabicParenR"/>
            </a:pPr>
            <a:r>
              <a:rPr lang="en-US" sz="1800" dirty="0"/>
              <a:t>If the sentence increases the rouge score, select the sentence for the summary. </a:t>
            </a:r>
          </a:p>
          <a:p>
            <a:pPr marL="457200" indent="-457200">
              <a:buAutoNum type="arabicParenR"/>
            </a:pPr>
            <a:r>
              <a:rPr lang="en-US" sz="1800" dirty="0"/>
              <a:t>Label the tokenized opinion so that the sentences that are selected have a label of 1 and the sentence that is not selected has a label of 0</a:t>
            </a:r>
          </a:p>
          <a:p>
            <a:pPr marL="457200" indent="-457200">
              <a:buAutoNum type="arabicParenR"/>
            </a:pPr>
            <a:r>
              <a:rPr lang="en-US" sz="18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a:t>
            </a:r>
            <a:r>
              <a:rPr lang="en-US" sz="1600" dirty="0" smtClean="0"/>
              <a:t>opinion</a:t>
            </a:r>
            <a:endParaRPr lang="en-US" sz="24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p:txBody>
          <a:bodyPr/>
          <a:lstStyle/>
          <a:p>
            <a:r>
              <a:rPr lang="en-US" dirty="0"/>
              <a:t>Our </a:t>
            </a:r>
            <a:r>
              <a:rPr lang="en-US" dirty="0" smtClean="0"/>
              <a:t>Research (criteria)</a:t>
            </a:r>
            <a:endParaRPr lang="en-US" dirty="0"/>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280" y="1899591"/>
            <a:ext cx="10058400" cy="4471506"/>
          </a:xfrm>
        </p:spPr>
        <p:txBody>
          <a:bodyPr anchor="t">
            <a:normAutofit/>
          </a:bodyPr>
          <a:lstStyle/>
          <a:p>
            <a:pPr marL="0" indent="0">
              <a:buNone/>
            </a:pPr>
            <a:r>
              <a:rPr lang="en-US" sz="2000" dirty="0"/>
              <a:t>We searched for existing models that generate summaries based on the following </a:t>
            </a:r>
            <a:r>
              <a:rPr lang="en-US" sz="2000" dirty="0" smtClean="0"/>
              <a:t>criteria</a:t>
            </a:r>
          </a:p>
          <a:p>
            <a:pPr marL="0" indent="0">
              <a:buNone/>
            </a:pPr>
            <a:endParaRPr lang="en-US" sz="2000" dirty="0"/>
          </a:p>
          <a:p>
            <a:pPr lvl="1">
              <a:buFont typeface="Arial"/>
              <a:buChar char="•"/>
            </a:pPr>
            <a:r>
              <a:rPr lang="en-US" sz="1800" dirty="0"/>
              <a:t>Generate Extractive summaries since they can generate semantically and grammatically correct sentences these models need less resources and understanding of the domain.</a:t>
            </a:r>
          </a:p>
          <a:p>
            <a:pPr lvl="1">
              <a:buFont typeface="Arial"/>
              <a:buChar char="•"/>
            </a:pPr>
            <a:r>
              <a:rPr lang="en-US" sz="1800" dirty="0"/>
              <a:t>Summarize </a:t>
            </a:r>
            <a:r>
              <a:rPr lang="en-US" sz="1800" dirty="0" smtClean="0"/>
              <a:t>long documents</a:t>
            </a:r>
            <a:endParaRPr lang="en-US" sz="1800" dirty="0"/>
          </a:p>
          <a:p>
            <a:pPr lvl="1">
              <a:buFont typeface="Arial"/>
              <a:buChar char="•"/>
            </a:pPr>
            <a:r>
              <a:rPr lang="en-US" sz="1800" dirty="0"/>
              <a:t>Perform well as measured by the </a:t>
            </a:r>
            <a:r>
              <a:rPr lang="en-US" sz="1800" b="1" dirty="0"/>
              <a:t>ROGUE</a:t>
            </a:r>
            <a:r>
              <a:rPr lang="en-US" sz="1800" dirty="0"/>
              <a:t> (</a:t>
            </a:r>
            <a:r>
              <a:rPr lang="en-US" sz="1800" b="1" dirty="0"/>
              <a:t>Recall-Oriented Understudy for </a:t>
            </a:r>
            <a:r>
              <a:rPr lang="en-US" sz="1800" b="1" dirty="0" err="1"/>
              <a:t>Gisting</a:t>
            </a:r>
            <a:r>
              <a:rPr lang="en-US" sz="1800" b="1" dirty="0"/>
              <a:t> Evaluation) Metric</a:t>
            </a:r>
            <a:r>
              <a:rPr lang="en-US" sz="1800" dirty="0"/>
              <a:t> Score</a:t>
            </a:r>
            <a:r>
              <a:rPr lang="en-US" sz="1800" dirty="0" smtClean="0"/>
              <a:t>.</a:t>
            </a:r>
          </a:p>
          <a:p>
            <a:pPr lvl="1">
              <a:buFont typeface="Arial"/>
              <a:buChar char="•"/>
            </a:pPr>
            <a:r>
              <a:rPr lang="en-US" sz="1800" dirty="0" smtClean="0"/>
              <a:t>Can </a:t>
            </a:r>
            <a:r>
              <a:rPr lang="en-US" sz="1800" dirty="0"/>
              <a:t>be implemented in the given time </a:t>
            </a:r>
            <a:r>
              <a:rPr lang="en-US" sz="1800" dirty="0" smtClean="0"/>
              <a:t>constraint</a:t>
            </a:r>
            <a:endParaRPr lang="en-US" sz="1800" dirty="0"/>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a:t>
            </a:r>
            <a:r>
              <a:rPr lang="en-US" dirty="0" smtClean="0"/>
              <a:t>Research (</a:t>
            </a:r>
            <a:r>
              <a:rPr lang="en-US" dirty="0" err="1" smtClean="0"/>
              <a:t>PreSumm</a:t>
            </a:r>
            <a:r>
              <a:rPr lang="en-US" dirty="0" smtClean="0"/>
              <a:t>)</a:t>
            </a:r>
            <a:endParaRPr lang="en-US" dirty="0"/>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846" y="1955800"/>
            <a:ext cx="6145779" cy="4378959"/>
          </a:xfrm>
        </p:spPr>
        <p:txBody>
          <a:bodyPr>
            <a:normAutofit fontScale="85000" lnSpcReduction="20000"/>
          </a:bodyPr>
          <a:lstStyle/>
          <a:p>
            <a:pPr marL="0" indent="0">
              <a:buNone/>
            </a:pPr>
            <a:r>
              <a:rPr lang="en-US" sz="2400" dirty="0" smtClean="0">
                <a:hlinkClick r:id="rId2"/>
              </a:rPr>
              <a:t>Text </a:t>
            </a:r>
            <a:r>
              <a:rPr lang="en-US" sz="2400" dirty="0">
                <a:hlinkClick r:id="rId2"/>
              </a:rPr>
              <a:t>Summarization with Pretrained </a:t>
            </a:r>
            <a:r>
              <a:rPr lang="en-US" sz="2400" dirty="0" smtClean="0">
                <a:hlinkClick r:id="rId2"/>
              </a:rPr>
              <a:t>Encoders</a:t>
            </a:r>
            <a:endParaRPr lang="en-US" sz="2400" dirty="0"/>
          </a:p>
          <a:p>
            <a:pPr marL="0" indent="0">
              <a:buNone/>
            </a:pPr>
            <a:r>
              <a:rPr lang="en-US" sz="2100" dirty="0" smtClean="0"/>
              <a:t>by </a:t>
            </a:r>
            <a:r>
              <a:rPr lang="en-US" sz="2100" dirty="0"/>
              <a:t>Yang Liu and </a:t>
            </a:r>
            <a:r>
              <a:rPr lang="en-US" sz="2100" dirty="0" err="1"/>
              <a:t>Mirella</a:t>
            </a:r>
            <a:r>
              <a:rPr lang="en-US" sz="2100" dirty="0"/>
              <a:t> </a:t>
            </a:r>
            <a:r>
              <a:rPr lang="en-US" sz="2100" dirty="0" err="1"/>
              <a:t>Lapata</a:t>
            </a:r>
            <a:endParaRPr lang="en-US" sz="2100" dirty="0"/>
          </a:p>
          <a:p>
            <a:pPr marL="0" indent="0">
              <a:buNone/>
            </a:pPr>
            <a:r>
              <a:rPr lang="en-US" sz="2000" dirty="0"/>
              <a:t>This 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the BERT encoder. This model produces extraction based summaries</a:t>
            </a:r>
          </a:p>
          <a:p>
            <a:pPr marL="0" indent="0">
              <a:buNone/>
            </a:pPr>
            <a:r>
              <a:rPr lang="en-US" sz="2000" dirty="0"/>
              <a:t>This model can also produce abstraction based summary. This model uses new fine-tuning schedule adopting different optimizers for the encoder and the decoder as a means of alleviating the mismatch between the two (the former is pretrained while the latter is not).  It takes as input the summaries provided by the extraction based </a:t>
            </a:r>
            <a:r>
              <a:rPr lang="en-US" sz="2000" dirty="0" smtClean="0"/>
              <a:t>model.</a:t>
            </a:r>
          </a:p>
          <a:p>
            <a:pPr marL="0" indent="0">
              <a:buNone/>
            </a:pPr>
            <a:r>
              <a:rPr lang="en-US" sz="2000" dirty="0"/>
              <a:t>code is available at </a:t>
            </a:r>
            <a:r>
              <a:rPr lang="en-US" sz="2000" dirty="0">
                <a:hlinkClick r:id="rId3"/>
              </a:rPr>
              <a:t>https://github.com/nlpyang/</a:t>
            </a:r>
            <a:r>
              <a:rPr lang="en-US" sz="2000" dirty="0" smtClean="0">
                <a:hlinkClick r:id="rId3"/>
              </a:rPr>
              <a:t>PreSumm</a:t>
            </a:r>
            <a:endParaRPr lang="en-US" sz="2000" dirty="0"/>
          </a:p>
        </p:txBody>
      </p:sp>
      <p:pic>
        <p:nvPicPr>
          <p:cNvPr id="5" name="Picture 4"/>
          <p:cNvPicPr>
            <a:picLocks noChangeAspect="1"/>
          </p:cNvPicPr>
          <p:nvPr/>
        </p:nvPicPr>
        <p:blipFill>
          <a:blip r:embed="rId4"/>
          <a:stretch>
            <a:fillRect/>
          </a:stretch>
        </p:blipFill>
        <p:spPr>
          <a:xfrm>
            <a:off x="7285370" y="2884180"/>
            <a:ext cx="3998816" cy="2381317"/>
          </a:xfrm>
          <a:prstGeom prst="rect">
            <a:avLst/>
          </a:prstGeom>
        </p:spPr>
      </p:pic>
    </p:spTree>
    <p:extLst>
      <p:ext uri="{BB962C8B-B14F-4D97-AF65-F5344CB8AC3E}">
        <p14:creationId xmlns:p14="http://schemas.microsoft.com/office/powerpoint/2010/main" val="10087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a:t>
            </a:r>
            <a:r>
              <a:rPr lang="en-US" dirty="0" smtClean="0"/>
              <a:t>Research (</a:t>
            </a:r>
            <a:r>
              <a:rPr lang="en-US" dirty="0" err="1" smtClean="0"/>
              <a:t>MatchSum</a:t>
            </a:r>
            <a:r>
              <a:rPr lang="en-US" dirty="0" smtClean="0"/>
              <a:t>)</a:t>
            </a:r>
            <a:endParaRPr lang="en-US" dirty="0"/>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844" y="1955800"/>
            <a:ext cx="7340495" cy="4378959"/>
          </a:xfrm>
        </p:spPr>
        <p:txBody>
          <a:bodyPr>
            <a:normAutofit fontScale="92500" lnSpcReduction="20000"/>
          </a:bodyPr>
          <a:lstStyle/>
          <a:p>
            <a:pPr marL="0" indent="0">
              <a:buNone/>
            </a:pPr>
            <a:r>
              <a:rPr lang="en-US" dirty="0">
                <a:hlinkClick r:id="rId2"/>
              </a:rPr>
              <a:t>Extractive Summarization as Text </a:t>
            </a:r>
            <a:r>
              <a:rPr lang="en-US" dirty="0" smtClean="0">
                <a:hlinkClick r:id="rId2"/>
              </a:rPr>
              <a:t>Matching</a:t>
            </a:r>
            <a:endParaRPr lang="en-US" dirty="0" smtClean="0"/>
          </a:p>
          <a:p>
            <a:pPr marL="0" indent="0">
              <a:buNone/>
            </a:pPr>
            <a:r>
              <a:rPr lang="en-US" sz="1600" dirty="0" smtClean="0"/>
              <a:t>by </a:t>
            </a:r>
            <a:r>
              <a:rPr lang="en-US" sz="1600" dirty="0"/>
              <a:t>By Ming </a:t>
            </a:r>
            <a:r>
              <a:rPr lang="en-US" sz="1600" dirty="0" err="1"/>
              <a:t>Zhong</a:t>
            </a:r>
            <a:r>
              <a:rPr lang="en-US" sz="1600" dirty="0"/>
              <a:t>, </a:t>
            </a:r>
            <a:r>
              <a:rPr lang="en-US" sz="1600" dirty="0" err="1"/>
              <a:t>Pengfei</a:t>
            </a:r>
            <a:r>
              <a:rPr lang="en-US" sz="1600" dirty="0"/>
              <a:t> Liu, </a:t>
            </a:r>
            <a:r>
              <a:rPr lang="en-US" sz="1600" dirty="0" err="1"/>
              <a:t>Yiran</a:t>
            </a:r>
            <a:r>
              <a:rPr lang="en-US" sz="1600" dirty="0"/>
              <a:t> Chen, </a:t>
            </a:r>
            <a:r>
              <a:rPr lang="en-US" sz="1600" dirty="0" err="1"/>
              <a:t>Danqing</a:t>
            </a:r>
            <a:r>
              <a:rPr lang="en-US" sz="1600" dirty="0"/>
              <a:t> Wang, </a:t>
            </a:r>
            <a:r>
              <a:rPr lang="en-US" sz="1600" dirty="0" err="1"/>
              <a:t>Xipeng</a:t>
            </a:r>
            <a:r>
              <a:rPr lang="en-US" sz="1600" dirty="0"/>
              <a:t> </a:t>
            </a:r>
            <a:r>
              <a:rPr lang="en-US" sz="1600" dirty="0" err="1"/>
              <a:t>Qiu</a:t>
            </a:r>
            <a:r>
              <a:rPr lang="en-US" sz="1600" dirty="0"/>
              <a:t>, and </a:t>
            </a:r>
            <a:r>
              <a:rPr lang="en-US" sz="1600" dirty="0" err="1"/>
              <a:t>Xuanjing</a:t>
            </a:r>
            <a:r>
              <a:rPr lang="en-US" sz="1600" dirty="0"/>
              <a:t> </a:t>
            </a:r>
            <a:r>
              <a:rPr lang="en-US" sz="1600" dirty="0" smtClean="0"/>
              <a:t>Huang</a:t>
            </a:r>
            <a:endParaRPr lang="en-US" sz="1600" dirty="0"/>
          </a:p>
          <a:p>
            <a:pPr marL="0" indent="0">
              <a:buNone/>
            </a:pPr>
            <a:r>
              <a:rPr lang="en-US" sz="1600" dirty="0"/>
              <a:t>This method performs Semantic text matching to estimate semantic similarity between a source and a target text fragment. It is trained on the CNN/ Daily Mail dataset and uses a Siamese-BERT(Bidirectional Encoder Representations from Transformers) architecture to compute the similarity between several candidate summaries to the source document and </a:t>
            </a:r>
            <a:r>
              <a:rPr lang="en-US" sz="1600" dirty="0" err="1"/>
              <a:t>seledt</a:t>
            </a:r>
            <a:r>
              <a:rPr lang="en-US" sz="1600" dirty="0"/>
              <a:t> the best candidate summary.  </a:t>
            </a:r>
          </a:p>
          <a:p>
            <a:pPr marL="0" indent="0">
              <a:buNone/>
            </a:pPr>
            <a:r>
              <a:rPr lang="en-US" sz="1600" dirty="0"/>
              <a:t>A </a:t>
            </a:r>
            <a:r>
              <a:rPr lang="en-US" sz="1600" b="1" dirty="0"/>
              <a:t>Siamese</a:t>
            </a:r>
            <a:r>
              <a:rPr lang="en-US" sz="16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1600" dirty="0"/>
              <a:t>Siamese BERT leverages the pre-trained BERT in a Siamese network structure to derive semantically meaningful text embeddings that can be compared using cosine-similarity.</a:t>
            </a:r>
          </a:p>
          <a:p>
            <a:pPr marL="0" indent="0">
              <a:buNone/>
            </a:pPr>
            <a:r>
              <a:rPr lang="en-US" sz="1600" dirty="0"/>
              <a:t>The Siamese network is also used in a similar way </a:t>
            </a:r>
            <a:r>
              <a:rPr lang="en-US" sz="1600" dirty="0" err="1"/>
              <a:t>usinf</a:t>
            </a:r>
            <a:r>
              <a:rPr lang="en-US" sz="1600" dirty="0"/>
              <a:t> the </a:t>
            </a:r>
            <a:r>
              <a:rPr lang="en-US" sz="1600" dirty="0" err="1"/>
              <a:t>RoBERTa</a:t>
            </a:r>
            <a:r>
              <a:rPr lang="en-US" sz="1600" dirty="0"/>
              <a:t> pretrained model </a:t>
            </a:r>
          </a:p>
          <a:p>
            <a:pPr marL="0" indent="0">
              <a:buNone/>
            </a:pPr>
            <a:r>
              <a:rPr lang="en-US" sz="1600" dirty="0"/>
              <a:t>Code from  </a:t>
            </a:r>
            <a:r>
              <a:rPr lang="en-US" sz="1600" dirty="0">
                <a:hlinkClick r:id="rId3"/>
              </a:rPr>
              <a:t>https://github.com/maszhongming/</a:t>
            </a:r>
            <a:r>
              <a:rPr lang="en-US" sz="1600" dirty="0" smtClean="0">
                <a:hlinkClick r:id="rId3"/>
              </a:rPr>
              <a:t>MatchSum</a:t>
            </a:r>
            <a:endParaRPr lang="en-US" sz="1600" dirty="0"/>
          </a:p>
        </p:txBody>
      </p:sp>
      <p:pic>
        <p:nvPicPr>
          <p:cNvPr id="5" name="Picture 4">
            <a:extLst>
              <a:ext uri="{FF2B5EF4-FFF2-40B4-BE49-F238E27FC236}">
                <a16:creationId xmlns=""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4929" y="3052701"/>
            <a:ext cx="2676525" cy="1895475"/>
          </a:xfrm>
          <a:prstGeom prst="rect">
            <a:avLst/>
          </a:prstGeom>
        </p:spPr>
      </p:pic>
      <p:sp>
        <p:nvSpPr>
          <p:cNvPr id="9" name="TextBox 8">
            <a:extLst>
              <a:ext uri="{FF2B5EF4-FFF2-40B4-BE49-F238E27FC236}">
                <a16:creationId xmlns="" xmlns:a16="http://schemas.microsoft.com/office/drawing/2014/main" id="{EF3D1033-0999-46CA-98D2-EA188D7E4913}"/>
              </a:ext>
            </a:extLst>
          </p:cNvPr>
          <p:cNvSpPr txBox="1"/>
          <p:nvPr/>
        </p:nvSpPr>
        <p:spPr>
          <a:xfrm>
            <a:off x="8470628" y="5031297"/>
            <a:ext cx="2680034" cy="246221"/>
          </a:xfrm>
          <a:prstGeom prst="rect">
            <a:avLst/>
          </a:prstGeom>
          <a:noFill/>
        </p:spPr>
        <p:txBody>
          <a:bodyPr wrap="square" rtlCol="0" anchor="ctr">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450757"/>
          </a:xfrm>
        </p:spPr>
        <p:txBody>
          <a:bodyPr/>
          <a:lstStyle/>
          <a:p>
            <a:r>
              <a:rPr lang="en-US" dirty="0"/>
              <a:t>Our </a:t>
            </a:r>
            <a:r>
              <a:rPr lang="en-US" dirty="0" smtClean="0"/>
              <a:t>Research (metrics)</a:t>
            </a:r>
            <a:endParaRPr lang="en-US" dirty="0"/>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1097280" y="1957535"/>
            <a:ext cx="4305840" cy="4358639"/>
          </a:xfrm>
        </p:spPr>
        <p:txBody>
          <a:bodyPr>
            <a:normAutofit/>
          </a:bodyPr>
          <a:lstStyle/>
          <a:p>
            <a:pPr lvl="0"/>
            <a:r>
              <a:rPr lang="en-US" sz="2400" b="1" dirty="0"/>
              <a:t>ROUGE METRICS</a:t>
            </a:r>
          </a:p>
          <a:p>
            <a:pPr lvl="0"/>
            <a:r>
              <a:rPr lang="en-US" b="1" dirty="0" smtClean="0"/>
              <a:t>ROUGE (</a:t>
            </a:r>
            <a:r>
              <a:rPr lang="en-US" b="1" dirty="0"/>
              <a:t>Recall-Oriented Understudy for </a:t>
            </a:r>
            <a:r>
              <a:rPr lang="en-US" b="1" dirty="0" err="1"/>
              <a:t>Gisting</a:t>
            </a:r>
            <a:r>
              <a:rPr lang="en-US" b="1" dirty="0"/>
              <a:t> Evaluation</a:t>
            </a:r>
            <a:r>
              <a:rPr lang="en-US" b="1" dirty="0" smtClean="0"/>
              <a:t>)</a:t>
            </a:r>
            <a:r>
              <a:rPr lang="en-US" dirty="0"/>
              <a:t> is a set of metrics that can be used by NLP algorithms to evaluate the summaries it generates against a set of references (human-produced summary).</a:t>
            </a:r>
          </a:p>
          <a:p>
            <a:pPr lvl="0"/>
            <a:r>
              <a:rPr lang="en-US" dirty="0" smtClean="0"/>
              <a:t>T</a:t>
            </a:r>
            <a:r>
              <a:rPr lang="en-US" dirty="0" smtClean="0"/>
              <a:t>he </a:t>
            </a:r>
            <a:r>
              <a:rPr lang="en-US" dirty="0"/>
              <a:t>ROUGE </a:t>
            </a:r>
            <a:r>
              <a:rPr lang="en-US" dirty="0" smtClean="0"/>
              <a:t>SCORES and METRICS are:</a:t>
            </a:r>
            <a:endParaRPr lang="en-US" dirty="0"/>
          </a:p>
          <a:p>
            <a:pPr marL="457200" indent="-457200">
              <a:buAutoNum type="arabicParenR"/>
            </a:pPr>
            <a:endParaRPr lang="en-US" dirty="0"/>
          </a:p>
        </p:txBody>
      </p:sp>
      <p:graphicFrame>
        <p:nvGraphicFramePr>
          <p:cNvPr id="4" name="Table 4">
            <a:extLst>
              <a:ext uri="{FF2B5EF4-FFF2-40B4-BE49-F238E27FC236}">
                <a16:creationId xmlns="" xmlns:a16="http://schemas.microsoft.com/office/drawing/2014/main" id="{C374F32C-1746-48B1-8874-B068FDCE0AD3}"/>
              </a:ext>
            </a:extLst>
          </p:cNvPr>
          <p:cNvGraphicFramePr>
            <a:graphicFrameLocks noGrp="1"/>
          </p:cNvGraphicFramePr>
          <p:nvPr>
            <p:extLst>
              <p:ext uri="{D42A27DB-BD31-4B8C-83A1-F6EECF244321}">
                <p14:modId xmlns:p14="http://schemas.microsoft.com/office/powerpoint/2010/main" val="141682453"/>
              </p:ext>
            </p:extLst>
          </p:nvPr>
        </p:nvGraphicFramePr>
        <p:xfrm>
          <a:off x="5463166" y="1977707"/>
          <a:ext cx="5612153" cy="3693159"/>
        </p:xfrm>
        <a:graphic>
          <a:graphicData uri="http://schemas.openxmlformats.org/drawingml/2006/table">
            <a:tbl>
              <a:tblPr firstRow="1" bandRow="1">
                <a:tableStyleId>{5C22544A-7EE6-4342-B048-85BDC9FD1C3A}</a:tableStyleId>
              </a:tblPr>
              <a:tblGrid>
                <a:gridCol w="1527191">
                  <a:extLst>
                    <a:ext uri="{9D8B030D-6E8A-4147-A177-3AD203B41FA5}">
                      <a16:colId xmlns="" xmlns:a16="http://schemas.microsoft.com/office/drawing/2014/main" val="4290089180"/>
                    </a:ext>
                  </a:extLst>
                </a:gridCol>
                <a:gridCol w="4084962">
                  <a:extLst>
                    <a:ext uri="{9D8B030D-6E8A-4147-A177-3AD203B41FA5}">
                      <a16:colId xmlns="" xmlns:a16="http://schemas.microsoft.com/office/drawing/2014/main" val="2233723881"/>
                    </a:ext>
                  </a:extLst>
                </a:gridCol>
              </a:tblGrid>
              <a:tr h="370840">
                <a:tc>
                  <a:txBody>
                    <a:bodyPr/>
                    <a:lstStyle/>
                    <a:p>
                      <a:r>
                        <a:rPr lang="en-US" dirty="0"/>
                        <a:t>Metrics Name</a:t>
                      </a:r>
                    </a:p>
                  </a:txBody>
                  <a:tcPr/>
                </a:tc>
                <a:tc>
                  <a:txBody>
                    <a:bodyPr/>
                    <a:lstStyle/>
                    <a:p>
                      <a:r>
                        <a:rPr lang="en-US" dirty="0"/>
                        <a:t>Metrics Definition</a:t>
                      </a:r>
                    </a:p>
                  </a:txBody>
                  <a:tcPr/>
                </a:tc>
                <a:extLst>
                  <a:ext uri="{0D108BD9-81ED-4DB2-BD59-A6C34878D82A}">
                    <a16:rowId xmlns="" xmlns:a16="http://schemas.microsoft.com/office/drawing/2014/main" val="3207756757"/>
                  </a:ext>
                </a:extLst>
              </a:tr>
              <a:tr h="370840">
                <a:tc>
                  <a:txBody>
                    <a:bodyPr/>
                    <a:lstStyle/>
                    <a:p>
                      <a:r>
                        <a:rPr lang="en-US" sz="1400" dirty="0"/>
                        <a:t>ROUGE-1</a:t>
                      </a:r>
                    </a:p>
                  </a:txBody>
                  <a:tcPr/>
                </a:tc>
                <a:tc>
                  <a:txBody>
                    <a:bodyPr/>
                    <a:lstStyle/>
                    <a:p>
                      <a:r>
                        <a:rPr lang="en-US" sz="1400" b="0" i="0" kern="1200" dirty="0">
                          <a:solidFill>
                            <a:schemeClr val="dk1"/>
                          </a:solidFill>
                          <a:effectLst/>
                          <a:latin typeface="+mn-lt"/>
                          <a:ea typeface="+mn-ea"/>
                          <a:cs typeface="+mn-cs"/>
                        </a:rPr>
                        <a:t>overlap of unigram (each word) between the system and reference summary</a:t>
                      </a:r>
                      <a:endParaRPr lang="en-US" sz="1400" b="0" i="0" dirty="0"/>
                    </a:p>
                  </a:txBody>
                  <a:tcPr/>
                </a:tc>
                <a:extLst>
                  <a:ext uri="{0D108BD9-81ED-4DB2-BD59-A6C34878D82A}">
                    <a16:rowId xmlns="" xmlns:a16="http://schemas.microsoft.com/office/drawing/2014/main" val="2915805806"/>
                  </a:ext>
                </a:extLst>
              </a:tr>
              <a:tr h="370840">
                <a:tc>
                  <a:txBody>
                    <a:bodyPr/>
                    <a:lstStyle/>
                    <a:p>
                      <a:r>
                        <a:rPr lang="en-US" sz="1400" dirty="0"/>
                        <a:t>ROUGE-2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overlap of bigram (two words) between the system and reference summary</a:t>
                      </a:r>
                      <a:endParaRPr lang="en-US" sz="1400" b="0" i="0" dirty="0"/>
                    </a:p>
                  </a:txBody>
                  <a:tcPr/>
                </a:tc>
                <a:extLst>
                  <a:ext uri="{0D108BD9-81ED-4DB2-BD59-A6C34878D82A}">
                    <a16:rowId xmlns="" xmlns:a16="http://schemas.microsoft.com/office/drawing/2014/main" val="4083785283"/>
                  </a:ext>
                </a:extLst>
              </a:tr>
              <a:tr h="370840">
                <a:tc>
                  <a:txBody>
                    <a:bodyPr/>
                    <a:lstStyle/>
                    <a:p>
                      <a:r>
                        <a:rPr lang="en-US" sz="1400" dirty="0"/>
                        <a:t>ROUGE -L</a:t>
                      </a:r>
                    </a:p>
                  </a:txBody>
                  <a:tcPr/>
                </a:tc>
                <a:tc>
                  <a:txBody>
                    <a:bodyPr/>
                    <a:lstStyle/>
                    <a:p>
                      <a:r>
                        <a:rPr lang="en-US" sz="1400" b="0" i="0" kern="1200" dirty="0">
                          <a:solidFill>
                            <a:schemeClr val="dk1"/>
                          </a:solidFill>
                          <a:effectLst/>
                          <a:latin typeface="+mn-lt"/>
                          <a:ea typeface="+mn-ea"/>
                          <a:cs typeface="+mn-cs"/>
                        </a:rPr>
                        <a:t>Longest Common Subsequence (LCS). identifies longest co-occurring in sequence n-grams automatically to measure sentence level </a:t>
                      </a:r>
                      <a:r>
                        <a:rPr lang="en-US" sz="1400" b="0" i="0" kern="1200" dirty="0" smtClean="0">
                          <a:solidFill>
                            <a:schemeClr val="dk1"/>
                          </a:solidFill>
                          <a:effectLst/>
                          <a:latin typeface="+mn-lt"/>
                          <a:ea typeface="+mn-ea"/>
                          <a:cs typeface="+mn-cs"/>
                        </a:rPr>
                        <a:t>similarity</a:t>
                      </a:r>
                    </a:p>
                  </a:txBody>
                  <a:tcPr/>
                </a:tc>
                <a:extLst>
                  <a:ext uri="{0D108BD9-81ED-4DB2-BD59-A6C34878D82A}">
                    <a16:rowId xmlns="" xmlns:a16="http://schemas.microsoft.com/office/drawing/2014/main" val="1011393144"/>
                  </a:ext>
                </a:extLst>
              </a:tr>
              <a:tr h="370840">
                <a:tc>
                  <a:txBody>
                    <a:bodyPr/>
                    <a:lstStyle/>
                    <a:p>
                      <a:r>
                        <a:rPr lang="en-US" sz="1400" dirty="0" smtClean="0"/>
                        <a:t>Recall</a:t>
                      </a:r>
                      <a:endParaRPr lang="en-US" sz="1400" dirty="0"/>
                    </a:p>
                  </a:txBody>
                  <a:tcPr/>
                </a:tc>
                <a:tc>
                  <a:txBody>
                    <a:bodyPr/>
                    <a:lstStyle/>
                    <a:p>
                      <a:r>
                        <a:rPr lang="en-US" sz="1400" b="0" i="0" kern="1200" dirty="0" smtClean="0">
                          <a:solidFill>
                            <a:schemeClr val="dk1"/>
                          </a:solidFill>
                          <a:effectLst/>
                          <a:latin typeface="+mn-lt"/>
                          <a:ea typeface="+mn-ea"/>
                          <a:cs typeface="+mn-cs"/>
                        </a:rPr>
                        <a:t>the number of overlapping words divided by the total words in the </a:t>
                      </a:r>
                      <a:r>
                        <a:rPr lang="en-US" sz="1400" b="0" i="1" kern="1200" dirty="0" smtClean="0">
                          <a:solidFill>
                            <a:schemeClr val="dk1"/>
                          </a:solidFill>
                          <a:effectLst/>
                          <a:latin typeface="+mn-lt"/>
                          <a:ea typeface="+mn-ea"/>
                          <a:cs typeface="+mn-cs"/>
                        </a:rPr>
                        <a:t>reference</a:t>
                      </a:r>
                      <a:r>
                        <a:rPr lang="en-US" sz="1400" b="0" i="0" kern="1200" dirty="0" smtClean="0">
                          <a:solidFill>
                            <a:schemeClr val="dk1"/>
                          </a:solidFill>
                          <a:effectLst/>
                          <a:latin typeface="+mn-lt"/>
                          <a:ea typeface="+mn-ea"/>
                          <a:cs typeface="+mn-cs"/>
                        </a:rPr>
                        <a:t> summary</a:t>
                      </a:r>
                    </a:p>
                  </a:txBody>
                  <a:tcPr/>
                </a:tc>
              </a:tr>
              <a:tr h="370840">
                <a:tc>
                  <a:txBody>
                    <a:bodyPr/>
                    <a:lstStyle/>
                    <a:p>
                      <a:r>
                        <a:rPr lang="en-US" sz="1400" dirty="0" smtClean="0"/>
                        <a:t>Precision</a:t>
                      </a:r>
                      <a:endParaRPr lang="en-US" sz="1400" dirty="0"/>
                    </a:p>
                  </a:txBody>
                  <a:tcPr/>
                </a:tc>
                <a:tc>
                  <a:txBody>
                    <a:bodyPr/>
                    <a:lstStyle/>
                    <a:p>
                      <a:r>
                        <a:rPr lang="en-US" sz="1400" b="0" i="0" kern="1200" dirty="0" smtClean="0">
                          <a:solidFill>
                            <a:schemeClr val="dk1"/>
                          </a:solidFill>
                          <a:effectLst/>
                          <a:latin typeface="+mn-lt"/>
                          <a:ea typeface="+mn-ea"/>
                          <a:cs typeface="+mn-cs"/>
                        </a:rPr>
                        <a:t>the number of overlapping words divided by the total number of words in the </a:t>
                      </a:r>
                      <a:r>
                        <a:rPr lang="en-US" sz="1400" b="0" i="1" kern="1200" dirty="0" smtClean="0">
                          <a:solidFill>
                            <a:schemeClr val="dk1"/>
                          </a:solidFill>
                          <a:effectLst/>
                          <a:latin typeface="+mn-lt"/>
                          <a:ea typeface="+mn-ea"/>
                          <a:cs typeface="+mn-cs"/>
                        </a:rPr>
                        <a:t>generated</a:t>
                      </a:r>
                      <a:r>
                        <a:rPr lang="en-US" sz="1400" b="0" i="0" kern="1200" dirty="0" smtClean="0">
                          <a:solidFill>
                            <a:schemeClr val="dk1"/>
                          </a:solidFill>
                          <a:effectLst/>
                          <a:latin typeface="+mn-lt"/>
                          <a:ea typeface="+mn-ea"/>
                          <a:cs typeface="+mn-cs"/>
                        </a:rPr>
                        <a:t> summary</a:t>
                      </a:r>
                    </a:p>
                  </a:txBody>
                  <a:tcPr/>
                </a:tc>
              </a:tr>
              <a:tr h="370840">
                <a:tc>
                  <a:txBody>
                    <a:bodyPr/>
                    <a:lstStyle/>
                    <a:p>
                      <a:r>
                        <a:rPr lang="en-US" sz="1400" dirty="0" smtClean="0"/>
                        <a:t>F-Measure</a:t>
                      </a:r>
                      <a:endParaRPr lang="en-US" sz="1400" dirty="0"/>
                    </a:p>
                  </a:txBody>
                  <a:tcPr/>
                </a:tc>
                <a:tc>
                  <a:txBody>
                    <a:bodyPr/>
                    <a:lstStyle/>
                    <a:p>
                      <a:r>
                        <a:rPr lang="en-US" sz="1400" b="0" i="0" kern="1200" dirty="0" smtClean="0">
                          <a:solidFill>
                            <a:schemeClr val="dk1"/>
                          </a:solidFill>
                          <a:effectLst/>
                          <a:latin typeface="+mn-lt"/>
                          <a:ea typeface="+mn-ea"/>
                          <a:cs typeface="+mn-cs"/>
                        </a:rPr>
                        <a:t>Assigned by equal importance of recall and precision, i.e. alpha=0.5</a:t>
                      </a:r>
                    </a:p>
                  </a:txBody>
                  <a:tcPr/>
                </a:tc>
              </a:tr>
            </a:tbl>
          </a:graphicData>
        </a:graphic>
      </p:graphicFrame>
    </p:spTree>
    <p:extLst>
      <p:ext uri="{BB962C8B-B14F-4D97-AF65-F5344CB8AC3E}">
        <p14:creationId xmlns:p14="http://schemas.microsoft.com/office/powerpoint/2010/main" val="2071036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1464</Words>
  <Application>Microsoft Macintosh PowerPoint</Application>
  <PresentationFormat>Custom</PresentationFormat>
  <Paragraphs>125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1_RetrospectVTI</vt:lpstr>
      <vt:lpstr>Data Science for Case Law</vt:lpstr>
      <vt:lpstr>Problem Statement</vt:lpstr>
      <vt:lpstr>Exploratory Data Analysis</vt:lpstr>
      <vt:lpstr>Preparing the data</vt:lpstr>
      <vt:lpstr>Steps for labeling data</vt:lpstr>
      <vt:lpstr>Our Research (criteria)</vt:lpstr>
      <vt:lpstr>Our Research (PreSumm)</vt:lpstr>
      <vt:lpstr>Our Research (MatchSum)</vt:lpstr>
      <vt:lpstr>Our Research (metrics)</vt:lpstr>
      <vt:lpstr>Our Research (scores)</vt:lpstr>
      <vt:lpstr>Sample Results (MatchSum)</vt:lpstr>
      <vt:lpstr>Sample Results (PreSumm)</vt:lpstr>
      <vt:lpstr>Next Steps</vt:lpstr>
      <vt:lpstr>Our Research</vt:lpstr>
      <vt:lpstr>Our Research</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2020-05-10T02:44:33Z</dcterms:modified>
</cp:coreProperties>
</file>