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964" r:id="rId1"/>
  </p:sldMasterIdLst>
  <p:notesMasterIdLst>
    <p:notesMasterId r:id="rId57"/>
  </p:notesMasterIdLst>
  <p:sldIdLst>
    <p:sldId id="256" r:id="rId2"/>
    <p:sldId id="456" r:id="rId3"/>
    <p:sldId id="465" r:id="rId4"/>
    <p:sldId id="457" r:id="rId5"/>
    <p:sldId id="458" r:id="rId6"/>
    <p:sldId id="459" r:id="rId7"/>
    <p:sldId id="460" r:id="rId8"/>
    <p:sldId id="461" r:id="rId9"/>
    <p:sldId id="455" r:id="rId10"/>
    <p:sldId id="462" r:id="rId11"/>
    <p:sldId id="466" r:id="rId12"/>
    <p:sldId id="454" r:id="rId13"/>
    <p:sldId id="463" r:id="rId14"/>
    <p:sldId id="464" r:id="rId15"/>
    <p:sldId id="471" r:id="rId16"/>
    <p:sldId id="472" r:id="rId17"/>
    <p:sldId id="473" r:id="rId18"/>
    <p:sldId id="474" r:id="rId19"/>
    <p:sldId id="475" r:id="rId20"/>
    <p:sldId id="479" r:id="rId21"/>
    <p:sldId id="480" r:id="rId22"/>
    <p:sldId id="476" r:id="rId23"/>
    <p:sldId id="509" r:id="rId24"/>
    <p:sldId id="510" r:id="rId25"/>
    <p:sldId id="511" r:id="rId26"/>
    <p:sldId id="512" r:id="rId27"/>
    <p:sldId id="513" r:id="rId28"/>
    <p:sldId id="514" r:id="rId29"/>
    <p:sldId id="482" r:id="rId30"/>
    <p:sldId id="478" r:id="rId31"/>
    <p:sldId id="481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1" r:id="rId41"/>
    <p:sldId id="493" r:id="rId42"/>
    <p:sldId id="494" r:id="rId43"/>
    <p:sldId id="495" r:id="rId44"/>
    <p:sldId id="515" r:id="rId45"/>
    <p:sldId id="516" r:id="rId46"/>
    <p:sldId id="492" r:id="rId47"/>
    <p:sldId id="496" r:id="rId48"/>
    <p:sldId id="497" r:id="rId49"/>
    <p:sldId id="502" r:id="rId50"/>
    <p:sldId id="505" r:id="rId51"/>
    <p:sldId id="506" r:id="rId52"/>
    <p:sldId id="507" r:id="rId53"/>
    <p:sldId id="508" r:id="rId54"/>
    <p:sldId id="503" r:id="rId55"/>
    <p:sldId id="51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ADD"/>
    <a:srgbClr val="00A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6"/>
    <p:restoredTop sz="89524"/>
  </p:normalViewPr>
  <p:slideViewPr>
    <p:cSldViewPr snapToGrid="0" snapToObjects="1">
      <p:cViewPr varScale="1">
        <p:scale>
          <a:sx n="113" d="100"/>
          <a:sy n="113" d="100"/>
        </p:scale>
        <p:origin x="208" y="832"/>
      </p:cViewPr>
      <p:guideLst>
        <p:guide orient="horz" pos="22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16D4-D3FC-7E44-806B-AFE67B3FD2D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7189-9274-814D-9CD5-CBA9E19E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9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88768"/>
            <a:ext cx="2844800" cy="365125"/>
          </a:xfrm>
        </p:spPr>
        <p:txBody>
          <a:bodyPr/>
          <a:lstStyle/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32000" y="3507565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venir Next" panose="020B0503020202020204" pitchFamily="34" charset="0"/>
                <a:ea typeface="Karla" charset="0"/>
                <a:cs typeface="Karla" charset="0"/>
              </a:rPr>
              <a:t>CS109B:</a:t>
            </a: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venir Next" panose="020B0503020202020204" pitchFamily="34" charset="0"/>
                <a:ea typeface="Karla" charset="0"/>
                <a:cs typeface="Karla" charset="0"/>
              </a:rPr>
              <a:t> Module C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Karla" charset="0"/>
              <a:cs typeface="Karla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584031" y="4384905"/>
            <a:ext cx="2780728" cy="1555776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100BEB-10F2-434B-B317-3E1CFFCCFB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2800">
                <a:solidFill>
                  <a:srgbClr val="464646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1pPr>
            <a:lvl2pPr>
              <a:defRPr sz="2400">
                <a:solidFill>
                  <a:srgbClr val="464646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2pPr>
            <a:lvl3pPr>
              <a:defRPr sz="2000">
                <a:solidFill>
                  <a:srgbClr val="464646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3pPr>
            <a:lvl4pPr>
              <a:defRPr sz="1800">
                <a:solidFill>
                  <a:srgbClr val="464646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4pPr>
            <a:lvl5pPr>
              <a:defRPr sz="1800">
                <a:solidFill>
                  <a:srgbClr val="464646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831676" y="640080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E6F95-DAF1-1940-BC25-9A21580141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30BAD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1pPr>
            <a:lvl2pPr>
              <a:defRPr sz="2400">
                <a:solidFill>
                  <a:srgbClr val="464646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2pPr>
            <a:lvl3pPr>
              <a:defRPr sz="2000">
                <a:solidFill>
                  <a:srgbClr val="464646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3pPr>
            <a:lvl4pPr>
              <a:defRPr sz="1800">
                <a:solidFill>
                  <a:srgbClr val="464646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4pPr>
            <a:lvl5pPr>
              <a:defRPr sz="1800">
                <a:solidFill>
                  <a:srgbClr val="464646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34080" y="6400800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AC297r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FD4E755-1441-244A-BFBD-CDD5805C81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30BAD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miuri.co.jp/national/20191008-OYT1T5042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8.08345.pdf" TargetMode="External"/><Relationship Id="rId2" Type="http://schemas.openxmlformats.org/officeDocument/2006/relationships/hyperlink" Target="http://nlpprogress.com/english/summariz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002.07767v1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42211" y="1394112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A Brief Primer on NLP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sz="2800" dirty="0">
                <a:solidFill>
                  <a:srgbClr val="C00000"/>
                </a:solidFill>
                <a:latin typeface="Avenir Next" panose="020B0503020202020204" pitchFamily="34" charset="0"/>
              </a:rPr>
              <a:t>Chris Tanner</a:t>
            </a:r>
            <a:br>
              <a:rPr lang="en-US" dirty="0">
                <a:latin typeface="Avenir Next" panose="020B0503020202020204" pitchFamily="34" charset="0"/>
              </a:rPr>
            </a:br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9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DA130-B8A0-2745-9488-DFFA0A1A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E9020-230C-FE41-8DDD-2D91BC5F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40" y="314070"/>
            <a:ext cx="6727760" cy="62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1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DA130-B8A0-2745-9488-DFFA0A1A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036C03-8C89-4541-BB1F-07FFEF1BE956}"/>
              </a:ext>
            </a:extLst>
          </p:cNvPr>
          <p:cNvSpPr txBox="1">
            <a:spLocks/>
          </p:cNvSpPr>
          <p:nvPr/>
        </p:nvSpPr>
        <p:spPr>
          <a:xfrm>
            <a:off x="2813886" y="1967830"/>
            <a:ext cx="6482514" cy="5975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Natural Language Processing (NLP)</a:t>
            </a:r>
            <a:endParaRPr lang="en-US" b="1" dirty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BFBEA3-0431-754F-B2A6-93BE2167D095}"/>
              </a:ext>
            </a:extLst>
          </p:cNvPr>
          <p:cNvSpPr txBox="1">
            <a:spLocks/>
          </p:cNvSpPr>
          <p:nvPr/>
        </p:nvSpPr>
        <p:spPr>
          <a:xfrm>
            <a:off x="2813886" y="2654632"/>
            <a:ext cx="7473114" cy="180941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itchFamily="2" charset="2"/>
              </a:rPr>
              <a:t>How can we use computers to intelligently process and use human language text?</a:t>
            </a:r>
          </a:p>
        </p:txBody>
      </p:sp>
    </p:spTree>
    <p:extLst>
      <p:ext uri="{BB962C8B-B14F-4D97-AF65-F5344CB8AC3E}">
        <p14:creationId xmlns:p14="http://schemas.microsoft.com/office/powerpoint/2010/main" val="256020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413417-67CE-1E47-A725-31CE0E8D240F}"/>
              </a:ext>
            </a:extLst>
          </p:cNvPr>
          <p:cNvCxnSpPr>
            <a:cxnSpLocks/>
          </p:cNvCxnSpPr>
          <p:nvPr/>
        </p:nvCxnSpPr>
        <p:spPr>
          <a:xfrm>
            <a:off x="1453148" y="1205612"/>
            <a:ext cx="817792" cy="0"/>
          </a:xfrm>
          <a:prstGeom prst="line">
            <a:avLst/>
          </a:prstGeom>
          <a:ln w="88900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ACAAD1-8A13-F94F-A484-DC8EF8434763}"/>
              </a:ext>
            </a:extLst>
          </p:cNvPr>
          <p:cNvCxnSpPr>
            <a:cxnSpLocks/>
          </p:cNvCxnSpPr>
          <p:nvPr/>
        </p:nvCxnSpPr>
        <p:spPr>
          <a:xfrm>
            <a:off x="1453148" y="1281812"/>
            <a:ext cx="817792" cy="0"/>
          </a:xfrm>
          <a:prstGeom prst="line">
            <a:avLst/>
          </a:prstGeom>
          <a:ln w="88900" cmpd="sng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6AFBD-FC01-3B48-9AB5-ABFA08A9B2EF}"/>
              </a:ext>
            </a:extLst>
          </p:cNvPr>
          <p:cNvCxnSpPr>
            <a:cxnSpLocks/>
          </p:cNvCxnSpPr>
          <p:nvPr/>
        </p:nvCxnSpPr>
        <p:spPr>
          <a:xfrm>
            <a:off x="1453148" y="2005712"/>
            <a:ext cx="817792" cy="0"/>
          </a:xfrm>
          <a:prstGeom prst="line">
            <a:avLst/>
          </a:prstGeom>
          <a:ln w="889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351BF-A246-4B4B-A1A5-D04EA4CC979A}"/>
              </a:ext>
            </a:extLst>
          </p:cNvPr>
          <p:cNvCxnSpPr>
            <a:cxnSpLocks/>
          </p:cNvCxnSpPr>
          <p:nvPr/>
        </p:nvCxnSpPr>
        <p:spPr>
          <a:xfrm>
            <a:off x="1453148" y="2081912"/>
            <a:ext cx="817792" cy="0"/>
          </a:xfrm>
          <a:prstGeom prst="line">
            <a:avLst/>
          </a:prstGeom>
          <a:ln w="889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FDF4-3A15-0A44-B49A-6F681ADDB50E}"/>
              </a:ext>
            </a:extLst>
          </p:cNvPr>
          <p:cNvCxnSpPr>
            <a:cxnSpLocks/>
          </p:cNvCxnSpPr>
          <p:nvPr/>
        </p:nvCxnSpPr>
        <p:spPr>
          <a:xfrm>
            <a:off x="1453148" y="2856612"/>
            <a:ext cx="817792" cy="0"/>
          </a:xfrm>
          <a:prstGeom prst="line">
            <a:avLst/>
          </a:prstGeom>
          <a:ln w="88900" cmpd="sng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A34C7F-861A-004B-AF84-CBDA89E95320}"/>
              </a:ext>
            </a:extLst>
          </p:cNvPr>
          <p:cNvCxnSpPr>
            <a:cxnSpLocks/>
          </p:cNvCxnSpPr>
          <p:nvPr/>
        </p:nvCxnSpPr>
        <p:spPr>
          <a:xfrm>
            <a:off x="1453148" y="2932812"/>
            <a:ext cx="817792" cy="0"/>
          </a:xfrm>
          <a:prstGeom prst="line">
            <a:avLst/>
          </a:prstGeom>
          <a:ln w="889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28FC98-48C1-B74A-9E1C-760BC77988FF}"/>
              </a:ext>
            </a:extLst>
          </p:cNvPr>
          <p:cNvCxnSpPr>
            <a:cxnSpLocks/>
          </p:cNvCxnSpPr>
          <p:nvPr/>
        </p:nvCxnSpPr>
        <p:spPr>
          <a:xfrm>
            <a:off x="2578503" y="3594336"/>
            <a:ext cx="347892" cy="0"/>
          </a:xfrm>
          <a:prstGeom prst="line">
            <a:avLst/>
          </a:prstGeom>
          <a:ln w="889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5E58A4-5279-8A49-911B-A095E7DFD2D5}"/>
              </a:ext>
            </a:extLst>
          </p:cNvPr>
          <p:cNvCxnSpPr>
            <a:cxnSpLocks/>
          </p:cNvCxnSpPr>
          <p:nvPr/>
        </p:nvCxnSpPr>
        <p:spPr>
          <a:xfrm>
            <a:off x="2578503" y="3685692"/>
            <a:ext cx="347892" cy="0"/>
          </a:xfrm>
          <a:prstGeom prst="line">
            <a:avLst/>
          </a:prstGeom>
          <a:ln w="889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4DF04C0-602F-1A4F-850A-6E17DF116594}"/>
              </a:ext>
            </a:extLst>
          </p:cNvPr>
          <p:cNvSpPr txBox="1">
            <a:spLocks/>
          </p:cNvSpPr>
          <p:nvPr/>
        </p:nvSpPr>
        <p:spPr>
          <a:xfrm>
            <a:off x="2513097" y="96838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Motivation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5FC4AA-355E-CB4F-9DBA-1BC94EDC9C75}"/>
              </a:ext>
            </a:extLst>
          </p:cNvPr>
          <p:cNvSpPr txBox="1">
            <a:spLocks/>
          </p:cNvSpPr>
          <p:nvPr/>
        </p:nvSpPr>
        <p:spPr>
          <a:xfrm>
            <a:off x="2513097" y="1765195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CBB3883-9ABF-C04D-B2F2-543CF9B985B7}"/>
              </a:ext>
            </a:extLst>
          </p:cNvPr>
          <p:cNvSpPr txBox="1">
            <a:spLocks/>
          </p:cNvSpPr>
          <p:nvPr/>
        </p:nvSpPr>
        <p:spPr>
          <a:xfrm>
            <a:off x="2513097" y="265748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Approaches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6A4602-FE39-A146-8B8D-E541EBC1AD3C}"/>
              </a:ext>
            </a:extLst>
          </p:cNvPr>
          <p:cNvSpPr txBox="1">
            <a:spLocks/>
          </p:cNvSpPr>
          <p:nvPr/>
        </p:nvSpPr>
        <p:spPr>
          <a:xfrm>
            <a:off x="3128654" y="341036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Old Days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65F34E-9617-0D46-A72B-064E88AA58F5}"/>
              </a:ext>
            </a:extLst>
          </p:cNvPr>
          <p:cNvCxnSpPr>
            <a:cxnSpLocks/>
          </p:cNvCxnSpPr>
          <p:nvPr/>
        </p:nvCxnSpPr>
        <p:spPr>
          <a:xfrm>
            <a:off x="2578503" y="4295040"/>
            <a:ext cx="347892" cy="0"/>
          </a:xfrm>
          <a:prstGeom prst="line">
            <a:avLst/>
          </a:prstGeom>
          <a:ln w="889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C0879-C861-794E-ABF4-D5E12A8D48CA}"/>
              </a:ext>
            </a:extLst>
          </p:cNvPr>
          <p:cNvCxnSpPr>
            <a:cxnSpLocks/>
          </p:cNvCxnSpPr>
          <p:nvPr/>
        </p:nvCxnSpPr>
        <p:spPr>
          <a:xfrm>
            <a:off x="2578503" y="4386396"/>
            <a:ext cx="347892" cy="0"/>
          </a:xfrm>
          <a:prstGeom prst="line">
            <a:avLst/>
          </a:prstGeom>
          <a:ln w="889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1924F9A-FDE5-3048-A5B1-C84BA68F850F}"/>
              </a:ext>
            </a:extLst>
          </p:cNvPr>
          <p:cNvSpPr txBox="1">
            <a:spLocks/>
          </p:cNvSpPr>
          <p:nvPr/>
        </p:nvSpPr>
        <p:spPr>
          <a:xfrm>
            <a:off x="3128654" y="4111064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Modern</a:t>
            </a:r>
          </a:p>
        </p:txBody>
      </p:sp>
    </p:spTree>
    <p:extLst>
      <p:ext uri="{BB962C8B-B14F-4D97-AF65-F5344CB8AC3E}">
        <p14:creationId xmlns:p14="http://schemas.microsoft.com/office/powerpoint/2010/main" val="251184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065B4C-F22D-854A-AE3A-92C275377610}"/>
              </a:ext>
            </a:extLst>
          </p:cNvPr>
          <p:cNvSpPr/>
          <p:nvPr/>
        </p:nvSpPr>
        <p:spPr>
          <a:xfrm>
            <a:off x="2513097" y="1771765"/>
            <a:ext cx="1728703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413417-67CE-1E47-A725-31CE0E8D240F}"/>
              </a:ext>
            </a:extLst>
          </p:cNvPr>
          <p:cNvCxnSpPr>
            <a:cxnSpLocks/>
          </p:cNvCxnSpPr>
          <p:nvPr/>
        </p:nvCxnSpPr>
        <p:spPr>
          <a:xfrm>
            <a:off x="1453148" y="1205612"/>
            <a:ext cx="817792" cy="0"/>
          </a:xfrm>
          <a:prstGeom prst="line">
            <a:avLst/>
          </a:prstGeom>
          <a:ln w="88900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ACAAD1-8A13-F94F-A484-DC8EF8434763}"/>
              </a:ext>
            </a:extLst>
          </p:cNvPr>
          <p:cNvCxnSpPr>
            <a:cxnSpLocks/>
          </p:cNvCxnSpPr>
          <p:nvPr/>
        </p:nvCxnSpPr>
        <p:spPr>
          <a:xfrm>
            <a:off x="1453148" y="1281812"/>
            <a:ext cx="817792" cy="0"/>
          </a:xfrm>
          <a:prstGeom prst="line">
            <a:avLst/>
          </a:prstGeom>
          <a:ln w="88900" cmpd="sng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6AFBD-FC01-3B48-9AB5-ABFA08A9B2EF}"/>
              </a:ext>
            </a:extLst>
          </p:cNvPr>
          <p:cNvCxnSpPr>
            <a:cxnSpLocks/>
          </p:cNvCxnSpPr>
          <p:nvPr/>
        </p:nvCxnSpPr>
        <p:spPr>
          <a:xfrm>
            <a:off x="1453148" y="2005712"/>
            <a:ext cx="817792" cy="0"/>
          </a:xfrm>
          <a:prstGeom prst="line">
            <a:avLst/>
          </a:prstGeom>
          <a:ln w="889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351BF-A246-4B4B-A1A5-D04EA4CC979A}"/>
              </a:ext>
            </a:extLst>
          </p:cNvPr>
          <p:cNvCxnSpPr>
            <a:cxnSpLocks/>
          </p:cNvCxnSpPr>
          <p:nvPr/>
        </p:nvCxnSpPr>
        <p:spPr>
          <a:xfrm>
            <a:off x="1453148" y="2081912"/>
            <a:ext cx="817792" cy="0"/>
          </a:xfrm>
          <a:prstGeom prst="line">
            <a:avLst/>
          </a:prstGeom>
          <a:ln w="889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FDF4-3A15-0A44-B49A-6F681ADDB50E}"/>
              </a:ext>
            </a:extLst>
          </p:cNvPr>
          <p:cNvCxnSpPr>
            <a:cxnSpLocks/>
          </p:cNvCxnSpPr>
          <p:nvPr/>
        </p:nvCxnSpPr>
        <p:spPr>
          <a:xfrm>
            <a:off x="1453148" y="2856612"/>
            <a:ext cx="817792" cy="0"/>
          </a:xfrm>
          <a:prstGeom prst="line">
            <a:avLst/>
          </a:prstGeom>
          <a:ln w="88900" cmpd="sng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A34C7F-861A-004B-AF84-CBDA89E95320}"/>
              </a:ext>
            </a:extLst>
          </p:cNvPr>
          <p:cNvCxnSpPr>
            <a:cxnSpLocks/>
          </p:cNvCxnSpPr>
          <p:nvPr/>
        </p:nvCxnSpPr>
        <p:spPr>
          <a:xfrm>
            <a:off x="1453148" y="2932812"/>
            <a:ext cx="817792" cy="0"/>
          </a:xfrm>
          <a:prstGeom prst="line">
            <a:avLst/>
          </a:prstGeom>
          <a:ln w="889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28FC98-48C1-B74A-9E1C-760BC77988FF}"/>
              </a:ext>
            </a:extLst>
          </p:cNvPr>
          <p:cNvCxnSpPr>
            <a:cxnSpLocks/>
          </p:cNvCxnSpPr>
          <p:nvPr/>
        </p:nvCxnSpPr>
        <p:spPr>
          <a:xfrm>
            <a:off x="2578503" y="3594336"/>
            <a:ext cx="347892" cy="0"/>
          </a:xfrm>
          <a:prstGeom prst="line">
            <a:avLst/>
          </a:prstGeom>
          <a:ln w="889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5E58A4-5279-8A49-911B-A095E7DFD2D5}"/>
              </a:ext>
            </a:extLst>
          </p:cNvPr>
          <p:cNvCxnSpPr>
            <a:cxnSpLocks/>
          </p:cNvCxnSpPr>
          <p:nvPr/>
        </p:nvCxnSpPr>
        <p:spPr>
          <a:xfrm>
            <a:off x="2578503" y="3685692"/>
            <a:ext cx="347892" cy="0"/>
          </a:xfrm>
          <a:prstGeom prst="line">
            <a:avLst/>
          </a:prstGeom>
          <a:ln w="889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4DF04C0-602F-1A4F-850A-6E17DF116594}"/>
              </a:ext>
            </a:extLst>
          </p:cNvPr>
          <p:cNvSpPr txBox="1">
            <a:spLocks/>
          </p:cNvSpPr>
          <p:nvPr/>
        </p:nvSpPr>
        <p:spPr>
          <a:xfrm>
            <a:off x="2513097" y="96838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Motivation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5FC4AA-355E-CB4F-9DBA-1BC94EDC9C75}"/>
              </a:ext>
            </a:extLst>
          </p:cNvPr>
          <p:cNvSpPr txBox="1">
            <a:spLocks/>
          </p:cNvSpPr>
          <p:nvPr/>
        </p:nvSpPr>
        <p:spPr>
          <a:xfrm>
            <a:off x="2513097" y="1765195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CBB3883-9ABF-C04D-B2F2-543CF9B985B7}"/>
              </a:ext>
            </a:extLst>
          </p:cNvPr>
          <p:cNvSpPr txBox="1">
            <a:spLocks/>
          </p:cNvSpPr>
          <p:nvPr/>
        </p:nvSpPr>
        <p:spPr>
          <a:xfrm>
            <a:off x="2513097" y="265748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Approaches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6A4602-FE39-A146-8B8D-E541EBC1AD3C}"/>
              </a:ext>
            </a:extLst>
          </p:cNvPr>
          <p:cNvSpPr txBox="1">
            <a:spLocks/>
          </p:cNvSpPr>
          <p:nvPr/>
        </p:nvSpPr>
        <p:spPr>
          <a:xfrm>
            <a:off x="3128654" y="341036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Old Days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65F34E-9617-0D46-A72B-064E88AA58F5}"/>
              </a:ext>
            </a:extLst>
          </p:cNvPr>
          <p:cNvCxnSpPr>
            <a:cxnSpLocks/>
          </p:cNvCxnSpPr>
          <p:nvPr/>
        </p:nvCxnSpPr>
        <p:spPr>
          <a:xfrm>
            <a:off x="2578503" y="4295040"/>
            <a:ext cx="347892" cy="0"/>
          </a:xfrm>
          <a:prstGeom prst="line">
            <a:avLst/>
          </a:prstGeom>
          <a:ln w="889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C0879-C861-794E-ABF4-D5E12A8D48CA}"/>
              </a:ext>
            </a:extLst>
          </p:cNvPr>
          <p:cNvCxnSpPr>
            <a:cxnSpLocks/>
          </p:cNvCxnSpPr>
          <p:nvPr/>
        </p:nvCxnSpPr>
        <p:spPr>
          <a:xfrm>
            <a:off x="2578503" y="4386396"/>
            <a:ext cx="347892" cy="0"/>
          </a:xfrm>
          <a:prstGeom prst="line">
            <a:avLst/>
          </a:prstGeom>
          <a:ln w="889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1924F9A-FDE5-3048-A5B1-C84BA68F850F}"/>
              </a:ext>
            </a:extLst>
          </p:cNvPr>
          <p:cNvSpPr txBox="1">
            <a:spLocks/>
          </p:cNvSpPr>
          <p:nvPr/>
        </p:nvSpPr>
        <p:spPr>
          <a:xfrm>
            <a:off x="3128654" y="4111064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Modern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D43891-F793-C24F-9ED9-B96BFE9819D2}"/>
              </a:ext>
            </a:extLst>
          </p:cNvPr>
          <p:cNvCxnSpPr>
            <a:cxnSpLocks/>
          </p:cNvCxnSpPr>
          <p:nvPr/>
        </p:nvCxnSpPr>
        <p:spPr>
          <a:xfrm>
            <a:off x="2538497" y="1231012"/>
            <a:ext cx="1830303" cy="0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13</a:t>
            </a:fld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C989C9-4BE3-5E4F-A6EB-525E92446839}"/>
              </a:ext>
            </a:extLst>
          </p:cNvPr>
          <p:cNvSpPr txBox="1">
            <a:spLocks/>
          </p:cNvSpPr>
          <p:nvPr/>
        </p:nvSpPr>
        <p:spPr>
          <a:xfrm>
            <a:off x="890672" y="1053430"/>
            <a:ext cx="5776827" cy="43694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Morphology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Word Segmentation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Part-of-Speech Tagging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Parsing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	Constituency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	Dependency</a:t>
            </a: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502766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3563C71-C105-FF42-9E41-97D25D15F242}"/>
              </a:ext>
            </a:extLst>
          </p:cNvPr>
          <p:cNvSpPr txBox="1">
            <a:spLocks/>
          </p:cNvSpPr>
          <p:nvPr/>
        </p:nvSpPr>
        <p:spPr>
          <a:xfrm>
            <a:off x="6255586" y="1053430"/>
            <a:ext cx="5776827" cy="43694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Sentiment Analysis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Topic Modelling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Named Entity Recognition (NER)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Relation Extraction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Word Sense Disambiguation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Natural Language Understanding (NLU)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Natural Language Generation (NLG)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Machine Translation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Entailment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Question Answering</a:t>
            </a: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8AD0A04-FB09-3748-9B38-67ABC3C538C0}"/>
              </a:ext>
            </a:extLst>
          </p:cNvPr>
          <p:cNvSpPr txBox="1">
            <a:spLocks/>
          </p:cNvSpPr>
          <p:nvPr/>
        </p:nvSpPr>
        <p:spPr>
          <a:xfrm>
            <a:off x="6251576" y="510232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Semantics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BAF75EF-C64A-DE47-9830-0F3B80EDB654}"/>
              </a:ext>
            </a:extLst>
          </p:cNvPr>
          <p:cNvSpPr txBox="1">
            <a:spLocks/>
          </p:cNvSpPr>
          <p:nvPr/>
        </p:nvSpPr>
        <p:spPr>
          <a:xfrm>
            <a:off x="890671" y="4704767"/>
            <a:ext cx="5776827" cy="115346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Summarization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Coreference Resolution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B74670-EF35-3444-9D71-757E0F044371}"/>
              </a:ext>
            </a:extLst>
          </p:cNvPr>
          <p:cNvSpPr txBox="1">
            <a:spLocks/>
          </p:cNvSpPr>
          <p:nvPr/>
        </p:nvSpPr>
        <p:spPr>
          <a:xfrm>
            <a:off x="890672" y="4154103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Discourse</a:t>
            </a:r>
          </a:p>
        </p:txBody>
      </p:sp>
    </p:spTree>
    <p:extLst>
      <p:ext uri="{BB962C8B-B14F-4D97-AF65-F5344CB8AC3E}">
        <p14:creationId xmlns:p14="http://schemas.microsoft.com/office/powerpoint/2010/main" val="308655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14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41766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Morphology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291ADB-A45C-8243-B1D2-2B3325765816}"/>
              </a:ext>
            </a:extLst>
          </p:cNvPr>
          <p:cNvSpPr txBox="1">
            <a:spLocks/>
          </p:cNvSpPr>
          <p:nvPr/>
        </p:nvSpPr>
        <p:spPr>
          <a:xfrm>
            <a:off x="1919372" y="2081510"/>
            <a:ext cx="9282028" cy="203329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The study of sub-units of words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(e.g.,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play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C00000"/>
                </a:solidFill>
                <a:sym typeface="Wingdings" pitchFamily="2" charset="2"/>
              </a:rPr>
              <a:t>ed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).</a:t>
            </a:r>
          </a:p>
          <a:p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Helps one build a flexible model of a language by making use of the smallest units of meaning.</a:t>
            </a:r>
          </a:p>
        </p:txBody>
      </p:sp>
    </p:spTree>
    <p:extLst>
      <p:ext uri="{BB962C8B-B14F-4D97-AF65-F5344CB8AC3E}">
        <p14:creationId xmlns:p14="http://schemas.microsoft.com/office/powerpoint/2010/main" val="52019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15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41766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 Segmentation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D8BBB0-8A5D-D143-9D51-2FF10EF6DA14}"/>
              </a:ext>
            </a:extLst>
          </p:cNvPr>
          <p:cNvSpPr txBox="1">
            <a:spLocks/>
          </p:cNvSpPr>
          <p:nvPr/>
        </p:nvSpPr>
        <p:spPr>
          <a:xfrm>
            <a:off x="1946568" y="1549400"/>
            <a:ext cx="8391232" cy="43758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ym typeface="Wingdings" pitchFamily="2" charset="2"/>
              </a:rPr>
              <a:t>How do you automatically determine word boundaries?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itchFamily="2" charset="2"/>
              </a:rPr>
              <a:t>Allows one to know which words we’re working with.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ja-JP" altLang="en-US" sz="2000" b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「大型で猛烈」台風１９号、３連休に本州直撃か</a:t>
            </a: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ＪＲ</a:t>
            </a:r>
            <a:r>
              <a:rPr lang="ja-JP" altLang="en-US" sz="2000" b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東「計画運休含め対応」</a:t>
            </a:r>
            <a:endParaRPr lang="ja-JP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2019/10/08 22:53</a:t>
            </a:r>
          </a:p>
          <a:p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　大型で猛烈な台風１９号は８日午後９時現在、マリアナ諸島付近を時速２０キロで北西へ進んだ。気象庁によると、中心気圧は９１５ヘクト・パスカル、中心付近の最大風速は５５メートル。台風の北上に伴って勢力はやや衰える見込みだが、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br>
              <a:rPr lang="en-US" sz="2400" dirty="0">
                <a:sym typeface="Wingdings" pitchFamily="2" charset="2"/>
              </a:rPr>
            </a:b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2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16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54847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Part-of-Speech Tagging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2708568" y="1705420"/>
            <a:ext cx="7473114" cy="56700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      Determine the POS for each word in a text.</a:t>
            </a:r>
            <a:br>
              <a:rPr lang="en-US" sz="2400" dirty="0">
                <a:sym typeface="Wingdings" pitchFamily="2" charset="2"/>
              </a:rPr>
            </a:b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3E2F97-6C1F-154D-A258-CB2CB71D3FE2}"/>
              </a:ext>
            </a:extLst>
          </p:cNvPr>
          <p:cNvSpPr txBox="1">
            <a:spLocks/>
          </p:cNvSpPr>
          <p:nvPr/>
        </p:nvSpPr>
        <p:spPr>
          <a:xfrm>
            <a:off x="4288799" y="3057407"/>
            <a:ext cx="680786" cy="35296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PRP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2F3D4E-A5D2-0847-9FDE-4DAD9AD925AF}"/>
              </a:ext>
            </a:extLst>
          </p:cNvPr>
          <p:cNvSpPr txBox="1">
            <a:spLocks/>
          </p:cNvSpPr>
          <p:nvPr/>
        </p:nvSpPr>
        <p:spPr>
          <a:xfrm>
            <a:off x="4908552" y="3057407"/>
            <a:ext cx="680786" cy="35296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VBP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85867C-4029-9544-A8CC-9A0FD04EB72A}"/>
              </a:ext>
            </a:extLst>
          </p:cNvPr>
          <p:cNvSpPr txBox="1">
            <a:spLocks/>
          </p:cNvSpPr>
          <p:nvPr/>
        </p:nvSpPr>
        <p:spPr>
          <a:xfrm>
            <a:off x="5801436" y="3057407"/>
            <a:ext cx="680786" cy="35296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IN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7B3E80-462E-7F40-A8CC-698594AC0645}"/>
              </a:ext>
            </a:extLst>
          </p:cNvPr>
          <p:cNvSpPr txBox="1">
            <a:spLocks/>
          </p:cNvSpPr>
          <p:nvPr/>
        </p:nvSpPr>
        <p:spPr>
          <a:xfrm>
            <a:off x="6741069" y="3057407"/>
            <a:ext cx="680786" cy="35296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NNP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BFEA63-F91E-FC43-BC52-37FFCDC15AAB}"/>
              </a:ext>
            </a:extLst>
          </p:cNvPr>
          <p:cNvSpPr txBox="1">
            <a:spLocks/>
          </p:cNvSpPr>
          <p:nvPr/>
        </p:nvSpPr>
        <p:spPr>
          <a:xfrm>
            <a:off x="4294035" y="4400764"/>
            <a:ext cx="680786" cy="35296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PRP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7DDF77-70D4-B04D-84BF-341BED0F6F08}"/>
              </a:ext>
            </a:extLst>
          </p:cNvPr>
          <p:cNvSpPr txBox="1">
            <a:spLocks/>
          </p:cNvSpPr>
          <p:nvPr/>
        </p:nvSpPr>
        <p:spPr>
          <a:xfrm>
            <a:off x="4913788" y="4400764"/>
            <a:ext cx="680786" cy="35296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VBD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154248-54BD-7D4B-AC5A-18AF9F5BB189}"/>
              </a:ext>
            </a:extLst>
          </p:cNvPr>
          <p:cNvSpPr txBox="1">
            <a:spLocks/>
          </p:cNvSpPr>
          <p:nvPr/>
        </p:nvSpPr>
        <p:spPr>
          <a:xfrm>
            <a:off x="5640068" y="4400764"/>
            <a:ext cx="680786" cy="35296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TO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E17DBB-D83D-5C49-964A-AFE3731F3F4E}"/>
              </a:ext>
            </a:extLst>
          </p:cNvPr>
          <p:cNvSpPr txBox="1">
            <a:spLocks/>
          </p:cNvSpPr>
          <p:nvPr/>
        </p:nvSpPr>
        <p:spPr>
          <a:xfrm>
            <a:off x="7039081" y="4400764"/>
            <a:ext cx="680786" cy="35296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NN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D7068F-EC09-2040-9048-45CD583DBE55}"/>
              </a:ext>
            </a:extLst>
          </p:cNvPr>
          <p:cNvSpPr txBox="1">
            <a:spLocks/>
          </p:cNvSpPr>
          <p:nvPr/>
        </p:nvSpPr>
        <p:spPr>
          <a:xfrm>
            <a:off x="6250235" y="4390212"/>
            <a:ext cx="680786" cy="35296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DT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B2C62F-8F68-0647-9DC2-F0EB1C01442E}"/>
              </a:ext>
            </a:extLst>
          </p:cNvPr>
          <p:cNvSpPr/>
          <p:nvPr/>
        </p:nvSpPr>
        <p:spPr>
          <a:xfrm>
            <a:off x="4342288" y="2589859"/>
            <a:ext cx="4141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 I   bank   with   Chase.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CA43A-BFEE-5744-969B-6E92FABC000B}"/>
              </a:ext>
            </a:extLst>
          </p:cNvPr>
          <p:cNvSpPr/>
          <p:nvPr/>
        </p:nvSpPr>
        <p:spPr>
          <a:xfrm>
            <a:off x="4342288" y="3952908"/>
            <a:ext cx="4141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 I   went   to   the   bank.</a:t>
            </a:r>
            <a:endParaRPr lang="en-US" sz="24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5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17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54847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Constituency Parsing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2471840" y="1342249"/>
            <a:ext cx="8805760" cy="56700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ym typeface="Wingdings" pitchFamily="2" charset="2"/>
              </a:rPr>
              <a:t>Determine a grammatically sound parse tree.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D53CC3-7AA2-7F40-B8B0-E75B0A0D20F8}"/>
              </a:ext>
            </a:extLst>
          </p:cNvPr>
          <p:cNvSpPr/>
          <p:nvPr/>
        </p:nvSpPr>
        <p:spPr>
          <a:xfrm>
            <a:off x="5196147" y="4131337"/>
            <a:ext cx="1326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 went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BC3664-CD8C-134B-AF34-986BF5F93439}"/>
              </a:ext>
            </a:extLst>
          </p:cNvPr>
          <p:cNvSpPr/>
          <p:nvPr/>
        </p:nvSpPr>
        <p:spPr>
          <a:xfrm>
            <a:off x="4585100" y="4146732"/>
            <a:ext cx="1828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I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CABB339-113B-AA41-BFCC-D9C702DE9BC3}"/>
              </a:ext>
            </a:extLst>
          </p:cNvPr>
          <p:cNvSpPr txBox="1">
            <a:spLocks/>
          </p:cNvSpPr>
          <p:nvPr/>
        </p:nvSpPr>
        <p:spPr>
          <a:xfrm>
            <a:off x="5507843" y="2026950"/>
            <a:ext cx="1632135" cy="59599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&lt;S&gt;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F0A08-6AF6-974D-B356-0FAA1C3A5879}"/>
              </a:ext>
            </a:extLst>
          </p:cNvPr>
          <p:cNvSpPr txBox="1">
            <a:spLocks/>
          </p:cNvSpPr>
          <p:nvPr/>
        </p:nvSpPr>
        <p:spPr>
          <a:xfrm>
            <a:off x="4536965" y="3007918"/>
            <a:ext cx="1632135" cy="59599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NP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57ADF25-E7F7-094B-957B-EA18939EF005}"/>
              </a:ext>
            </a:extLst>
          </p:cNvPr>
          <p:cNvSpPr txBox="1">
            <a:spLocks/>
          </p:cNvSpPr>
          <p:nvPr/>
        </p:nvSpPr>
        <p:spPr>
          <a:xfrm>
            <a:off x="5675467" y="2995216"/>
            <a:ext cx="1144434" cy="46265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VP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933BEA3-7B3C-334D-93AA-8240F880FA7D}"/>
              </a:ext>
            </a:extLst>
          </p:cNvPr>
          <p:cNvSpPr txBox="1">
            <a:spLocks/>
          </p:cNvSpPr>
          <p:nvPr/>
        </p:nvSpPr>
        <p:spPr>
          <a:xfrm>
            <a:off x="7197946" y="3054391"/>
            <a:ext cx="1144434" cy="46265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.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C03CA20-D3BC-6642-B830-2892EA7FCEC2}"/>
              </a:ext>
            </a:extLst>
          </p:cNvPr>
          <p:cNvSpPr txBox="1">
            <a:spLocks/>
          </p:cNvSpPr>
          <p:nvPr/>
        </p:nvSpPr>
        <p:spPr>
          <a:xfrm>
            <a:off x="4280983" y="3766140"/>
            <a:ext cx="896961" cy="545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PRP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7FEDD4D-E962-214E-86B4-6ACC623F25E9}"/>
              </a:ext>
            </a:extLst>
          </p:cNvPr>
          <p:cNvSpPr txBox="1">
            <a:spLocks/>
          </p:cNvSpPr>
          <p:nvPr/>
        </p:nvSpPr>
        <p:spPr>
          <a:xfrm>
            <a:off x="7207671" y="4552446"/>
            <a:ext cx="896961" cy="545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NP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91F97EF-28BC-AD43-988B-3308CFFC0BD1}"/>
              </a:ext>
            </a:extLst>
          </p:cNvPr>
          <p:cNvSpPr txBox="1">
            <a:spLocks/>
          </p:cNvSpPr>
          <p:nvPr/>
        </p:nvSpPr>
        <p:spPr>
          <a:xfrm>
            <a:off x="6229688" y="4552446"/>
            <a:ext cx="896961" cy="545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TO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3C4279-0F53-9742-9196-1E3B61B26000}"/>
              </a:ext>
            </a:extLst>
          </p:cNvPr>
          <p:cNvSpPr txBox="1">
            <a:spLocks/>
          </p:cNvSpPr>
          <p:nvPr/>
        </p:nvSpPr>
        <p:spPr>
          <a:xfrm>
            <a:off x="6617821" y="3766140"/>
            <a:ext cx="896961" cy="545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PP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1BB8316-161B-6D47-AFF6-E1A5A5BEB5EF}"/>
              </a:ext>
            </a:extLst>
          </p:cNvPr>
          <p:cNvSpPr txBox="1">
            <a:spLocks/>
          </p:cNvSpPr>
          <p:nvPr/>
        </p:nvSpPr>
        <p:spPr>
          <a:xfrm>
            <a:off x="5240506" y="3772297"/>
            <a:ext cx="896961" cy="545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VBD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51AA695-A653-A34B-81CE-F104D73AAF77}"/>
              </a:ext>
            </a:extLst>
          </p:cNvPr>
          <p:cNvSpPr txBox="1">
            <a:spLocks/>
          </p:cNvSpPr>
          <p:nvPr/>
        </p:nvSpPr>
        <p:spPr>
          <a:xfrm>
            <a:off x="6819901" y="5200928"/>
            <a:ext cx="896961" cy="545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DT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B7E9332-7616-8B4C-B128-3041365278A2}"/>
              </a:ext>
            </a:extLst>
          </p:cNvPr>
          <p:cNvSpPr txBox="1">
            <a:spLocks/>
          </p:cNvSpPr>
          <p:nvPr/>
        </p:nvSpPr>
        <p:spPr>
          <a:xfrm>
            <a:off x="7656151" y="5200927"/>
            <a:ext cx="896961" cy="545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NN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B1DD75-662D-C541-A75B-57373D8100D7}"/>
              </a:ext>
            </a:extLst>
          </p:cNvPr>
          <p:cNvSpPr/>
          <p:nvPr/>
        </p:nvSpPr>
        <p:spPr>
          <a:xfrm>
            <a:off x="6351920" y="4854239"/>
            <a:ext cx="1326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 to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63F0DA-F201-4141-8185-BDE7B9D63451}"/>
              </a:ext>
            </a:extLst>
          </p:cNvPr>
          <p:cNvSpPr/>
          <p:nvPr/>
        </p:nvSpPr>
        <p:spPr>
          <a:xfrm>
            <a:off x="6851360" y="5515530"/>
            <a:ext cx="1326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 the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37FAD2-A908-C146-9DA0-38B2A593819C}"/>
              </a:ext>
            </a:extLst>
          </p:cNvPr>
          <p:cNvSpPr/>
          <p:nvPr/>
        </p:nvSpPr>
        <p:spPr>
          <a:xfrm>
            <a:off x="7678958" y="5515529"/>
            <a:ext cx="1326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 bank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96173D-6975-4746-93DA-9357F25C9B0F}"/>
              </a:ext>
            </a:extLst>
          </p:cNvPr>
          <p:cNvSpPr/>
          <p:nvPr/>
        </p:nvSpPr>
        <p:spPr>
          <a:xfrm>
            <a:off x="7579951" y="3230549"/>
            <a:ext cx="1326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 .</a:t>
            </a:r>
            <a:endParaRPr lang="en-US" sz="2400" b="1" dirty="0">
              <a:latin typeface="Avenir Next" panose="020B0503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20E83D-357C-5A45-8211-4CE84B535F0B}"/>
              </a:ext>
            </a:extLst>
          </p:cNvPr>
          <p:cNvCxnSpPr>
            <a:cxnSpLocks/>
          </p:cNvCxnSpPr>
          <p:nvPr/>
        </p:nvCxnSpPr>
        <p:spPr>
          <a:xfrm flipH="1">
            <a:off x="4998058" y="2348651"/>
            <a:ext cx="1002339" cy="71902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771218-ACDA-384D-B83F-3EFC9A9927A5}"/>
              </a:ext>
            </a:extLst>
          </p:cNvPr>
          <p:cNvCxnSpPr>
            <a:cxnSpLocks/>
          </p:cNvCxnSpPr>
          <p:nvPr/>
        </p:nvCxnSpPr>
        <p:spPr>
          <a:xfrm>
            <a:off x="6290193" y="2365437"/>
            <a:ext cx="1" cy="73088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409D2B-866E-F745-A07C-2C62E855B050}"/>
              </a:ext>
            </a:extLst>
          </p:cNvPr>
          <p:cNvCxnSpPr>
            <a:cxnSpLocks/>
          </p:cNvCxnSpPr>
          <p:nvPr/>
        </p:nvCxnSpPr>
        <p:spPr>
          <a:xfrm>
            <a:off x="6620037" y="2314641"/>
            <a:ext cx="1096825" cy="847714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1AB2EF-A4F7-FD43-82D0-092D1DA47878}"/>
              </a:ext>
            </a:extLst>
          </p:cNvPr>
          <p:cNvCxnSpPr>
            <a:cxnSpLocks/>
          </p:cNvCxnSpPr>
          <p:nvPr/>
        </p:nvCxnSpPr>
        <p:spPr>
          <a:xfrm flipH="1">
            <a:off x="4737100" y="3373109"/>
            <a:ext cx="20328" cy="43689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16926A-2588-8543-B21C-97832ACCE5B4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688987" y="3300609"/>
            <a:ext cx="501170" cy="471688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745CDF-29D4-3642-B058-8EE8E7BBD8D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474007" y="3314465"/>
            <a:ext cx="592295" cy="451675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9C985E-1506-A74A-B2DE-D83F9539B498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678169" y="4148160"/>
            <a:ext cx="262058" cy="40428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5EB38B-AB14-5344-9C00-458431A96BB0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225560" y="4120150"/>
            <a:ext cx="430592" cy="43229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CA841-1AC4-AE4B-B88C-7BE0155C344E}"/>
              </a:ext>
            </a:extLst>
          </p:cNvPr>
          <p:cNvCxnSpPr>
            <a:cxnSpLocks/>
          </p:cNvCxnSpPr>
          <p:nvPr/>
        </p:nvCxnSpPr>
        <p:spPr>
          <a:xfrm flipH="1">
            <a:off x="7243366" y="4881930"/>
            <a:ext cx="262058" cy="40428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C8939B-3C54-4E45-81FA-BF0508644A4A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786189" y="4844376"/>
            <a:ext cx="318443" cy="35655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3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18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54847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Dependency Parsing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1921030" y="1357633"/>
            <a:ext cx="8805760" cy="56700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Determine which words depend on others. Provides orthogonal, </a:t>
            </a:r>
            <a:r>
              <a:rPr lang="en-US" sz="2400" i="1" dirty="0">
                <a:sym typeface="Wingdings" pitchFamily="2" charset="2"/>
              </a:rPr>
              <a:t>relational</a:t>
            </a:r>
            <a:r>
              <a:rPr lang="en-US" sz="2400" dirty="0">
                <a:sym typeface="Wingdings" pitchFamily="2" charset="2"/>
              </a:rPr>
              <a:t> information!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BC3664-CD8C-134B-AF34-986BF5F93439}"/>
              </a:ext>
            </a:extLst>
          </p:cNvPr>
          <p:cNvSpPr/>
          <p:nvPr/>
        </p:nvSpPr>
        <p:spPr>
          <a:xfrm>
            <a:off x="3890737" y="4264528"/>
            <a:ext cx="458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I      went      to      the      bank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F0A08-6AF6-974D-B356-0FAA1C3A5879}"/>
              </a:ext>
            </a:extLst>
          </p:cNvPr>
          <p:cNvSpPr txBox="1">
            <a:spLocks/>
          </p:cNvSpPr>
          <p:nvPr/>
        </p:nvSpPr>
        <p:spPr>
          <a:xfrm>
            <a:off x="4077313" y="3410405"/>
            <a:ext cx="1632135" cy="59599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nsubj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B080AC-264B-C749-A256-DEBDB5868559}"/>
              </a:ext>
            </a:extLst>
          </p:cNvPr>
          <p:cNvCxnSpPr>
            <a:cxnSpLocks/>
          </p:cNvCxnSpPr>
          <p:nvPr/>
        </p:nvCxnSpPr>
        <p:spPr>
          <a:xfrm flipV="1">
            <a:off x="5208475" y="3050642"/>
            <a:ext cx="0" cy="1185877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ircular Arrow 6">
            <a:extLst>
              <a:ext uri="{FF2B5EF4-FFF2-40B4-BE49-F238E27FC236}">
                <a16:creationId xmlns:a16="http://schemas.microsoft.com/office/drawing/2014/main" id="{57ECD019-6563-7D44-A180-A90A66D05436}"/>
              </a:ext>
            </a:extLst>
          </p:cNvPr>
          <p:cNvSpPr/>
          <p:nvPr/>
        </p:nvSpPr>
        <p:spPr>
          <a:xfrm rot="218523" flipH="1">
            <a:off x="3935825" y="3651812"/>
            <a:ext cx="1307347" cy="1461141"/>
          </a:xfrm>
          <a:prstGeom prst="circularArrow">
            <a:avLst>
              <a:gd name="adj1" fmla="val 8164"/>
              <a:gd name="adj2" fmla="val 1142319"/>
              <a:gd name="adj3" fmla="val 19676630"/>
              <a:gd name="adj4" fmla="val 12061815"/>
              <a:gd name="adj5" fmla="val 1552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D16935DC-4359-3744-93A5-CC35D4D707E9}"/>
              </a:ext>
            </a:extLst>
          </p:cNvPr>
          <p:cNvSpPr/>
          <p:nvPr/>
        </p:nvSpPr>
        <p:spPr>
          <a:xfrm rot="218523">
            <a:off x="6704958" y="3630164"/>
            <a:ext cx="1119673" cy="1461141"/>
          </a:xfrm>
          <a:prstGeom prst="circularArrow">
            <a:avLst>
              <a:gd name="adj1" fmla="val 8164"/>
              <a:gd name="adj2" fmla="val 1142319"/>
              <a:gd name="adj3" fmla="val 19676630"/>
              <a:gd name="adj4" fmla="val 12061815"/>
              <a:gd name="adj5" fmla="val 1552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ular Arrow 43">
            <a:extLst>
              <a:ext uri="{FF2B5EF4-FFF2-40B4-BE49-F238E27FC236}">
                <a16:creationId xmlns:a16="http://schemas.microsoft.com/office/drawing/2014/main" id="{D61309E6-FD51-9A44-BECB-446A68BED16C}"/>
              </a:ext>
            </a:extLst>
          </p:cNvPr>
          <p:cNvSpPr/>
          <p:nvPr/>
        </p:nvSpPr>
        <p:spPr>
          <a:xfrm rot="20668002" flipH="1">
            <a:off x="5252840" y="3049342"/>
            <a:ext cx="3007006" cy="2502065"/>
          </a:xfrm>
          <a:prstGeom prst="circularArrow">
            <a:avLst>
              <a:gd name="adj1" fmla="val 3435"/>
              <a:gd name="adj2" fmla="val 778392"/>
              <a:gd name="adj3" fmla="val 19649089"/>
              <a:gd name="adj4" fmla="val 10049409"/>
              <a:gd name="adj5" fmla="val 83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9480BD75-8ACF-304B-AA3D-8C6E117C2C6D}"/>
              </a:ext>
            </a:extLst>
          </p:cNvPr>
          <p:cNvSpPr/>
          <p:nvPr/>
        </p:nvSpPr>
        <p:spPr>
          <a:xfrm rot="20908401" flipV="1">
            <a:off x="5768354" y="3796056"/>
            <a:ext cx="2245098" cy="1614719"/>
          </a:xfrm>
          <a:prstGeom prst="circularArrow">
            <a:avLst>
              <a:gd name="adj1" fmla="val 5675"/>
              <a:gd name="adj2" fmla="val 798491"/>
              <a:gd name="adj3" fmla="val 19781267"/>
              <a:gd name="adj4" fmla="val 10543971"/>
              <a:gd name="adj5" fmla="val 15529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8CA3AF9-B0D4-B446-8B14-6B12843B7E55}"/>
              </a:ext>
            </a:extLst>
          </p:cNvPr>
          <p:cNvSpPr txBox="1">
            <a:spLocks/>
          </p:cNvSpPr>
          <p:nvPr/>
        </p:nvSpPr>
        <p:spPr>
          <a:xfrm>
            <a:off x="6520007" y="2804666"/>
            <a:ext cx="1632135" cy="59599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nmod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FDE8E4C8-7C5C-3D41-8F34-E7FE431DC0FC}"/>
              </a:ext>
            </a:extLst>
          </p:cNvPr>
          <p:cNvSpPr txBox="1">
            <a:spLocks/>
          </p:cNvSpPr>
          <p:nvPr/>
        </p:nvSpPr>
        <p:spPr>
          <a:xfrm>
            <a:off x="6985044" y="3396613"/>
            <a:ext cx="1632135" cy="59599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det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E2B2F2B-E26A-7F46-907E-572DC6FBCB4B}"/>
              </a:ext>
            </a:extLst>
          </p:cNvPr>
          <p:cNvSpPr txBox="1">
            <a:spLocks/>
          </p:cNvSpPr>
          <p:nvPr/>
        </p:nvSpPr>
        <p:spPr>
          <a:xfrm>
            <a:off x="6375400" y="5227756"/>
            <a:ext cx="1632135" cy="59599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case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E2E816F2-2DC1-3E4D-A8CE-EEDFBE882762}"/>
              </a:ext>
            </a:extLst>
          </p:cNvPr>
          <p:cNvSpPr txBox="1">
            <a:spLocks/>
          </p:cNvSpPr>
          <p:nvPr/>
        </p:nvSpPr>
        <p:spPr>
          <a:xfrm>
            <a:off x="4651092" y="2622119"/>
            <a:ext cx="1632135" cy="59599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&lt;ROOT&gt;</a:t>
            </a:r>
          </a:p>
        </p:txBody>
      </p:sp>
    </p:spTree>
    <p:extLst>
      <p:ext uri="{BB962C8B-B14F-4D97-AF65-F5344CB8AC3E}">
        <p14:creationId xmlns:p14="http://schemas.microsoft.com/office/powerpoint/2010/main" val="351631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BC31-5EA7-7B4E-A456-F45D9C55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463" y="825841"/>
            <a:ext cx="7850103" cy="168976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Our digital world is inundated with text.</a:t>
            </a:r>
            <a:br>
              <a:rPr lang="en-US" dirty="0"/>
            </a:br>
            <a:r>
              <a:rPr lang="en-US" dirty="0"/>
              <a:t>How can we leverage it for useful tasks?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92F1C-C68E-2E4C-9337-23C57A2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0DC93-E0F7-B846-A37A-75A51D7E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63" y="3373164"/>
            <a:ext cx="1279583" cy="104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120BC5-EF41-E04E-9453-87B38348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5" y="3373164"/>
            <a:ext cx="2315366" cy="1258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3353F4-824C-CC44-AB2B-C67E3E832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499" y="3730607"/>
            <a:ext cx="3680600" cy="541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AB1D93-5C24-654A-ADC9-5E6E21F0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515" y="3373164"/>
            <a:ext cx="1193214" cy="11285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DA2FA1-CB9E-534D-B9F1-D1B9FED67199}"/>
              </a:ext>
            </a:extLst>
          </p:cNvPr>
          <p:cNvSpPr txBox="1"/>
          <p:nvPr/>
        </p:nvSpPr>
        <p:spPr>
          <a:xfrm>
            <a:off x="1433825" y="4829491"/>
            <a:ext cx="286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Next" panose="020B0503020202020204" pitchFamily="34" charset="0"/>
              </a:rPr>
              <a:t>62 billion</a:t>
            </a:r>
          </a:p>
          <a:p>
            <a:r>
              <a:rPr lang="en-US" sz="2000" b="1" dirty="0">
                <a:solidFill>
                  <a:srgbClr val="C00000"/>
                </a:solidFill>
                <a:latin typeface="Avenir Next" panose="020B0503020202020204" pitchFamily="34" charset="0"/>
              </a:rPr>
              <a:t>pages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2BD89-A837-9641-92AF-7BE004B40B0A}"/>
              </a:ext>
            </a:extLst>
          </p:cNvPr>
          <p:cNvSpPr txBox="1"/>
          <p:nvPr/>
        </p:nvSpPr>
        <p:spPr>
          <a:xfrm>
            <a:off x="3691735" y="4804148"/>
            <a:ext cx="164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Next" panose="020B0503020202020204" pitchFamily="34" charset="0"/>
              </a:rPr>
              <a:t>500 million tweets/day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A4120-6B95-8549-9B2A-931268FEA9E9}"/>
              </a:ext>
            </a:extLst>
          </p:cNvPr>
          <p:cNvSpPr txBox="1"/>
          <p:nvPr/>
        </p:nvSpPr>
        <p:spPr>
          <a:xfrm>
            <a:off x="5923166" y="4847227"/>
            <a:ext cx="164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Next" panose="020B0503020202020204" pitchFamily="34" charset="0"/>
              </a:rPr>
              <a:t>360 million user pages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BF834-92F2-694C-8949-D4B262CEAFE2}"/>
              </a:ext>
            </a:extLst>
          </p:cNvPr>
          <p:cNvSpPr txBox="1"/>
          <p:nvPr/>
        </p:nvSpPr>
        <p:spPr>
          <a:xfrm>
            <a:off x="9006843" y="4847227"/>
            <a:ext cx="164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Next" panose="020B0503020202020204" pitchFamily="34" charset="0"/>
              </a:rPr>
              <a:t>13 million articles</a:t>
            </a:r>
          </a:p>
        </p:txBody>
      </p:sp>
    </p:spTree>
    <p:extLst>
      <p:ext uri="{BB962C8B-B14F-4D97-AF65-F5344CB8AC3E}">
        <p14:creationId xmlns:p14="http://schemas.microsoft.com/office/powerpoint/2010/main" val="2438367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19</a:t>
            </a:fld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C989C9-4BE3-5E4F-A6EB-525E92446839}"/>
              </a:ext>
            </a:extLst>
          </p:cNvPr>
          <p:cNvSpPr txBox="1">
            <a:spLocks/>
          </p:cNvSpPr>
          <p:nvPr/>
        </p:nvSpPr>
        <p:spPr>
          <a:xfrm>
            <a:off x="890672" y="1053430"/>
            <a:ext cx="5776827" cy="43694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Morphology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Word Segmentation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Part-of-Speech Tagging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Parsing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	Constituency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	Dependency</a:t>
            </a: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502766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3563C71-C105-FF42-9E41-97D25D15F242}"/>
              </a:ext>
            </a:extLst>
          </p:cNvPr>
          <p:cNvSpPr txBox="1">
            <a:spLocks/>
          </p:cNvSpPr>
          <p:nvPr/>
        </p:nvSpPr>
        <p:spPr>
          <a:xfrm>
            <a:off x="6255586" y="1053430"/>
            <a:ext cx="5776827" cy="43694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Sentiment Analysis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Topic Modelling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Named Entity Recognition (NER)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Relation Extraction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Word Sense Disambiguation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Natural Language Understanding (NLU)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Natural Language Generation (NLG)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Machine Translation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Entailment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Question Answering</a:t>
            </a: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8AD0A04-FB09-3748-9B38-67ABC3C538C0}"/>
              </a:ext>
            </a:extLst>
          </p:cNvPr>
          <p:cNvSpPr txBox="1">
            <a:spLocks/>
          </p:cNvSpPr>
          <p:nvPr/>
        </p:nvSpPr>
        <p:spPr>
          <a:xfrm>
            <a:off x="6251576" y="510232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Semantics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BAF75EF-C64A-DE47-9830-0F3B80EDB654}"/>
              </a:ext>
            </a:extLst>
          </p:cNvPr>
          <p:cNvSpPr txBox="1">
            <a:spLocks/>
          </p:cNvSpPr>
          <p:nvPr/>
        </p:nvSpPr>
        <p:spPr>
          <a:xfrm>
            <a:off x="890671" y="4704767"/>
            <a:ext cx="5776827" cy="115346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Summarization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Coreference Resolution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B74670-EF35-3444-9D71-757E0F044371}"/>
              </a:ext>
            </a:extLst>
          </p:cNvPr>
          <p:cNvSpPr txBox="1">
            <a:spLocks/>
          </p:cNvSpPr>
          <p:nvPr/>
        </p:nvSpPr>
        <p:spPr>
          <a:xfrm>
            <a:off x="890672" y="4154103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Discourse</a:t>
            </a:r>
          </a:p>
        </p:txBody>
      </p:sp>
    </p:spTree>
    <p:extLst>
      <p:ext uri="{BB962C8B-B14F-4D97-AF65-F5344CB8AC3E}">
        <p14:creationId xmlns:p14="http://schemas.microsoft.com/office/powerpoint/2010/main" val="244025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20</a:t>
            </a:fld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C989C9-4BE3-5E4F-A6EB-525E92446839}"/>
              </a:ext>
            </a:extLst>
          </p:cNvPr>
          <p:cNvSpPr txBox="1">
            <a:spLocks/>
          </p:cNvSpPr>
          <p:nvPr/>
        </p:nvSpPr>
        <p:spPr>
          <a:xfrm>
            <a:off x="890672" y="1053430"/>
            <a:ext cx="5776827" cy="43694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Morphology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Word Segmentation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Part-of-Speech Tagging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Parsing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	Constituency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	Dependency</a:t>
            </a: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502766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3563C71-C105-FF42-9E41-97D25D15F242}"/>
              </a:ext>
            </a:extLst>
          </p:cNvPr>
          <p:cNvSpPr txBox="1">
            <a:spLocks/>
          </p:cNvSpPr>
          <p:nvPr/>
        </p:nvSpPr>
        <p:spPr>
          <a:xfrm>
            <a:off x="6255586" y="1053430"/>
            <a:ext cx="5776827" cy="43694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Sentiment Analysis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Topic Modelling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Named Entity Recognition (NER)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Relation Extraction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Word Sense Disambiguation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Natural Language Understanding (NLU)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Natural Language Generation (NLG)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Machine Translation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Entailment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Question Answering</a:t>
            </a: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8AD0A04-FB09-3748-9B38-67ABC3C538C0}"/>
              </a:ext>
            </a:extLst>
          </p:cNvPr>
          <p:cNvSpPr txBox="1">
            <a:spLocks/>
          </p:cNvSpPr>
          <p:nvPr/>
        </p:nvSpPr>
        <p:spPr>
          <a:xfrm>
            <a:off x="6251576" y="510232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Semantics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BAF75EF-C64A-DE47-9830-0F3B80EDB654}"/>
              </a:ext>
            </a:extLst>
          </p:cNvPr>
          <p:cNvSpPr txBox="1">
            <a:spLocks/>
          </p:cNvSpPr>
          <p:nvPr/>
        </p:nvSpPr>
        <p:spPr>
          <a:xfrm>
            <a:off x="890671" y="4704767"/>
            <a:ext cx="5776827" cy="115346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Summarization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Coreference Resolution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B74670-EF35-3444-9D71-757E0F044371}"/>
              </a:ext>
            </a:extLst>
          </p:cNvPr>
          <p:cNvSpPr txBox="1">
            <a:spLocks/>
          </p:cNvSpPr>
          <p:nvPr/>
        </p:nvSpPr>
        <p:spPr>
          <a:xfrm>
            <a:off x="890672" y="4154103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Discourse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59F3AB-9DEA-8B4B-B3B9-D8327A35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21" y="778098"/>
            <a:ext cx="445974" cy="521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C08A42-8504-564E-8FA2-4A14EBCD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84" y="1314114"/>
            <a:ext cx="445974" cy="521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AC2E5-0E46-7C40-8DED-1930FFBF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42" y="1814391"/>
            <a:ext cx="445974" cy="521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AF6DA-4451-A34B-B810-24480204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05" y="2350407"/>
            <a:ext cx="445974" cy="5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8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21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54847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1146330" y="1404242"/>
            <a:ext cx="9978870" cy="11315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Generate a condensed representation of a given text while maintaining the core meaning (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abstractive</a:t>
            </a:r>
            <a:r>
              <a:rPr lang="en-US" sz="2400" dirty="0">
                <a:sym typeface="Wingdings" pitchFamily="2" charset="2"/>
              </a:rPr>
              <a:t> and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extractive</a:t>
            </a:r>
            <a:r>
              <a:rPr lang="en-US" sz="2400" dirty="0">
                <a:sym typeface="Wingdings" pitchFamily="2" charset="2"/>
              </a:rPr>
              <a:t> approaches).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C1377-6BD5-7B47-9320-13DBC991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30" y="2844800"/>
            <a:ext cx="1652104" cy="20840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9B87F72-23C5-D34F-ABBA-61ED3B1CC9B8}"/>
              </a:ext>
            </a:extLst>
          </p:cNvPr>
          <p:cNvSpPr/>
          <p:nvPr/>
        </p:nvSpPr>
        <p:spPr>
          <a:xfrm>
            <a:off x="1438431" y="5139988"/>
            <a:ext cx="2523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PubMed articles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2A1B34-2BD2-0041-858B-DE5FF8B2050C}"/>
              </a:ext>
            </a:extLst>
          </p:cNvPr>
          <p:cNvCxnSpPr>
            <a:cxnSpLocks/>
          </p:cNvCxnSpPr>
          <p:nvPr/>
        </p:nvCxnSpPr>
        <p:spPr>
          <a:xfrm>
            <a:off x="4165600" y="3784600"/>
            <a:ext cx="7747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F3B60F2-DEB0-7043-9206-A8B5C1A2D182}"/>
              </a:ext>
            </a:extLst>
          </p:cNvPr>
          <p:cNvSpPr txBox="1">
            <a:spLocks/>
          </p:cNvSpPr>
          <p:nvPr/>
        </p:nvSpPr>
        <p:spPr>
          <a:xfrm>
            <a:off x="5393066" y="3290840"/>
            <a:ext cx="5732134" cy="163803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“Evidence has shown that consuming large quantities of Aspirin and coffee is not effective for lowering anxiety”</a:t>
            </a:r>
          </a:p>
        </p:txBody>
      </p:sp>
    </p:spTree>
    <p:extLst>
      <p:ext uri="{BB962C8B-B14F-4D97-AF65-F5344CB8AC3E}">
        <p14:creationId xmlns:p14="http://schemas.microsoft.com/office/powerpoint/2010/main" val="120608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22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870488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Summarization: </a:t>
            </a:r>
            <a:r>
              <a:rPr lang="en-US" b="1" dirty="0">
                <a:solidFill>
                  <a:srgbClr val="FF0000"/>
                </a:solidFill>
              </a:rPr>
              <a:t>Extractive Summarization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1146330" y="1404242"/>
            <a:ext cx="9978870" cy="11315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Identify the most important sentences in a body of text and return them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(e.g., extract them) </a:t>
            </a:r>
            <a:r>
              <a:rPr lang="en-US" sz="2400" dirty="0">
                <a:sym typeface="Wingdings" pitchFamily="2" charset="2"/>
              </a:rPr>
              <a:t>as being a sufficient summary.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B87F72-23C5-D34F-ABBA-61ED3B1CC9B8}"/>
              </a:ext>
            </a:extLst>
          </p:cNvPr>
          <p:cNvSpPr/>
          <p:nvPr/>
        </p:nvSpPr>
        <p:spPr>
          <a:xfrm>
            <a:off x="6045454" y="3775807"/>
            <a:ext cx="2523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summary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2A1B34-2BD2-0041-858B-DE5FF8B2050C}"/>
              </a:ext>
            </a:extLst>
          </p:cNvPr>
          <p:cNvCxnSpPr>
            <a:cxnSpLocks/>
          </p:cNvCxnSpPr>
          <p:nvPr/>
        </p:nvCxnSpPr>
        <p:spPr>
          <a:xfrm>
            <a:off x="4143022" y="3468511"/>
            <a:ext cx="159173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F3B60F2-DEB0-7043-9206-A8B5C1A2D182}"/>
              </a:ext>
            </a:extLst>
          </p:cNvPr>
          <p:cNvSpPr txBox="1">
            <a:spLocks/>
          </p:cNvSpPr>
          <p:nvPr/>
        </p:nvSpPr>
        <p:spPr>
          <a:xfrm>
            <a:off x="4154311" y="3049026"/>
            <a:ext cx="1380267" cy="35175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Sentence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80CFEA-5F77-F741-936F-3DD48F4E12C7}"/>
              </a:ext>
            </a:extLst>
          </p:cNvPr>
          <p:cNvCxnSpPr>
            <a:cxnSpLocks/>
          </p:cNvCxnSpPr>
          <p:nvPr/>
        </p:nvCxnSpPr>
        <p:spPr>
          <a:xfrm>
            <a:off x="4131733" y="4081508"/>
            <a:ext cx="159173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197119-0E8D-434F-B979-B2FEA18AAD3D}"/>
              </a:ext>
            </a:extLst>
          </p:cNvPr>
          <p:cNvSpPr txBox="1">
            <a:spLocks/>
          </p:cNvSpPr>
          <p:nvPr/>
        </p:nvSpPr>
        <p:spPr>
          <a:xfrm>
            <a:off x="4143022" y="3662023"/>
            <a:ext cx="1380267" cy="35175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Sentence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13B96B-F2E9-C34C-B792-6B1EDB744556}"/>
              </a:ext>
            </a:extLst>
          </p:cNvPr>
          <p:cNvCxnSpPr>
            <a:cxnSpLocks/>
          </p:cNvCxnSpPr>
          <p:nvPr/>
        </p:nvCxnSpPr>
        <p:spPr>
          <a:xfrm>
            <a:off x="4120444" y="4719386"/>
            <a:ext cx="1591734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2C29AF-E809-384F-98E6-0DFC8E5A2ECB}"/>
              </a:ext>
            </a:extLst>
          </p:cNvPr>
          <p:cNvSpPr txBox="1">
            <a:spLocks/>
          </p:cNvSpPr>
          <p:nvPr/>
        </p:nvSpPr>
        <p:spPr>
          <a:xfrm>
            <a:off x="4131733" y="4299901"/>
            <a:ext cx="1380267" cy="35175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Sentence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BA34A-3C4E-8642-A700-B9DC2110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15" y="2889956"/>
            <a:ext cx="2067839" cy="197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02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23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870488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Summarization: </a:t>
            </a:r>
            <a:r>
              <a:rPr lang="en-US" b="1" dirty="0">
                <a:solidFill>
                  <a:srgbClr val="FF0000"/>
                </a:solidFill>
              </a:rPr>
              <a:t>Extractive Summarization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528329"/>
            <a:ext cx="9978870" cy="291949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ym typeface="Wingdings" pitchFamily="2" charset="2"/>
              </a:rPr>
              <a:t>Evaluation Metrics </a:t>
            </a:r>
            <a:r>
              <a:rPr lang="en-US" sz="2400" b="1" dirty="0">
                <a:sym typeface="Wingdings" pitchFamily="2" charset="2"/>
              </a:rPr>
              <a:t>issues</a:t>
            </a:r>
            <a:r>
              <a:rPr lang="en-US" sz="2400" dirty="0">
                <a:sym typeface="Wingdings" pitchFamily="2" charset="2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Hinge on looking at the word overlap, which is a very crude idea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Only address the selected/extract content and ignore important concepts like fluency/coherence, grammatical correctness, </a:t>
            </a:r>
            <a:r>
              <a:rPr lang="en-US" sz="2400" dirty="0" err="1">
                <a:sym typeface="Wingdings" pitchFamily="2" charset="2"/>
              </a:rPr>
              <a:t>etc</a:t>
            </a:r>
            <a:endParaRPr lang="en-US" sz="24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Inter-annotator agreement is usually low, so the metrics factor this in, which may be wonky (and some training corpora don’t have multiple gold labels/summaries).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0185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24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870488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Summarization: </a:t>
            </a:r>
            <a:r>
              <a:rPr lang="en-US" b="1" dirty="0">
                <a:solidFill>
                  <a:srgbClr val="FF0000"/>
                </a:solidFill>
              </a:rPr>
              <a:t>Extractive Summarization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528329"/>
            <a:ext cx="9978870" cy="411611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ym typeface="Wingdings" pitchFamily="2" charset="2"/>
              </a:rPr>
              <a:t>Approaches (elementary ideas):</a:t>
            </a:r>
            <a:endParaRPr lang="en-US" sz="18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ym typeface="Wingdings" pitchFamily="2" charset="2"/>
              </a:rPr>
              <a:t>Features: </a:t>
            </a:r>
            <a:r>
              <a:rPr lang="en-US" sz="2200" dirty="0">
                <a:sym typeface="Wingdings" pitchFamily="2" charset="2"/>
              </a:rPr>
              <a:t>placement within the document (earlier sentences are usually more important), length of sentence, # of </a:t>
            </a:r>
            <a:r>
              <a:rPr lang="en-US" sz="2200" dirty="0" err="1">
                <a:sym typeface="Wingdings" pitchFamily="2" charset="2"/>
              </a:rPr>
              <a:t>stopwords</a:t>
            </a:r>
            <a:r>
              <a:rPr lang="en-US" sz="2200" dirty="0">
                <a:sym typeface="Wingdings" pitchFamily="2" charset="2"/>
              </a:rPr>
              <a:t>/keywords.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Learn importance of each word (e.g., word frequencies, TF-IDF)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Word embeddings or sentence embeddings (could average all word embeddings in a sentence), optionally with feature embeddings, and build a classifier to predict useful or not (1 or 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2569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25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870488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Summarization: </a:t>
            </a:r>
            <a:r>
              <a:rPr lang="en-US" b="1" dirty="0">
                <a:solidFill>
                  <a:srgbClr val="FF0000"/>
                </a:solidFill>
              </a:rPr>
              <a:t>Abstractive Summarization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11759F-BAF1-1B4D-ACED-EF6ADEDFB6F0}"/>
              </a:ext>
            </a:extLst>
          </p:cNvPr>
          <p:cNvSpPr txBox="1">
            <a:spLocks/>
          </p:cNvSpPr>
          <p:nvPr/>
        </p:nvSpPr>
        <p:spPr>
          <a:xfrm>
            <a:off x="1146330" y="1404242"/>
            <a:ext cx="9978870" cy="461273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Algorithm “reads” the paragraph, attempts to “understand” it, then generates a summary.</a:t>
            </a:r>
          </a:p>
          <a:p>
            <a:endParaRPr lang="en-US" sz="2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Benefit</a:t>
            </a:r>
            <a:r>
              <a:rPr lang="en-US" sz="2400" dirty="0">
                <a:sym typeface="Wingdings" pitchFamily="2" charset="2"/>
              </a:rPr>
              <a:t>: has potential to truly summarize via novel, succinct text; could make general statements and include inferences, not just regurgitate select sentences.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Issue</a:t>
            </a:r>
            <a:r>
              <a:rPr lang="en-US" sz="2400" dirty="0">
                <a:sym typeface="Wingdings" pitchFamily="2" charset="2"/>
              </a:rPr>
              <a:t>: NLP never really “understands” text, we just approximate such with statistical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Issue</a:t>
            </a:r>
            <a:r>
              <a:rPr lang="en-US" sz="2400" dirty="0">
                <a:sym typeface="Wingdings" pitchFamily="2" charset="2"/>
              </a:rPr>
              <a:t>: may generate gibberish, non-coherent sentences (e.g., language 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658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26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870488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Summarization: </a:t>
            </a:r>
            <a:r>
              <a:rPr lang="en-US" b="1" dirty="0">
                <a:solidFill>
                  <a:srgbClr val="FF0000"/>
                </a:solidFill>
              </a:rPr>
              <a:t>Abstractive Summarization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11759F-BAF1-1B4D-ACED-EF6ADEDFB6F0}"/>
              </a:ext>
            </a:extLst>
          </p:cNvPr>
          <p:cNvSpPr txBox="1">
            <a:spLocks/>
          </p:cNvSpPr>
          <p:nvPr/>
        </p:nvSpPr>
        <p:spPr>
          <a:xfrm>
            <a:off x="1146330" y="1404242"/>
            <a:ext cx="9978870" cy="461273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ym typeface="Wingdings" pitchFamily="2" charset="2"/>
              </a:rPr>
              <a:t>Starting 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Seq2seq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Transformer (Open AI’s GPT-2)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Leverage others’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ym typeface="Wingdings" pitchFamily="2" charset="2"/>
              </a:rPr>
              <a:t>Skim</a:t>
            </a:r>
            <a:r>
              <a:rPr lang="en-US" sz="2000" dirty="0">
                <a:sym typeface="Wingdings" pitchFamily="2" charset="2"/>
              </a:rPr>
              <a:t> (abstract + intro + conclusion) at least 10 papers and pick one:</a:t>
            </a:r>
          </a:p>
          <a:p>
            <a:pPr marL="10858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http://nlpprogress.com/english/summarization.html</a:t>
            </a:r>
            <a:endParaRPr lang="en-US" sz="2000" dirty="0">
              <a:sym typeface="Wingdings" pitchFamily="2" charset="2"/>
            </a:endParaRPr>
          </a:p>
          <a:p>
            <a:pPr lvl="1" indent="0">
              <a:buNone/>
            </a:pPr>
            <a:endParaRPr lang="en-US" sz="2000" dirty="0"/>
          </a:p>
          <a:p>
            <a:r>
              <a:rPr lang="en-US" sz="2400" dirty="0"/>
              <a:t>I’m not explicitly endorsing either of these, just giving examples of useful papers: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https://arxiv.org/pdf/1908.08345.pdf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https://arxiv.org/pdf/2002.07767v1.pdf</a:t>
            </a:r>
            <a:endParaRPr lang="en-US" sz="2400" dirty="0"/>
          </a:p>
          <a:p>
            <a:pPr marL="1085820" lvl="1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5560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27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870488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Summarization: </a:t>
            </a:r>
            <a:r>
              <a:rPr lang="en-US" b="1" dirty="0">
                <a:solidFill>
                  <a:srgbClr val="FF0000"/>
                </a:solidFill>
              </a:rPr>
              <a:t>Abstractive Summarization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11759F-BAF1-1B4D-ACED-EF6ADEDFB6F0}"/>
              </a:ext>
            </a:extLst>
          </p:cNvPr>
          <p:cNvSpPr txBox="1">
            <a:spLocks/>
          </p:cNvSpPr>
          <p:nvPr/>
        </p:nvSpPr>
        <p:spPr>
          <a:xfrm>
            <a:off x="1146330" y="1404242"/>
            <a:ext cx="9978870" cy="461273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dirty="0">
                <a:sym typeface="Wingdings" pitchFamily="2" charset="2"/>
              </a:rPr>
              <a:t>Key things to remember: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BERT can take a long time to train and test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While BERT is phenomenal at essentially every NLP task, it is not designed to generate text (GPT-2 transformer is). It’s designed to predict masked words and determine which sentence appeared before the other (helps with fluency).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So, </a:t>
            </a:r>
            <a:r>
              <a:rPr lang="en-US" sz="2000" b="1" dirty="0">
                <a:sym typeface="Wingdings" pitchFamily="2" charset="2"/>
              </a:rPr>
              <a:t>generation</a:t>
            </a:r>
            <a:r>
              <a:rPr lang="en-US" sz="2000" dirty="0">
                <a:sym typeface="Wingdings" pitchFamily="2" charset="2"/>
              </a:rPr>
              <a:t> is non-intuitive and can be tricky.</a:t>
            </a:r>
          </a:p>
        </p:txBody>
      </p:sp>
    </p:spTree>
    <p:extLst>
      <p:ext uri="{BB962C8B-B14F-4D97-AF65-F5344CB8AC3E}">
        <p14:creationId xmlns:p14="http://schemas.microsoft.com/office/powerpoint/2010/main" val="2174295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CF91FD-EBFF-F840-9F1C-054FBA9E6869}"/>
              </a:ext>
            </a:extLst>
          </p:cNvPr>
          <p:cNvSpPr txBox="1">
            <a:spLocks/>
          </p:cNvSpPr>
          <p:nvPr/>
        </p:nvSpPr>
        <p:spPr>
          <a:xfrm>
            <a:off x="6558195" y="3007363"/>
            <a:ext cx="4454370" cy="1632989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The President said that he plans to initiate a pathway for …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3913C2-CB7A-A341-8C22-F4D55AD76646}"/>
              </a:ext>
            </a:extLst>
          </p:cNvPr>
          <p:cNvSpPr txBox="1">
            <a:spLocks/>
          </p:cNvSpPr>
          <p:nvPr/>
        </p:nvSpPr>
        <p:spPr>
          <a:xfrm>
            <a:off x="1681395" y="3007363"/>
            <a:ext cx="4454370" cy="16002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Today, Barack Obama announced that he plans to start a new initiative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28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54847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Coreference Resolution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1146330" y="1404242"/>
            <a:ext cx="9978870" cy="11315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Determine which words all refer to the same real-world objects or events. Greatly contributes toward “understanding” the text.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243297-8A02-D640-AC74-4A47F0ED733A}"/>
              </a:ext>
            </a:extLst>
          </p:cNvPr>
          <p:cNvSpPr/>
          <p:nvPr/>
        </p:nvSpPr>
        <p:spPr>
          <a:xfrm>
            <a:off x="2612451" y="4873300"/>
            <a:ext cx="2523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Document 1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4D151-F227-4040-BE10-635A7AE11B49}"/>
              </a:ext>
            </a:extLst>
          </p:cNvPr>
          <p:cNvSpPr/>
          <p:nvPr/>
        </p:nvSpPr>
        <p:spPr>
          <a:xfrm>
            <a:off x="7647065" y="4873299"/>
            <a:ext cx="2523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Document 2</a:t>
            </a:r>
            <a:endParaRPr lang="en-US" sz="24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8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BC31-5EA7-7B4E-A456-F45D9C55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897" y="1409032"/>
            <a:ext cx="5546558" cy="693152"/>
          </a:xfrm>
        </p:spPr>
        <p:txBody>
          <a:bodyPr/>
          <a:lstStyle/>
          <a:p>
            <a:r>
              <a:rPr lang="en-US" dirty="0"/>
              <a:t>“Play Perfect Duet by Beyoncé”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92F1C-C68E-2E4C-9337-23C57A2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CB4F4-8077-9C47-8B29-356F7155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2" y="1003299"/>
            <a:ext cx="14986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4D005-B3B2-5543-9F3D-EF06E9CF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70" y="1206499"/>
            <a:ext cx="2374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1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29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54847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Coreference Resolution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1146330" y="1404242"/>
            <a:ext cx="9978870" cy="11315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Determine which words all refer to the same real-world objects or events. Greatly contributes toward “understanding” the text.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243297-8A02-D640-AC74-4A47F0ED733A}"/>
              </a:ext>
            </a:extLst>
          </p:cNvPr>
          <p:cNvSpPr/>
          <p:nvPr/>
        </p:nvSpPr>
        <p:spPr>
          <a:xfrm>
            <a:off x="2612451" y="4873300"/>
            <a:ext cx="2523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Document 1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4D151-F227-4040-BE10-635A7AE11B49}"/>
              </a:ext>
            </a:extLst>
          </p:cNvPr>
          <p:cNvSpPr/>
          <p:nvPr/>
        </p:nvSpPr>
        <p:spPr>
          <a:xfrm>
            <a:off x="7647065" y="4873299"/>
            <a:ext cx="2523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Document 2</a:t>
            </a:r>
            <a:endParaRPr lang="en-US" sz="2400" dirty="0">
              <a:latin typeface="Avenir Next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AD741-DDDD-FD4F-8019-9A5CCB94B20A}"/>
              </a:ext>
            </a:extLst>
          </p:cNvPr>
          <p:cNvSpPr/>
          <p:nvPr/>
        </p:nvSpPr>
        <p:spPr>
          <a:xfrm>
            <a:off x="2748924" y="3007363"/>
            <a:ext cx="2089776" cy="424558"/>
          </a:xfrm>
          <a:prstGeom prst="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732F4-2D2A-6141-ABEC-6F03D26E5031}"/>
              </a:ext>
            </a:extLst>
          </p:cNvPr>
          <p:cNvSpPr/>
          <p:nvPr/>
        </p:nvSpPr>
        <p:spPr>
          <a:xfrm>
            <a:off x="4005027" y="3431921"/>
            <a:ext cx="414573" cy="342900"/>
          </a:xfrm>
          <a:prstGeom prst="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074429-E183-944A-8AA4-B8232BD91A3C}"/>
              </a:ext>
            </a:extLst>
          </p:cNvPr>
          <p:cNvSpPr/>
          <p:nvPr/>
        </p:nvSpPr>
        <p:spPr>
          <a:xfrm>
            <a:off x="7243527" y="3076321"/>
            <a:ext cx="1354373" cy="342900"/>
          </a:xfrm>
          <a:prstGeom prst="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09DFD-35D0-D942-AE15-C6B42E0F962F}"/>
              </a:ext>
            </a:extLst>
          </p:cNvPr>
          <p:cNvSpPr/>
          <p:nvPr/>
        </p:nvSpPr>
        <p:spPr>
          <a:xfrm>
            <a:off x="9859727" y="3089021"/>
            <a:ext cx="414573" cy="342900"/>
          </a:xfrm>
          <a:prstGeom prst="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57E05D-795F-054A-BB27-D3B189A85D29}"/>
              </a:ext>
            </a:extLst>
          </p:cNvPr>
          <p:cNvSpPr/>
          <p:nvPr/>
        </p:nvSpPr>
        <p:spPr>
          <a:xfrm>
            <a:off x="1732402" y="3431921"/>
            <a:ext cx="1709298" cy="34290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C5F35-BE5A-D44D-AEC4-5E7A6A77427B}"/>
              </a:ext>
            </a:extLst>
          </p:cNvPr>
          <p:cNvSpPr/>
          <p:nvPr/>
        </p:nvSpPr>
        <p:spPr>
          <a:xfrm>
            <a:off x="8597900" y="3076321"/>
            <a:ext cx="622300" cy="34290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E1B6F6-12A9-604B-AE56-0D5DBFEECC65}"/>
              </a:ext>
            </a:extLst>
          </p:cNvPr>
          <p:cNvSpPr/>
          <p:nvPr/>
        </p:nvSpPr>
        <p:spPr>
          <a:xfrm>
            <a:off x="1732402" y="3774821"/>
            <a:ext cx="693298" cy="342900"/>
          </a:xfrm>
          <a:prstGeom prst="rect">
            <a:avLst/>
          </a:prstGeom>
          <a:solidFill>
            <a:schemeClr val="accent3">
              <a:lumMod val="75000"/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89BAF-8382-9D45-B896-1A14D46A328A}"/>
              </a:ext>
            </a:extLst>
          </p:cNvPr>
          <p:cNvSpPr/>
          <p:nvPr/>
        </p:nvSpPr>
        <p:spPr>
          <a:xfrm>
            <a:off x="7790302" y="3431921"/>
            <a:ext cx="1010798" cy="342900"/>
          </a:xfrm>
          <a:prstGeom prst="rect">
            <a:avLst/>
          </a:prstGeom>
          <a:solidFill>
            <a:schemeClr val="accent3">
              <a:lumMod val="75000"/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CF91FD-EBFF-F840-9F1C-054FBA9E6869}"/>
              </a:ext>
            </a:extLst>
          </p:cNvPr>
          <p:cNvSpPr txBox="1">
            <a:spLocks/>
          </p:cNvSpPr>
          <p:nvPr/>
        </p:nvSpPr>
        <p:spPr>
          <a:xfrm>
            <a:off x="6558195" y="3007363"/>
            <a:ext cx="4454370" cy="1632989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The President said that he plans to initiate a pathway for …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3913C2-CB7A-A341-8C22-F4D55AD76646}"/>
              </a:ext>
            </a:extLst>
          </p:cNvPr>
          <p:cNvSpPr txBox="1">
            <a:spLocks/>
          </p:cNvSpPr>
          <p:nvPr/>
        </p:nvSpPr>
        <p:spPr>
          <a:xfrm>
            <a:off x="1681395" y="3007363"/>
            <a:ext cx="4454370" cy="16002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Today, Barack Obama announced that he plans to start a new initiative …</a:t>
            </a:r>
          </a:p>
        </p:txBody>
      </p:sp>
    </p:spTree>
    <p:extLst>
      <p:ext uri="{BB962C8B-B14F-4D97-AF65-F5344CB8AC3E}">
        <p14:creationId xmlns:p14="http://schemas.microsoft.com/office/powerpoint/2010/main" val="1626084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30</a:t>
            </a:fld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C989C9-4BE3-5E4F-A6EB-525E92446839}"/>
              </a:ext>
            </a:extLst>
          </p:cNvPr>
          <p:cNvSpPr txBox="1">
            <a:spLocks/>
          </p:cNvSpPr>
          <p:nvPr/>
        </p:nvSpPr>
        <p:spPr>
          <a:xfrm>
            <a:off x="890672" y="1053430"/>
            <a:ext cx="5776827" cy="43694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Morphology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Word Segmentation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Part-of-Speech Tagging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Parsing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	Constituency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	Dependency</a:t>
            </a: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502766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3563C71-C105-FF42-9E41-97D25D15F242}"/>
              </a:ext>
            </a:extLst>
          </p:cNvPr>
          <p:cNvSpPr txBox="1">
            <a:spLocks/>
          </p:cNvSpPr>
          <p:nvPr/>
        </p:nvSpPr>
        <p:spPr>
          <a:xfrm>
            <a:off x="6255586" y="1053430"/>
            <a:ext cx="5776827" cy="43694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Sentiment Analysis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Topic Modelling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Named Entity Recognition (NER)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Relation Extraction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Word Sense Disambiguation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Natural Language Understanding (NLU)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Natural Language Generation (NLG)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Machine Translation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Entailment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Question Answering</a:t>
            </a: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8AD0A04-FB09-3748-9B38-67ABC3C538C0}"/>
              </a:ext>
            </a:extLst>
          </p:cNvPr>
          <p:cNvSpPr txBox="1">
            <a:spLocks/>
          </p:cNvSpPr>
          <p:nvPr/>
        </p:nvSpPr>
        <p:spPr>
          <a:xfrm>
            <a:off x="6251576" y="510232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Semantics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BAF75EF-C64A-DE47-9830-0F3B80EDB654}"/>
              </a:ext>
            </a:extLst>
          </p:cNvPr>
          <p:cNvSpPr txBox="1">
            <a:spLocks/>
          </p:cNvSpPr>
          <p:nvPr/>
        </p:nvSpPr>
        <p:spPr>
          <a:xfrm>
            <a:off x="890671" y="4704767"/>
            <a:ext cx="5776827" cy="115346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Summarization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Coreference Resolution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B74670-EF35-3444-9D71-757E0F044371}"/>
              </a:ext>
            </a:extLst>
          </p:cNvPr>
          <p:cNvSpPr txBox="1">
            <a:spLocks/>
          </p:cNvSpPr>
          <p:nvPr/>
        </p:nvSpPr>
        <p:spPr>
          <a:xfrm>
            <a:off x="890672" y="4154103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Discourse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59F3AB-9DEA-8B4B-B3B9-D8327A35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21" y="778098"/>
            <a:ext cx="445974" cy="521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C08A42-8504-564E-8FA2-4A14EBCD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84" y="1314114"/>
            <a:ext cx="445974" cy="521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AC2E5-0E46-7C40-8DED-1930FFBF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42" y="1814391"/>
            <a:ext cx="445974" cy="521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AF6DA-4451-A34B-B810-24480204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05" y="2350407"/>
            <a:ext cx="445974" cy="521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FD0883-16F5-CE4C-8E75-20CBCA9D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58" y="4453126"/>
            <a:ext cx="445974" cy="521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5A448B-3D5A-404B-91BF-8469498A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21" y="4989142"/>
            <a:ext cx="445974" cy="5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75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31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54847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Sentiment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193130"/>
            <a:ext cx="10577428" cy="11315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Determine the overall affect of a given text (</a:t>
            </a:r>
            <a:r>
              <a:rPr lang="en-US" sz="2400" dirty="0" err="1">
                <a:sym typeface="Wingdings" pitchFamily="2" charset="2"/>
              </a:rPr>
              <a:t>e.g</a:t>
            </a:r>
            <a:r>
              <a:rPr lang="en-US" sz="2400" dirty="0">
                <a:sym typeface="Wingdings" pitchFamily="2" charset="2"/>
              </a:rPr>
              <a:t>, </a:t>
            </a: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positive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,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neutral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, negative</a:t>
            </a:r>
            <a:r>
              <a:rPr lang="en-US" sz="2400" dirty="0">
                <a:sym typeface="Wingdings" pitchFamily="2" charset="2"/>
              </a:rPr>
              <a:t>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56C919-A1E3-0F42-BE1D-0FB19CB10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70062"/>
            <a:ext cx="80264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5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32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54847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Topic Modelling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193130"/>
            <a:ext cx="108695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Determines a distribution of “topics” for each document.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67E55-E677-D946-BA5D-2EA2F659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992570"/>
            <a:ext cx="8864600" cy="47651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681629-4EF0-CC4E-B39C-B465C9532665}"/>
              </a:ext>
            </a:extLst>
          </p:cNvPr>
          <p:cNvSpPr/>
          <p:nvPr/>
        </p:nvSpPr>
        <p:spPr>
          <a:xfrm>
            <a:off x="8940800" y="886241"/>
            <a:ext cx="2946400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Estimates:</a:t>
            </a:r>
            <a:b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</a:br>
            <a:r>
              <a:rPr lang="en-US" sz="2400" dirty="0">
                <a:latin typeface="Avenir Next" panose="020B0503020202020204" pitchFamily="34" charset="0"/>
                <a:sym typeface="Wingdings" pitchFamily="2" charset="2"/>
              </a:rPr>
              <a:t>P(W|Z) </a:t>
            </a:r>
            <a:r>
              <a:rPr lang="en-US" sz="2400" dirty="0">
                <a:solidFill>
                  <a:srgbClr val="C00000"/>
                </a:solidFill>
                <a:latin typeface="Avenir Next" panose="020B0503020202020204" pitchFamily="34" charset="0"/>
                <a:sym typeface="Wingdings" pitchFamily="2" charset="2"/>
              </a:rPr>
              <a:t>and </a:t>
            </a:r>
            <a:r>
              <a:rPr lang="en-US" sz="2400" dirty="0">
                <a:latin typeface="Avenir Next" panose="020B0503020202020204" pitchFamily="34" charset="0"/>
                <a:sym typeface="Wingdings" pitchFamily="2" charset="2"/>
              </a:rPr>
              <a:t>P(Z|D)</a:t>
            </a:r>
            <a:endParaRPr lang="en-US" sz="24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2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33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64753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Named Entity Recognition (NER)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193130"/>
            <a:ext cx="108695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Determines the category/type of each named entity mention.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044BF9-6663-9D49-8D78-7401C527C9BE}"/>
              </a:ext>
            </a:extLst>
          </p:cNvPr>
          <p:cNvSpPr txBox="1">
            <a:spLocks/>
          </p:cNvSpPr>
          <p:nvPr/>
        </p:nvSpPr>
        <p:spPr>
          <a:xfrm>
            <a:off x="1993900" y="3055033"/>
            <a:ext cx="8324850" cy="5912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Friday, </a:t>
            </a:r>
            <a:r>
              <a:rPr lang="en-US" sz="2400" dirty="0" err="1">
                <a:solidFill>
                  <a:srgbClr val="C00000"/>
                </a:solidFill>
                <a:sym typeface="Wingdings" pitchFamily="2" charset="2"/>
              </a:rPr>
              <a:t>Pavlos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 flew to Honolulu, Hawaii for vacation.</a:t>
            </a:r>
          </a:p>
        </p:txBody>
      </p:sp>
    </p:spTree>
    <p:extLst>
      <p:ext uri="{BB962C8B-B14F-4D97-AF65-F5344CB8AC3E}">
        <p14:creationId xmlns:p14="http://schemas.microsoft.com/office/powerpoint/2010/main" val="2955326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34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642466"/>
            <a:ext cx="64753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Named Entity Recognition (NER)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193130"/>
            <a:ext cx="108695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Determine the named entities then classify the type of each.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70AF4-B96D-A749-9425-DA341F17E58A}"/>
              </a:ext>
            </a:extLst>
          </p:cNvPr>
          <p:cNvSpPr/>
          <p:nvPr/>
        </p:nvSpPr>
        <p:spPr>
          <a:xfrm>
            <a:off x="2608123" y="2975724"/>
            <a:ext cx="947877" cy="872375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F8D5DF-9330-ED4A-8280-8D2573917357}"/>
              </a:ext>
            </a:extLst>
          </p:cNvPr>
          <p:cNvSpPr/>
          <p:nvPr/>
        </p:nvSpPr>
        <p:spPr>
          <a:xfrm>
            <a:off x="3573323" y="2963024"/>
            <a:ext cx="947877" cy="872375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0B2502-2517-734F-950E-7B09CAED4865}"/>
              </a:ext>
            </a:extLst>
          </p:cNvPr>
          <p:cNvSpPr/>
          <p:nvPr/>
        </p:nvSpPr>
        <p:spPr>
          <a:xfrm>
            <a:off x="5506897" y="2975723"/>
            <a:ext cx="2417903" cy="872375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E9CED7-ECE0-4F4C-92BF-7E9EB0E7B6D1}"/>
              </a:ext>
            </a:extLst>
          </p:cNvPr>
          <p:cNvSpPr txBox="1">
            <a:spLocks/>
          </p:cNvSpPr>
          <p:nvPr/>
        </p:nvSpPr>
        <p:spPr>
          <a:xfrm>
            <a:off x="1993900" y="3055033"/>
            <a:ext cx="8324850" cy="5912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Friday, </a:t>
            </a:r>
            <a:r>
              <a:rPr lang="en-US" sz="2400" dirty="0" err="1">
                <a:solidFill>
                  <a:srgbClr val="C00000"/>
                </a:solidFill>
                <a:sym typeface="Wingdings" pitchFamily="2" charset="2"/>
              </a:rPr>
              <a:t>Pavlos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 flew to Honolulu, Hawaii for vacation.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0AFD10-F738-164C-9EFC-627A24C2E1C3}"/>
              </a:ext>
            </a:extLst>
          </p:cNvPr>
          <p:cNvSpPr txBox="1">
            <a:spLocks/>
          </p:cNvSpPr>
          <p:nvPr/>
        </p:nvSpPr>
        <p:spPr>
          <a:xfrm>
            <a:off x="2608123" y="3520606"/>
            <a:ext cx="733708" cy="59599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TIME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4E0FB2-DEF3-3147-B5A7-2FB3732C860D}"/>
              </a:ext>
            </a:extLst>
          </p:cNvPr>
          <p:cNvSpPr txBox="1">
            <a:spLocks/>
          </p:cNvSpPr>
          <p:nvPr/>
        </p:nvSpPr>
        <p:spPr>
          <a:xfrm>
            <a:off x="3711293" y="3531953"/>
            <a:ext cx="733708" cy="59599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PER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02C440-7DEC-CA4A-B711-DBBC1D824901}"/>
              </a:ext>
            </a:extLst>
          </p:cNvPr>
          <p:cNvSpPr txBox="1">
            <a:spLocks/>
          </p:cNvSpPr>
          <p:nvPr/>
        </p:nvSpPr>
        <p:spPr>
          <a:xfrm>
            <a:off x="6490863" y="3557353"/>
            <a:ext cx="733708" cy="59599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LOC</a:t>
            </a:r>
          </a:p>
        </p:txBody>
      </p:sp>
    </p:spTree>
    <p:extLst>
      <p:ext uri="{BB962C8B-B14F-4D97-AF65-F5344CB8AC3E}">
        <p14:creationId xmlns:p14="http://schemas.microsoft.com/office/powerpoint/2010/main" val="1511344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35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64753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 Extraction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967870"/>
            <a:ext cx="108695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Helps figure out the larger events that are taking place.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200A3-4846-4348-8513-0C5F6E06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43652"/>
            <a:ext cx="8267700" cy="51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99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36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64753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 types from ACE 2003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42670D-C84F-7F42-9EBD-1D9EFDBF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49879"/>
            <a:ext cx="9906000" cy="524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A38A5-5F64-2645-B329-8A42E2F7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36" y="6287041"/>
            <a:ext cx="25273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57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8E13AD-AB63-CE48-82ED-82DC41952891}"/>
              </a:ext>
            </a:extLst>
          </p:cNvPr>
          <p:cNvSpPr/>
          <p:nvPr/>
        </p:nvSpPr>
        <p:spPr>
          <a:xfrm>
            <a:off x="6040297" y="2379295"/>
            <a:ext cx="1046303" cy="414706"/>
          </a:xfrm>
          <a:prstGeom prst="rect">
            <a:avLst/>
          </a:prstGeom>
          <a:solidFill>
            <a:schemeClr val="tx2">
              <a:lumMod val="60000"/>
              <a:lumOff val="4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2D0CF-2A66-B843-BA8F-A0E7508736E1}"/>
              </a:ext>
            </a:extLst>
          </p:cNvPr>
          <p:cNvSpPr/>
          <p:nvPr/>
        </p:nvSpPr>
        <p:spPr>
          <a:xfrm>
            <a:off x="7086600" y="3543773"/>
            <a:ext cx="1046303" cy="414706"/>
          </a:xfrm>
          <a:prstGeom prst="rect">
            <a:avLst/>
          </a:prstGeom>
          <a:solidFill>
            <a:schemeClr val="tx2">
              <a:lumMod val="60000"/>
              <a:lumOff val="40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37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64753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 Sense Disambiguation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967870"/>
            <a:ext cx="108695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Determines which “version” of the word is being used.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BD941E-C3A5-864D-8894-A190DCB82740}"/>
              </a:ext>
            </a:extLst>
          </p:cNvPr>
          <p:cNvSpPr txBox="1">
            <a:spLocks/>
          </p:cNvSpPr>
          <p:nvPr/>
        </p:nvSpPr>
        <p:spPr>
          <a:xfrm>
            <a:off x="1981200" y="2379294"/>
            <a:ext cx="8324850" cy="5912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I love Apple.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313121-C25D-8940-A92A-5BE9A57BD5D5}"/>
              </a:ext>
            </a:extLst>
          </p:cNvPr>
          <p:cNvSpPr txBox="1">
            <a:spLocks/>
          </p:cNvSpPr>
          <p:nvPr/>
        </p:nvSpPr>
        <p:spPr>
          <a:xfrm>
            <a:off x="1981200" y="3543773"/>
            <a:ext cx="8324850" cy="59122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Please hand me the apple.</a:t>
            </a:r>
          </a:p>
        </p:txBody>
      </p:sp>
    </p:spTree>
    <p:extLst>
      <p:ext uri="{BB962C8B-B14F-4D97-AF65-F5344CB8AC3E}">
        <p14:creationId xmlns:p14="http://schemas.microsoft.com/office/powerpoint/2010/main" val="1515138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38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Natural Language Understanding (NLU)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1716172" y="1721126"/>
            <a:ext cx="84057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Determines what a given user wants (intention plus specifics).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b="1" dirty="0">
                <a:sym typeface="Wingdings" pitchFamily="2" charset="2"/>
              </a:rPr>
              <a:t>Examples</a:t>
            </a:r>
            <a:r>
              <a:rPr lang="en-US" sz="2400" dirty="0">
                <a:sym typeface="Wingdings" pitchFamily="2" charset="2"/>
              </a:rPr>
              <a:t>: Siri, Alexa, Spotify</a:t>
            </a:r>
          </a:p>
        </p:txBody>
      </p:sp>
    </p:spTree>
    <p:extLst>
      <p:ext uri="{BB962C8B-B14F-4D97-AF65-F5344CB8AC3E}">
        <p14:creationId xmlns:p14="http://schemas.microsoft.com/office/powerpoint/2010/main" val="16156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2F39C2-3FE4-BB48-949D-7BB0D1BEE3E6}"/>
              </a:ext>
            </a:extLst>
          </p:cNvPr>
          <p:cNvSpPr/>
          <p:nvPr/>
        </p:nvSpPr>
        <p:spPr>
          <a:xfrm>
            <a:off x="2899611" y="1409032"/>
            <a:ext cx="709863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93FFA-E470-3B4D-ACD4-DFC77E37EDC4}"/>
              </a:ext>
            </a:extLst>
          </p:cNvPr>
          <p:cNvSpPr/>
          <p:nvPr/>
        </p:nvSpPr>
        <p:spPr>
          <a:xfrm>
            <a:off x="6180221" y="1409032"/>
            <a:ext cx="1483895" cy="467894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5A51E-E462-B64D-A451-027F8EAE2382}"/>
              </a:ext>
            </a:extLst>
          </p:cNvPr>
          <p:cNvSpPr/>
          <p:nvPr/>
        </p:nvSpPr>
        <p:spPr>
          <a:xfrm>
            <a:off x="3641558" y="1409032"/>
            <a:ext cx="2075948" cy="467894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92F1C-C68E-2E4C-9337-23C57A2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CB4F4-8077-9C47-8B29-356F7155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2" y="1003299"/>
            <a:ext cx="14986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4D005-B3B2-5543-9F3D-EF06E9CF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70" y="1206499"/>
            <a:ext cx="2374900" cy="787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BC31-5EA7-7B4E-A456-F45D9C55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897" y="1409032"/>
            <a:ext cx="5546558" cy="693152"/>
          </a:xfrm>
        </p:spPr>
        <p:txBody>
          <a:bodyPr/>
          <a:lstStyle/>
          <a:p>
            <a:r>
              <a:rPr lang="en-US" dirty="0"/>
              <a:t>“Play Perfect Duet by Beyoncé”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81EC7-6A53-FE4D-8994-BEBB6521ED30}"/>
              </a:ext>
            </a:extLst>
          </p:cNvPr>
          <p:cNvSpPr txBox="1"/>
          <p:nvPr/>
        </p:nvSpPr>
        <p:spPr>
          <a:xfrm>
            <a:off x="6546017" y="1019404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artist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BA1CF-5E1A-BE40-A783-4342C8CB94F7}"/>
              </a:ext>
            </a:extLst>
          </p:cNvPr>
          <p:cNvSpPr txBox="1"/>
          <p:nvPr/>
        </p:nvSpPr>
        <p:spPr>
          <a:xfrm>
            <a:off x="4192339" y="999108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9FD18-56EB-9947-8486-BA97FF2D499B}"/>
              </a:ext>
            </a:extLst>
          </p:cNvPr>
          <p:cNvSpPr txBox="1"/>
          <p:nvPr/>
        </p:nvSpPr>
        <p:spPr>
          <a:xfrm>
            <a:off x="2899611" y="1019404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3324231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39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Natural Language Generation (NLG)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098826"/>
            <a:ext cx="84057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Produce new content! Related to abstractive summarization and language modeling.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b="1" dirty="0">
                <a:sym typeface="Wingdings" pitchFamily="2" charset="2"/>
              </a:rPr>
              <a:t>Use cases</a:t>
            </a:r>
            <a:r>
              <a:rPr lang="en-US" sz="2400" dirty="0">
                <a:sym typeface="Wingdings" pitchFamily="2" charset="2"/>
              </a:rPr>
              <a:t>: Creating fake user reviews, short stories, homework problems.</a:t>
            </a:r>
          </a:p>
        </p:txBody>
      </p:sp>
    </p:spTree>
    <p:extLst>
      <p:ext uri="{BB962C8B-B14F-4D97-AF65-F5344CB8AC3E}">
        <p14:creationId xmlns:p14="http://schemas.microsoft.com/office/powerpoint/2010/main" val="231708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40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Translation (MT)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098826"/>
            <a:ext cx="84057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Convert text from one human language to another.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b="1" dirty="0">
                <a:sym typeface="Wingdings" pitchFamily="2" charset="2"/>
              </a:rPr>
              <a:t>Use cases</a:t>
            </a:r>
            <a:r>
              <a:rPr lang="en-US" sz="2400" dirty="0">
                <a:sym typeface="Wingdings" pitchFamily="2" charset="2"/>
              </a:rPr>
              <a:t>: create versions of text for a wider audience, assist in traveling.</a:t>
            </a:r>
          </a:p>
        </p:txBody>
      </p:sp>
    </p:spTree>
    <p:extLst>
      <p:ext uri="{BB962C8B-B14F-4D97-AF65-F5344CB8AC3E}">
        <p14:creationId xmlns:p14="http://schemas.microsoft.com/office/powerpoint/2010/main" val="713116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41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Entailment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098826"/>
            <a:ext cx="84057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Understand textual inferences.</a:t>
            </a:r>
          </a:p>
          <a:p>
            <a:endParaRPr lang="en-US" sz="2400" dirty="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F1496A-ABF3-FE4F-AF6B-960B80B3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792639"/>
            <a:ext cx="4851400" cy="34715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6EE4D9-FA35-5343-8D88-D10F2CD769E7}"/>
              </a:ext>
            </a:extLst>
          </p:cNvPr>
          <p:cNvSpPr txBox="1">
            <a:spLocks/>
          </p:cNvSpPr>
          <p:nvPr/>
        </p:nvSpPr>
        <p:spPr>
          <a:xfrm>
            <a:off x="5284872" y="5738194"/>
            <a:ext cx="2474828" cy="4395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From Ellie Pavlick</a:t>
            </a:r>
          </a:p>
        </p:txBody>
      </p:sp>
    </p:spTree>
    <p:extLst>
      <p:ext uri="{BB962C8B-B14F-4D97-AF65-F5344CB8AC3E}">
        <p14:creationId xmlns:p14="http://schemas.microsoft.com/office/powerpoint/2010/main" val="3981466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42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 Answering (QA)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098826"/>
            <a:ext cx="84057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Provides answers to human provided questions.</a:t>
            </a:r>
          </a:p>
          <a:p>
            <a:endParaRPr lang="en-US" sz="2400" dirty="0">
              <a:sym typeface="Wingdings" pitchFamily="2" charset="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B430D9-90E6-1644-883A-CE1BB7D91832}"/>
              </a:ext>
            </a:extLst>
          </p:cNvPr>
          <p:cNvSpPr txBox="1">
            <a:spLocks/>
          </p:cNvSpPr>
          <p:nvPr/>
        </p:nvSpPr>
        <p:spPr>
          <a:xfrm>
            <a:off x="1093872" y="2386152"/>
            <a:ext cx="8405728" cy="243984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How tall is Michael Jordan?</a:t>
            </a:r>
          </a:p>
          <a:p>
            <a:endParaRPr lang="en-US" sz="2400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What is the capital of Rhode Island?</a:t>
            </a:r>
          </a:p>
          <a:p>
            <a:endParaRPr lang="en-US" sz="2400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Is it safe to take Penicillin with alcohol?</a:t>
            </a:r>
          </a:p>
          <a:p>
            <a:endParaRPr lang="en-US" sz="2400" dirty="0">
              <a:solidFill>
                <a:srgbClr val="C00000"/>
              </a:solidFill>
              <a:sym typeface="Wingdings" pitchFamily="2" charset="2"/>
            </a:endParaRPr>
          </a:p>
          <a:p>
            <a:endParaRPr lang="en-US" sz="2400" dirty="0">
              <a:solidFill>
                <a:srgbClr val="C00000"/>
              </a:solidFill>
              <a:sym typeface="Wingdings" pitchFamily="2" charset="2"/>
            </a:endParaRPr>
          </a:p>
          <a:p>
            <a:endParaRPr lang="en-US" sz="2400" dirty="0">
              <a:solidFill>
                <a:srgbClr val="C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42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43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 Answering (QA)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098826"/>
            <a:ext cx="84057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Wingdings" pitchFamily="2" charset="2"/>
              </a:rPr>
              <a:t>Approaches: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itchFamily="2" charset="2"/>
              </a:rPr>
              <a:t>Reading Comprehension</a:t>
            </a:r>
            <a:r>
              <a:rPr lang="en-US" sz="2400" dirty="0">
                <a:sym typeface="Wingdings" pitchFamily="2" charset="2"/>
              </a:rPr>
              <a:t>: multiple choice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ym typeface="Wingdings" pitchFamily="2" charset="2"/>
              </a:rPr>
              <a:t>(select relevant words to answer a question) – relies on having labelled data. </a:t>
            </a:r>
            <a:r>
              <a:rPr lang="en-US" sz="2400" dirty="0" err="1">
                <a:solidFill>
                  <a:srgbClr val="00B050"/>
                </a:solidFill>
                <a:sym typeface="Wingdings" pitchFamily="2" charset="2"/>
              </a:rPr>
              <a:t>SQuAD</a:t>
            </a:r>
            <a:r>
              <a:rPr lang="en-US" sz="2400" dirty="0">
                <a:sym typeface="Wingdings" pitchFamily="2" charset="2"/>
              </a:rPr>
              <a:t> is the canonical dataset.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itchFamily="2" charset="2"/>
              </a:rPr>
              <a:t>Close-style</a:t>
            </a:r>
            <a:r>
              <a:rPr lang="en-US" sz="2400" dirty="0">
                <a:sym typeface="Wingdings" pitchFamily="2" charset="2"/>
              </a:rPr>
              <a:t>: replace a missing word</a:t>
            </a:r>
          </a:p>
        </p:txBody>
      </p:sp>
    </p:spTree>
    <p:extLst>
      <p:ext uri="{BB962C8B-B14F-4D97-AF65-F5344CB8AC3E}">
        <p14:creationId xmlns:p14="http://schemas.microsoft.com/office/powerpoint/2010/main" val="497092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44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 Answering (QA)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32584-D4E0-8148-A048-42C875DF089D}"/>
              </a:ext>
            </a:extLst>
          </p:cNvPr>
          <p:cNvSpPr txBox="1">
            <a:spLocks/>
          </p:cNvSpPr>
          <p:nvPr/>
        </p:nvSpPr>
        <p:spPr>
          <a:xfrm>
            <a:off x="890672" y="1098826"/>
            <a:ext cx="8405728" cy="11563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Issue</a:t>
            </a:r>
            <a:r>
              <a:rPr lang="en-US" sz="2400" dirty="0">
                <a:sym typeface="Wingdings" pitchFamily="2" charset="2"/>
              </a:rPr>
              <a:t>: requires supervision (usually)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Benefit</a:t>
            </a:r>
            <a:r>
              <a:rPr lang="en-US" sz="2400" dirty="0">
                <a:sym typeface="Wingdings" pitchFamily="2" charset="2"/>
              </a:rPr>
              <a:t>: super fun and can be promising</a:t>
            </a:r>
          </a:p>
        </p:txBody>
      </p:sp>
    </p:spTree>
    <p:extLst>
      <p:ext uri="{BB962C8B-B14F-4D97-AF65-F5344CB8AC3E}">
        <p14:creationId xmlns:p14="http://schemas.microsoft.com/office/powerpoint/2010/main" val="1070922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45</a:t>
            </a:fld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C989C9-4BE3-5E4F-A6EB-525E92446839}"/>
              </a:ext>
            </a:extLst>
          </p:cNvPr>
          <p:cNvSpPr txBox="1">
            <a:spLocks/>
          </p:cNvSpPr>
          <p:nvPr/>
        </p:nvSpPr>
        <p:spPr>
          <a:xfrm>
            <a:off x="890672" y="1053430"/>
            <a:ext cx="5776827" cy="43694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Morphology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Word Segmentation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Part-of-Speech Tagging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Parsing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	Constituency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	Dependency</a:t>
            </a: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502766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3563C71-C105-FF42-9E41-97D25D15F242}"/>
              </a:ext>
            </a:extLst>
          </p:cNvPr>
          <p:cNvSpPr txBox="1">
            <a:spLocks/>
          </p:cNvSpPr>
          <p:nvPr/>
        </p:nvSpPr>
        <p:spPr>
          <a:xfrm>
            <a:off x="6255586" y="1053430"/>
            <a:ext cx="5776827" cy="436947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Sentiment Analysis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Topic Modelling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Named Entity Recognition (NER)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Relation Extraction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Word Sense Disambiguation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Natural Language Understanding (NLU)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Natural Language Generation (NLG)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Machine Translation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Entailment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Question Answering</a:t>
            </a: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8AD0A04-FB09-3748-9B38-67ABC3C538C0}"/>
              </a:ext>
            </a:extLst>
          </p:cNvPr>
          <p:cNvSpPr txBox="1">
            <a:spLocks/>
          </p:cNvSpPr>
          <p:nvPr/>
        </p:nvSpPr>
        <p:spPr>
          <a:xfrm>
            <a:off x="6251576" y="510232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Semantics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BAF75EF-C64A-DE47-9830-0F3B80EDB654}"/>
              </a:ext>
            </a:extLst>
          </p:cNvPr>
          <p:cNvSpPr txBox="1">
            <a:spLocks/>
          </p:cNvSpPr>
          <p:nvPr/>
        </p:nvSpPr>
        <p:spPr>
          <a:xfrm>
            <a:off x="890671" y="4704767"/>
            <a:ext cx="5776827" cy="115346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Summarization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ym typeface="Wingdings" pitchFamily="2" charset="2"/>
              </a:rPr>
              <a:t>Coreference Resolution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B74670-EF35-3444-9D71-757E0F044371}"/>
              </a:ext>
            </a:extLst>
          </p:cNvPr>
          <p:cNvSpPr txBox="1">
            <a:spLocks/>
          </p:cNvSpPr>
          <p:nvPr/>
        </p:nvSpPr>
        <p:spPr>
          <a:xfrm>
            <a:off x="890672" y="4154103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Discourse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59F3AB-9DEA-8B4B-B3B9-D8327A35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21" y="778098"/>
            <a:ext cx="445974" cy="521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C08A42-8504-564E-8FA2-4A14EBCD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84" y="1314114"/>
            <a:ext cx="445974" cy="521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AC2E5-0E46-7C40-8DED-1930FFBF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42" y="1814391"/>
            <a:ext cx="445974" cy="521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AF6DA-4451-A34B-B810-24480204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05" y="2350407"/>
            <a:ext cx="445974" cy="521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FD0883-16F5-CE4C-8E75-20CBCA9D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58" y="4453126"/>
            <a:ext cx="445974" cy="521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5A448B-3D5A-404B-91BF-8469498A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21" y="4989142"/>
            <a:ext cx="445974" cy="5213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83A314-F50B-4A44-9F5A-E5482CF4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097" y="1090362"/>
            <a:ext cx="269731" cy="315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C3EBFC-A39F-224D-B07E-6B9A8ECB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097" y="1543843"/>
            <a:ext cx="269731" cy="315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62B776-9AE1-3746-8423-92957134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097" y="2002297"/>
            <a:ext cx="269731" cy="3153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099878-6DC5-804C-AC19-8EC43162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097" y="2455778"/>
            <a:ext cx="269731" cy="3153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9D944B-0351-4242-B9D8-F36891E5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273" y="2930045"/>
            <a:ext cx="269731" cy="3153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DFEE19-1F24-0F41-92A3-6CEDCE1E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273" y="3383526"/>
            <a:ext cx="269731" cy="3153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795FA7-B93E-5F4F-92D8-78965A85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273" y="3841980"/>
            <a:ext cx="269731" cy="3153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329661-8A23-8D43-A845-24C098B0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273" y="4295461"/>
            <a:ext cx="269731" cy="3153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F02615C-F0C9-6143-940A-B06E9185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140" y="4759625"/>
            <a:ext cx="245688" cy="3153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BB2583-D2F6-BE44-BCFB-055AF511D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140" y="5213106"/>
            <a:ext cx="245688" cy="3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9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065B4C-F22D-854A-AE3A-92C275377610}"/>
              </a:ext>
            </a:extLst>
          </p:cNvPr>
          <p:cNvSpPr/>
          <p:nvPr/>
        </p:nvSpPr>
        <p:spPr>
          <a:xfrm>
            <a:off x="2513097" y="1771765"/>
            <a:ext cx="1728703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46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413417-67CE-1E47-A725-31CE0E8D240F}"/>
              </a:ext>
            </a:extLst>
          </p:cNvPr>
          <p:cNvCxnSpPr>
            <a:cxnSpLocks/>
          </p:cNvCxnSpPr>
          <p:nvPr/>
        </p:nvCxnSpPr>
        <p:spPr>
          <a:xfrm>
            <a:off x="1453148" y="1205612"/>
            <a:ext cx="817792" cy="0"/>
          </a:xfrm>
          <a:prstGeom prst="line">
            <a:avLst/>
          </a:prstGeom>
          <a:ln w="88900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ACAAD1-8A13-F94F-A484-DC8EF8434763}"/>
              </a:ext>
            </a:extLst>
          </p:cNvPr>
          <p:cNvCxnSpPr>
            <a:cxnSpLocks/>
          </p:cNvCxnSpPr>
          <p:nvPr/>
        </p:nvCxnSpPr>
        <p:spPr>
          <a:xfrm>
            <a:off x="1453148" y="1281812"/>
            <a:ext cx="817792" cy="0"/>
          </a:xfrm>
          <a:prstGeom prst="line">
            <a:avLst/>
          </a:prstGeom>
          <a:ln w="88900" cmpd="sng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6AFBD-FC01-3B48-9AB5-ABFA08A9B2EF}"/>
              </a:ext>
            </a:extLst>
          </p:cNvPr>
          <p:cNvCxnSpPr>
            <a:cxnSpLocks/>
          </p:cNvCxnSpPr>
          <p:nvPr/>
        </p:nvCxnSpPr>
        <p:spPr>
          <a:xfrm>
            <a:off x="1453148" y="2005712"/>
            <a:ext cx="817792" cy="0"/>
          </a:xfrm>
          <a:prstGeom prst="line">
            <a:avLst/>
          </a:prstGeom>
          <a:ln w="889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351BF-A246-4B4B-A1A5-D04EA4CC979A}"/>
              </a:ext>
            </a:extLst>
          </p:cNvPr>
          <p:cNvCxnSpPr>
            <a:cxnSpLocks/>
          </p:cNvCxnSpPr>
          <p:nvPr/>
        </p:nvCxnSpPr>
        <p:spPr>
          <a:xfrm>
            <a:off x="1453148" y="2081912"/>
            <a:ext cx="817792" cy="0"/>
          </a:xfrm>
          <a:prstGeom prst="line">
            <a:avLst/>
          </a:prstGeom>
          <a:ln w="889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FDF4-3A15-0A44-B49A-6F681ADDB50E}"/>
              </a:ext>
            </a:extLst>
          </p:cNvPr>
          <p:cNvCxnSpPr>
            <a:cxnSpLocks/>
          </p:cNvCxnSpPr>
          <p:nvPr/>
        </p:nvCxnSpPr>
        <p:spPr>
          <a:xfrm>
            <a:off x="1453148" y="2856612"/>
            <a:ext cx="817792" cy="0"/>
          </a:xfrm>
          <a:prstGeom prst="line">
            <a:avLst/>
          </a:prstGeom>
          <a:ln w="88900" cmpd="sng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A34C7F-861A-004B-AF84-CBDA89E95320}"/>
              </a:ext>
            </a:extLst>
          </p:cNvPr>
          <p:cNvCxnSpPr>
            <a:cxnSpLocks/>
          </p:cNvCxnSpPr>
          <p:nvPr/>
        </p:nvCxnSpPr>
        <p:spPr>
          <a:xfrm>
            <a:off x="1453148" y="2932812"/>
            <a:ext cx="817792" cy="0"/>
          </a:xfrm>
          <a:prstGeom prst="line">
            <a:avLst/>
          </a:prstGeom>
          <a:ln w="889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28FC98-48C1-B74A-9E1C-760BC77988FF}"/>
              </a:ext>
            </a:extLst>
          </p:cNvPr>
          <p:cNvCxnSpPr>
            <a:cxnSpLocks/>
          </p:cNvCxnSpPr>
          <p:nvPr/>
        </p:nvCxnSpPr>
        <p:spPr>
          <a:xfrm>
            <a:off x="2578503" y="3594336"/>
            <a:ext cx="347892" cy="0"/>
          </a:xfrm>
          <a:prstGeom prst="line">
            <a:avLst/>
          </a:prstGeom>
          <a:ln w="889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5E58A4-5279-8A49-911B-A095E7DFD2D5}"/>
              </a:ext>
            </a:extLst>
          </p:cNvPr>
          <p:cNvCxnSpPr>
            <a:cxnSpLocks/>
          </p:cNvCxnSpPr>
          <p:nvPr/>
        </p:nvCxnSpPr>
        <p:spPr>
          <a:xfrm>
            <a:off x="2578503" y="3685692"/>
            <a:ext cx="347892" cy="0"/>
          </a:xfrm>
          <a:prstGeom prst="line">
            <a:avLst/>
          </a:prstGeom>
          <a:ln w="889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4DF04C0-602F-1A4F-850A-6E17DF116594}"/>
              </a:ext>
            </a:extLst>
          </p:cNvPr>
          <p:cNvSpPr txBox="1">
            <a:spLocks/>
          </p:cNvSpPr>
          <p:nvPr/>
        </p:nvSpPr>
        <p:spPr>
          <a:xfrm>
            <a:off x="2513097" y="96838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Motivation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5FC4AA-355E-CB4F-9DBA-1BC94EDC9C75}"/>
              </a:ext>
            </a:extLst>
          </p:cNvPr>
          <p:cNvSpPr txBox="1">
            <a:spLocks/>
          </p:cNvSpPr>
          <p:nvPr/>
        </p:nvSpPr>
        <p:spPr>
          <a:xfrm>
            <a:off x="2513097" y="1765195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CBB3883-9ABF-C04D-B2F2-543CF9B985B7}"/>
              </a:ext>
            </a:extLst>
          </p:cNvPr>
          <p:cNvSpPr txBox="1">
            <a:spLocks/>
          </p:cNvSpPr>
          <p:nvPr/>
        </p:nvSpPr>
        <p:spPr>
          <a:xfrm>
            <a:off x="2513097" y="265748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Approaches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6A4602-FE39-A146-8B8D-E541EBC1AD3C}"/>
              </a:ext>
            </a:extLst>
          </p:cNvPr>
          <p:cNvSpPr txBox="1">
            <a:spLocks/>
          </p:cNvSpPr>
          <p:nvPr/>
        </p:nvSpPr>
        <p:spPr>
          <a:xfrm>
            <a:off x="3128654" y="341036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Old Days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65F34E-9617-0D46-A72B-064E88AA58F5}"/>
              </a:ext>
            </a:extLst>
          </p:cNvPr>
          <p:cNvCxnSpPr>
            <a:cxnSpLocks/>
          </p:cNvCxnSpPr>
          <p:nvPr/>
        </p:nvCxnSpPr>
        <p:spPr>
          <a:xfrm>
            <a:off x="2578503" y="4295040"/>
            <a:ext cx="347892" cy="0"/>
          </a:xfrm>
          <a:prstGeom prst="line">
            <a:avLst/>
          </a:prstGeom>
          <a:ln w="889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C0879-C861-794E-ABF4-D5E12A8D48CA}"/>
              </a:ext>
            </a:extLst>
          </p:cNvPr>
          <p:cNvCxnSpPr>
            <a:cxnSpLocks/>
          </p:cNvCxnSpPr>
          <p:nvPr/>
        </p:nvCxnSpPr>
        <p:spPr>
          <a:xfrm>
            <a:off x="2578503" y="4386396"/>
            <a:ext cx="347892" cy="0"/>
          </a:xfrm>
          <a:prstGeom prst="line">
            <a:avLst/>
          </a:prstGeom>
          <a:ln w="889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1924F9A-FDE5-3048-A5B1-C84BA68F850F}"/>
              </a:ext>
            </a:extLst>
          </p:cNvPr>
          <p:cNvSpPr txBox="1">
            <a:spLocks/>
          </p:cNvSpPr>
          <p:nvPr/>
        </p:nvSpPr>
        <p:spPr>
          <a:xfrm>
            <a:off x="3128654" y="4111064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Modern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D43891-F793-C24F-9ED9-B96BFE9819D2}"/>
              </a:ext>
            </a:extLst>
          </p:cNvPr>
          <p:cNvCxnSpPr>
            <a:cxnSpLocks/>
          </p:cNvCxnSpPr>
          <p:nvPr/>
        </p:nvCxnSpPr>
        <p:spPr>
          <a:xfrm>
            <a:off x="2538497" y="1231012"/>
            <a:ext cx="1830303" cy="0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45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065B4C-F22D-854A-AE3A-92C275377610}"/>
              </a:ext>
            </a:extLst>
          </p:cNvPr>
          <p:cNvSpPr/>
          <p:nvPr/>
        </p:nvSpPr>
        <p:spPr>
          <a:xfrm>
            <a:off x="2538497" y="2698865"/>
            <a:ext cx="2135103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47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413417-67CE-1E47-A725-31CE0E8D240F}"/>
              </a:ext>
            </a:extLst>
          </p:cNvPr>
          <p:cNvCxnSpPr>
            <a:cxnSpLocks/>
          </p:cNvCxnSpPr>
          <p:nvPr/>
        </p:nvCxnSpPr>
        <p:spPr>
          <a:xfrm>
            <a:off x="1453148" y="1205612"/>
            <a:ext cx="817792" cy="0"/>
          </a:xfrm>
          <a:prstGeom prst="line">
            <a:avLst/>
          </a:prstGeom>
          <a:ln w="88900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ACAAD1-8A13-F94F-A484-DC8EF8434763}"/>
              </a:ext>
            </a:extLst>
          </p:cNvPr>
          <p:cNvCxnSpPr>
            <a:cxnSpLocks/>
          </p:cNvCxnSpPr>
          <p:nvPr/>
        </p:nvCxnSpPr>
        <p:spPr>
          <a:xfrm>
            <a:off x="1453148" y="1281812"/>
            <a:ext cx="817792" cy="0"/>
          </a:xfrm>
          <a:prstGeom prst="line">
            <a:avLst/>
          </a:prstGeom>
          <a:ln w="88900" cmpd="sng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6AFBD-FC01-3B48-9AB5-ABFA08A9B2EF}"/>
              </a:ext>
            </a:extLst>
          </p:cNvPr>
          <p:cNvCxnSpPr>
            <a:cxnSpLocks/>
          </p:cNvCxnSpPr>
          <p:nvPr/>
        </p:nvCxnSpPr>
        <p:spPr>
          <a:xfrm>
            <a:off x="1453148" y="2005712"/>
            <a:ext cx="817792" cy="0"/>
          </a:xfrm>
          <a:prstGeom prst="line">
            <a:avLst/>
          </a:prstGeom>
          <a:ln w="889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351BF-A246-4B4B-A1A5-D04EA4CC979A}"/>
              </a:ext>
            </a:extLst>
          </p:cNvPr>
          <p:cNvCxnSpPr>
            <a:cxnSpLocks/>
          </p:cNvCxnSpPr>
          <p:nvPr/>
        </p:nvCxnSpPr>
        <p:spPr>
          <a:xfrm>
            <a:off x="1453148" y="2081912"/>
            <a:ext cx="817792" cy="0"/>
          </a:xfrm>
          <a:prstGeom prst="line">
            <a:avLst/>
          </a:prstGeom>
          <a:ln w="889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FDF4-3A15-0A44-B49A-6F681ADDB50E}"/>
              </a:ext>
            </a:extLst>
          </p:cNvPr>
          <p:cNvCxnSpPr>
            <a:cxnSpLocks/>
          </p:cNvCxnSpPr>
          <p:nvPr/>
        </p:nvCxnSpPr>
        <p:spPr>
          <a:xfrm>
            <a:off x="1453148" y="2856612"/>
            <a:ext cx="817792" cy="0"/>
          </a:xfrm>
          <a:prstGeom prst="line">
            <a:avLst/>
          </a:prstGeom>
          <a:ln w="88900" cmpd="sng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A34C7F-861A-004B-AF84-CBDA89E95320}"/>
              </a:ext>
            </a:extLst>
          </p:cNvPr>
          <p:cNvCxnSpPr>
            <a:cxnSpLocks/>
          </p:cNvCxnSpPr>
          <p:nvPr/>
        </p:nvCxnSpPr>
        <p:spPr>
          <a:xfrm>
            <a:off x="1453148" y="2932812"/>
            <a:ext cx="817792" cy="0"/>
          </a:xfrm>
          <a:prstGeom prst="line">
            <a:avLst/>
          </a:prstGeom>
          <a:ln w="889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28FC98-48C1-B74A-9E1C-760BC77988FF}"/>
              </a:ext>
            </a:extLst>
          </p:cNvPr>
          <p:cNvCxnSpPr>
            <a:cxnSpLocks/>
          </p:cNvCxnSpPr>
          <p:nvPr/>
        </p:nvCxnSpPr>
        <p:spPr>
          <a:xfrm>
            <a:off x="2578503" y="3594336"/>
            <a:ext cx="347892" cy="0"/>
          </a:xfrm>
          <a:prstGeom prst="line">
            <a:avLst/>
          </a:prstGeom>
          <a:ln w="889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5E58A4-5279-8A49-911B-A095E7DFD2D5}"/>
              </a:ext>
            </a:extLst>
          </p:cNvPr>
          <p:cNvCxnSpPr>
            <a:cxnSpLocks/>
          </p:cNvCxnSpPr>
          <p:nvPr/>
        </p:nvCxnSpPr>
        <p:spPr>
          <a:xfrm>
            <a:off x="2578503" y="3685692"/>
            <a:ext cx="347892" cy="0"/>
          </a:xfrm>
          <a:prstGeom prst="line">
            <a:avLst/>
          </a:prstGeom>
          <a:ln w="889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4DF04C0-602F-1A4F-850A-6E17DF116594}"/>
              </a:ext>
            </a:extLst>
          </p:cNvPr>
          <p:cNvSpPr txBox="1">
            <a:spLocks/>
          </p:cNvSpPr>
          <p:nvPr/>
        </p:nvSpPr>
        <p:spPr>
          <a:xfrm>
            <a:off x="2513097" y="96838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Motivation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5FC4AA-355E-CB4F-9DBA-1BC94EDC9C75}"/>
              </a:ext>
            </a:extLst>
          </p:cNvPr>
          <p:cNvSpPr txBox="1">
            <a:spLocks/>
          </p:cNvSpPr>
          <p:nvPr/>
        </p:nvSpPr>
        <p:spPr>
          <a:xfrm>
            <a:off x="2513097" y="1765195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CBB3883-9ABF-C04D-B2F2-543CF9B985B7}"/>
              </a:ext>
            </a:extLst>
          </p:cNvPr>
          <p:cNvSpPr txBox="1">
            <a:spLocks/>
          </p:cNvSpPr>
          <p:nvPr/>
        </p:nvSpPr>
        <p:spPr>
          <a:xfrm>
            <a:off x="2513097" y="265748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Approaches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6A4602-FE39-A146-8B8D-E541EBC1AD3C}"/>
              </a:ext>
            </a:extLst>
          </p:cNvPr>
          <p:cNvSpPr txBox="1">
            <a:spLocks/>
          </p:cNvSpPr>
          <p:nvPr/>
        </p:nvSpPr>
        <p:spPr>
          <a:xfrm>
            <a:off x="3128654" y="3410360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Old Days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65F34E-9617-0D46-A72B-064E88AA58F5}"/>
              </a:ext>
            </a:extLst>
          </p:cNvPr>
          <p:cNvCxnSpPr>
            <a:cxnSpLocks/>
          </p:cNvCxnSpPr>
          <p:nvPr/>
        </p:nvCxnSpPr>
        <p:spPr>
          <a:xfrm>
            <a:off x="2578503" y="4295040"/>
            <a:ext cx="347892" cy="0"/>
          </a:xfrm>
          <a:prstGeom prst="line">
            <a:avLst/>
          </a:prstGeom>
          <a:ln w="889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C0879-C861-794E-ABF4-D5E12A8D48CA}"/>
              </a:ext>
            </a:extLst>
          </p:cNvPr>
          <p:cNvCxnSpPr>
            <a:cxnSpLocks/>
          </p:cNvCxnSpPr>
          <p:nvPr/>
        </p:nvCxnSpPr>
        <p:spPr>
          <a:xfrm>
            <a:off x="2578503" y="4386396"/>
            <a:ext cx="347892" cy="0"/>
          </a:xfrm>
          <a:prstGeom prst="line">
            <a:avLst/>
          </a:prstGeom>
          <a:ln w="889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1924F9A-FDE5-3048-A5B1-C84BA68F850F}"/>
              </a:ext>
            </a:extLst>
          </p:cNvPr>
          <p:cNvSpPr txBox="1">
            <a:spLocks/>
          </p:cNvSpPr>
          <p:nvPr/>
        </p:nvSpPr>
        <p:spPr>
          <a:xfrm>
            <a:off x="3128654" y="4111064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Modern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D43891-F793-C24F-9ED9-B96BFE9819D2}"/>
              </a:ext>
            </a:extLst>
          </p:cNvPr>
          <p:cNvCxnSpPr>
            <a:cxnSpLocks/>
          </p:cNvCxnSpPr>
          <p:nvPr/>
        </p:nvCxnSpPr>
        <p:spPr>
          <a:xfrm>
            <a:off x="2538497" y="1231012"/>
            <a:ext cx="1830303" cy="0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FC786-5D2B-1C47-A900-B440022EF079}"/>
              </a:ext>
            </a:extLst>
          </p:cNvPr>
          <p:cNvCxnSpPr>
            <a:cxnSpLocks/>
          </p:cNvCxnSpPr>
          <p:nvPr/>
        </p:nvCxnSpPr>
        <p:spPr>
          <a:xfrm>
            <a:off x="2513097" y="2055624"/>
            <a:ext cx="1830303" cy="0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28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48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Old Days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B430D9-90E6-1644-883A-CE1BB7D91832}"/>
              </a:ext>
            </a:extLst>
          </p:cNvPr>
          <p:cNvSpPr txBox="1">
            <a:spLocks/>
          </p:cNvSpPr>
          <p:nvPr/>
        </p:nvSpPr>
        <p:spPr>
          <a:xfrm>
            <a:off x="1728872" y="1371600"/>
            <a:ext cx="7999328" cy="4445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In the 1960s, approaches relied on hand-written rules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Statistics didn’t exist (for NLP)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Part-of-Speech tagging Machine Translation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were amongst the two first tasks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  <a:sym typeface="Wingdings" pitchFamily="2" charset="2"/>
              </a:rPr>
              <a:t>Hidden Markov Models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started the trend for using statistics and probability</a:t>
            </a:r>
          </a:p>
        </p:txBody>
      </p:sp>
    </p:spTree>
    <p:extLst>
      <p:ext uri="{BB962C8B-B14F-4D97-AF65-F5344CB8AC3E}">
        <p14:creationId xmlns:p14="http://schemas.microsoft.com/office/powerpoint/2010/main" val="367662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2F39C2-3FE4-BB48-949D-7BB0D1BEE3E6}"/>
              </a:ext>
            </a:extLst>
          </p:cNvPr>
          <p:cNvSpPr/>
          <p:nvPr/>
        </p:nvSpPr>
        <p:spPr>
          <a:xfrm>
            <a:off x="2899611" y="1409032"/>
            <a:ext cx="709863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93FFA-E470-3B4D-ACD4-DFC77E37EDC4}"/>
              </a:ext>
            </a:extLst>
          </p:cNvPr>
          <p:cNvSpPr/>
          <p:nvPr/>
        </p:nvSpPr>
        <p:spPr>
          <a:xfrm>
            <a:off x="6180221" y="1409032"/>
            <a:ext cx="1483895" cy="467894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5A51E-E462-B64D-A451-027F8EAE2382}"/>
              </a:ext>
            </a:extLst>
          </p:cNvPr>
          <p:cNvSpPr/>
          <p:nvPr/>
        </p:nvSpPr>
        <p:spPr>
          <a:xfrm>
            <a:off x="3641558" y="1409032"/>
            <a:ext cx="2075948" cy="467894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92F1C-C68E-2E4C-9337-23C57A2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CB4F4-8077-9C47-8B29-356F7155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2" y="1003299"/>
            <a:ext cx="14986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4D005-B3B2-5543-9F3D-EF06E9CF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70" y="1206499"/>
            <a:ext cx="2374900" cy="787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BC31-5EA7-7B4E-A456-F45D9C55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897" y="1409032"/>
            <a:ext cx="5546558" cy="693152"/>
          </a:xfrm>
        </p:spPr>
        <p:txBody>
          <a:bodyPr/>
          <a:lstStyle/>
          <a:p>
            <a:r>
              <a:rPr lang="en-US" dirty="0"/>
              <a:t>“Play Perfect Duet by Beyoncé”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809B2-A315-2047-A511-724723177565}"/>
              </a:ext>
            </a:extLst>
          </p:cNvPr>
          <p:cNvSpPr txBox="1">
            <a:spLocks/>
          </p:cNvSpPr>
          <p:nvPr/>
        </p:nvSpPr>
        <p:spPr>
          <a:xfrm>
            <a:off x="2690896" y="2740526"/>
            <a:ext cx="6009273" cy="69315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“Spotify, please play some soft Jazz”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B5EBD-A843-8740-BFC0-2928990E1D89}"/>
              </a:ext>
            </a:extLst>
          </p:cNvPr>
          <p:cNvSpPr txBox="1"/>
          <p:nvPr/>
        </p:nvSpPr>
        <p:spPr>
          <a:xfrm>
            <a:off x="6546017" y="1019404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artist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9CE5A-BB00-3E4E-98A6-D0DC8D595AD0}"/>
              </a:ext>
            </a:extLst>
          </p:cNvPr>
          <p:cNvSpPr txBox="1"/>
          <p:nvPr/>
        </p:nvSpPr>
        <p:spPr>
          <a:xfrm>
            <a:off x="4192339" y="999108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35D016-75D5-D542-9221-F2039B7E059A}"/>
              </a:ext>
            </a:extLst>
          </p:cNvPr>
          <p:cNvSpPr txBox="1"/>
          <p:nvPr/>
        </p:nvSpPr>
        <p:spPr>
          <a:xfrm>
            <a:off x="2899611" y="1019404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3516272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49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Modern approaches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B430D9-90E6-1644-883A-CE1BB7D91832}"/>
              </a:ext>
            </a:extLst>
          </p:cNvPr>
          <p:cNvSpPr txBox="1">
            <a:spLocks/>
          </p:cNvSpPr>
          <p:nvPr/>
        </p:nvSpPr>
        <p:spPr>
          <a:xfrm>
            <a:off x="1068472" y="1422400"/>
            <a:ext cx="9497928" cy="4445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Each word can be represented by a continuous-valued 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FD501-7A6C-E448-BCAA-16C2348BE2D8}"/>
              </a:ext>
            </a:extLst>
          </p:cNvPr>
          <p:cNvSpPr/>
          <p:nvPr/>
        </p:nvSpPr>
        <p:spPr>
          <a:xfrm>
            <a:off x="47244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291AB-C007-1145-B051-77B5721910A3}"/>
              </a:ext>
            </a:extLst>
          </p:cNvPr>
          <p:cNvSpPr/>
          <p:nvPr/>
        </p:nvSpPr>
        <p:spPr>
          <a:xfrm>
            <a:off x="40386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EC5E6-49B8-FB4B-8188-F6FF5142C1A2}"/>
              </a:ext>
            </a:extLst>
          </p:cNvPr>
          <p:cNvSpPr/>
          <p:nvPr/>
        </p:nvSpPr>
        <p:spPr>
          <a:xfrm>
            <a:off x="54102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BD47F-C638-4A4E-98E3-2554A3264872}"/>
              </a:ext>
            </a:extLst>
          </p:cNvPr>
          <p:cNvSpPr/>
          <p:nvPr/>
        </p:nvSpPr>
        <p:spPr>
          <a:xfrm>
            <a:off x="60960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2069F-A510-FC41-A257-DEECAA97E6D6}"/>
              </a:ext>
            </a:extLst>
          </p:cNvPr>
          <p:cNvSpPr/>
          <p:nvPr/>
        </p:nvSpPr>
        <p:spPr>
          <a:xfrm>
            <a:off x="67818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5D6527-1DC0-BE4D-BF0E-60D7FE66B4A0}"/>
              </a:ext>
            </a:extLst>
          </p:cNvPr>
          <p:cNvSpPr/>
          <p:nvPr/>
        </p:nvSpPr>
        <p:spPr>
          <a:xfrm>
            <a:off x="74676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1975C-9FC7-3E4B-9E4B-60BA6F87F9E1}"/>
              </a:ext>
            </a:extLst>
          </p:cNvPr>
          <p:cNvSpPr txBox="1"/>
          <p:nvPr/>
        </p:nvSpPr>
        <p:spPr>
          <a:xfrm>
            <a:off x="4163868" y="28950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2F79BD-F187-F045-A030-B6DFD5255F3E}"/>
              </a:ext>
            </a:extLst>
          </p:cNvPr>
          <p:cNvSpPr txBox="1"/>
          <p:nvPr/>
        </p:nvSpPr>
        <p:spPr>
          <a:xfrm>
            <a:off x="4902201" y="28950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CA28C-05A0-804B-A44B-314C97860F38}"/>
              </a:ext>
            </a:extLst>
          </p:cNvPr>
          <p:cNvSpPr txBox="1"/>
          <p:nvPr/>
        </p:nvSpPr>
        <p:spPr>
          <a:xfrm>
            <a:off x="5540667" y="28950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752A86-94D1-C643-9ABC-1B7BA679002B}"/>
              </a:ext>
            </a:extLst>
          </p:cNvPr>
          <p:cNvSpPr txBox="1"/>
          <p:nvPr/>
        </p:nvSpPr>
        <p:spPr>
          <a:xfrm>
            <a:off x="6216068" y="28950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DB3CE-E2B7-054E-9593-7E10098B00D9}"/>
              </a:ext>
            </a:extLst>
          </p:cNvPr>
          <p:cNvSpPr txBox="1"/>
          <p:nvPr/>
        </p:nvSpPr>
        <p:spPr>
          <a:xfrm>
            <a:off x="6892695" y="28950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D18C0-20F9-AB4E-9AC0-8A2BE8F9561D}"/>
              </a:ext>
            </a:extLst>
          </p:cNvPr>
          <p:cNvSpPr txBox="1"/>
          <p:nvPr/>
        </p:nvSpPr>
        <p:spPr>
          <a:xfrm>
            <a:off x="7596902" y="28950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-.4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20C5475-A741-1847-AF60-9E0B77BFF455}"/>
              </a:ext>
            </a:extLst>
          </p:cNvPr>
          <p:cNvSpPr txBox="1">
            <a:spLocks/>
          </p:cNvSpPr>
          <p:nvPr/>
        </p:nvSpPr>
        <p:spPr>
          <a:xfrm>
            <a:off x="2064586" y="2755900"/>
            <a:ext cx="6691228" cy="27051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King =</a:t>
            </a:r>
          </a:p>
        </p:txBody>
      </p:sp>
    </p:spTree>
    <p:extLst>
      <p:ext uri="{BB962C8B-B14F-4D97-AF65-F5344CB8AC3E}">
        <p14:creationId xmlns:p14="http://schemas.microsoft.com/office/powerpoint/2010/main" val="420130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50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Modern approaches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B430D9-90E6-1644-883A-CE1BB7D91832}"/>
              </a:ext>
            </a:extLst>
          </p:cNvPr>
          <p:cNvSpPr txBox="1">
            <a:spLocks/>
          </p:cNvSpPr>
          <p:nvPr/>
        </p:nvSpPr>
        <p:spPr>
          <a:xfrm>
            <a:off x="1068472" y="1422400"/>
            <a:ext cx="9497928" cy="4445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Each word can be represented by a continuous-valued 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FD501-7A6C-E448-BCAA-16C2348BE2D8}"/>
              </a:ext>
            </a:extLst>
          </p:cNvPr>
          <p:cNvSpPr/>
          <p:nvPr/>
        </p:nvSpPr>
        <p:spPr>
          <a:xfrm>
            <a:off x="47244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291AB-C007-1145-B051-77B5721910A3}"/>
              </a:ext>
            </a:extLst>
          </p:cNvPr>
          <p:cNvSpPr/>
          <p:nvPr/>
        </p:nvSpPr>
        <p:spPr>
          <a:xfrm>
            <a:off x="40386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EC5E6-49B8-FB4B-8188-F6FF5142C1A2}"/>
              </a:ext>
            </a:extLst>
          </p:cNvPr>
          <p:cNvSpPr/>
          <p:nvPr/>
        </p:nvSpPr>
        <p:spPr>
          <a:xfrm>
            <a:off x="54102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BD47F-C638-4A4E-98E3-2554A3264872}"/>
              </a:ext>
            </a:extLst>
          </p:cNvPr>
          <p:cNvSpPr/>
          <p:nvPr/>
        </p:nvSpPr>
        <p:spPr>
          <a:xfrm>
            <a:off x="60960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2069F-A510-FC41-A257-DEECAA97E6D6}"/>
              </a:ext>
            </a:extLst>
          </p:cNvPr>
          <p:cNvSpPr/>
          <p:nvPr/>
        </p:nvSpPr>
        <p:spPr>
          <a:xfrm>
            <a:off x="67818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5D6527-1DC0-BE4D-BF0E-60D7FE66B4A0}"/>
              </a:ext>
            </a:extLst>
          </p:cNvPr>
          <p:cNvSpPr/>
          <p:nvPr/>
        </p:nvSpPr>
        <p:spPr>
          <a:xfrm>
            <a:off x="74676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1975C-9FC7-3E4B-9E4B-60BA6F87F9E1}"/>
              </a:ext>
            </a:extLst>
          </p:cNvPr>
          <p:cNvSpPr txBox="1"/>
          <p:nvPr/>
        </p:nvSpPr>
        <p:spPr>
          <a:xfrm>
            <a:off x="4163868" y="28950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2F79BD-F187-F045-A030-B6DFD5255F3E}"/>
              </a:ext>
            </a:extLst>
          </p:cNvPr>
          <p:cNvSpPr txBox="1"/>
          <p:nvPr/>
        </p:nvSpPr>
        <p:spPr>
          <a:xfrm>
            <a:off x="4902201" y="28950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CA28C-05A0-804B-A44B-314C97860F38}"/>
              </a:ext>
            </a:extLst>
          </p:cNvPr>
          <p:cNvSpPr txBox="1"/>
          <p:nvPr/>
        </p:nvSpPr>
        <p:spPr>
          <a:xfrm>
            <a:off x="5540667" y="28950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752A86-94D1-C643-9ABC-1B7BA679002B}"/>
              </a:ext>
            </a:extLst>
          </p:cNvPr>
          <p:cNvSpPr txBox="1"/>
          <p:nvPr/>
        </p:nvSpPr>
        <p:spPr>
          <a:xfrm>
            <a:off x="6216068" y="28950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DB3CE-E2B7-054E-9593-7E10098B00D9}"/>
              </a:ext>
            </a:extLst>
          </p:cNvPr>
          <p:cNvSpPr txBox="1"/>
          <p:nvPr/>
        </p:nvSpPr>
        <p:spPr>
          <a:xfrm>
            <a:off x="6892695" y="28950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D18C0-20F9-AB4E-9AC0-8A2BE8F9561D}"/>
              </a:ext>
            </a:extLst>
          </p:cNvPr>
          <p:cNvSpPr txBox="1"/>
          <p:nvPr/>
        </p:nvSpPr>
        <p:spPr>
          <a:xfrm>
            <a:off x="7596902" y="28950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-.4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20C5475-A741-1847-AF60-9E0B77BFF455}"/>
              </a:ext>
            </a:extLst>
          </p:cNvPr>
          <p:cNvSpPr txBox="1">
            <a:spLocks/>
          </p:cNvSpPr>
          <p:nvPr/>
        </p:nvSpPr>
        <p:spPr>
          <a:xfrm>
            <a:off x="2064586" y="2755900"/>
            <a:ext cx="6691228" cy="27051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King =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BB74B8-65EF-FE4F-9BBE-2FC9B196167E}"/>
              </a:ext>
            </a:extLst>
          </p:cNvPr>
          <p:cNvSpPr/>
          <p:nvPr/>
        </p:nvSpPr>
        <p:spPr>
          <a:xfrm>
            <a:off x="47413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DBEB-88A9-7241-8619-84973FF742CF}"/>
              </a:ext>
            </a:extLst>
          </p:cNvPr>
          <p:cNvSpPr/>
          <p:nvPr/>
        </p:nvSpPr>
        <p:spPr>
          <a:xfrm>
            <a:off x="40555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86208-6869-6047-9645-76FD908246F9}"/>
              </a:ext>
            </a:extLst>
          </p:cNvPr>
          <p:cNvSpPr/>
          <p:nvPr/>
        </p:nvSpPr>
        <p:spPr>
          <a:xfrm>
            <a:off x="54271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EAF77-4F0B-BD41-AB7D-2EB8A9DFFE9D}"/>
              </a:ext>
            </a:extLst>
          </p:cNvPr>
          <p:cNvSpPr/>
          <p:nvPr/>
        </p:nvSpPr>
        <p:spPr>
          <a:xfrm>
            <a:off x="61129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56B429-986E-554C-808F-4237211B5159}"/>
              </a:ext>
            </a:extLst>
          </p:cNvPr>
          <p:cNvSpPr/>
          <p:nvPr/>
        </p:nvSpPr>
        <p:spPr>
          <a:xfrm>
            <a:off x="67987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74D448-601A-6441-9328-84F3DA2AC53E}"/>
              </a:ext>
            </a:extLst>
          </p:cNvPr>
          <p:cNvSpPr/>
          <p:nvPr/>
        </p:nvSpPr>
        <p:spPr>
          <a:xfrm>
            <a:off x="74845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85D146-5F51-144E-9232-2C567C7F9764}"/>
              </a:ext>
            </a:extLst>
          </p:cNvPr>
          <p:cNvSpPr txBox="1"/>
          <p:nvPr/>
        </p:nvSpPr>
        <p:spPr>
          <a:xfrm>
            <a:off x="4180774" y="40507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13F2FC-87D9-5346-B1BA-76AA25CBF6FC}"/>
              </a:ext>
            </a:extLst>
          </p:cNvPr>
          <p:cNvSpPr txBox="1"/>
          <p:nvPr/>
        </p:nvSpPr>
        <p:spPr>
          <a:xfrm>
            <a:off x="4919107" y="40507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6FF332-F508-6F45-80A6-B878B37627FA}"/>
              </a:ext>
            </a:extLst>
          </p:cNvPr>
          <p:cNvSpPr txBox="1"/>
          <p:nvPr/>
        </p:nvSpPr>
        <p:spPr>
          <a:xfrm>
            <a:off x="5557573" y="40507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9FB51B-3D23-E046-9DB9-C6F4422DE17C}"/>
              </a:ext>
            </a:extLst>
          </p:cNvPr>
          <p:cNvSpPr txBox="1"/>
          <p:nvPr/>
        </p:nvSpPr>
        <p:spPr>
          <a:xfrm>
            <a:off x="6232974" y="40507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10702-7E9F-DA41-8D16-60DB7FD42D1C}"/>
              </a:ext>
            </a:extLst>
          </p:cNvPr>
          <p:cNvSpPr txBox="1"/>
          <p:nvPr/>
        </p:nvSpPr>
        <p:spPr>
          <a:xfrm>
            <a:off x="6909601" y="40507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052B8E-16C3-4344-9CA5-30C5EF05A80B}"/>
              </a:ext>
            </a:extLst>
          </p:cNvPr>
          <p:cNvSpPr txBox="1"/>
          <p:nvPr/>
        </p:nvSpPr>
        <p:spPr>
          <a:xfrm>
            <a:off x="7613808" y="40507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-.4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EE11128-8041-6E45-82F5-D366B1ADDFE3}"/>
              </a:ext>
            </a:extLst>
          </p:cNvPr>
          <p:cNvSpPr txBox="1">
            <a:spLocks/>
          </p:cNvSpPr>
          <p:nvPr/>
        </p:nvSpPr>
        <p:spPr>
          <a:xfrm>
            <a:off x="1774219" y="3878262"/>
            <a:ext cx="6691228" cy="27051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Queen =</a:t>
            </a:r>
          </a:p>
        </p:txBody>
      </p:sp>
    </p:spTree>
    <p:extLst>
      <p:ext uri="{BB962C8B-B14F-4D97-AF65-F5344CB8AC3E}">
        <p14:creationId xmlns:p14="http://schemas.microsoft.com/office/powerpoint/2010/main" val="1212165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51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Modern approaches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B430D9-90E6-1644-883A-CE1BB7D91832}"/>
              </a:ext>
            </a:extLst>
          </p:cNvPr>
          <p:cNvSpPr txBox="1">
            <a:spLocks/>
          </p:cNvSpPr>
          <p:nvPr/>
        </p:nvSpPr>
        <p:spPr>
          <a:xfrm>
            <a:off x="1068472" y="1422400"/>
            <a:ext cx="9497928" cy="4445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Each word can be represented by a continuous-valued 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FD501-7A6C-E448-BCAA-16C2348BE2D8}"/>
              </a:ext>
            </a:extLst>
          </p:cNvPr>
          <p:cNvSpPr/>
          <p:nvPr/>
        </p:nvSpPr>
        <p:spPr>
          <a:xfrm>
            <a:off x="47244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291AB-C007-1145-B051-77B5721910A3}"/>
              </a:ext>
            </a:extLst>
          </p:cNvPr>
          <p:cNvSpPr/>
          <p:nvPr/>
        </p:nvSpPr>
        <p:spPr>
          <a:xfrm>
            <a:off x="40386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EC5E6-49B8-FB4B-8188-F6FF5142C1A2}"/>
              </a:ext>
            </a:extLst>
          </p:cNvPr>
          <p:cNvSpPr/>
          <p:nvPr/>
        </p:nvSpPr>
        <p:spPr>
          <a:xfrm>
            <a:off x="54102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BD47F-C638-4A4E-98E3-2554A3264872}"/>
              </a:ext>
            </a:extLst>
          </p:cNvPr>
          <p:cNvSpPr/>
          <p:nvPr/>
        </p:nvSpPr>
        <p:spPr>
          <a:xfrm>
            <a:off x="60960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2069F-A510-FC41-A257-DEECAA97E6D6}"/>
              </a:ext>
            </a:extLst>
          </p:cNvPr>
          <p:cNvSpPr/>
          <p:nvPr/>
        </p:nvSpPr>
        <p:spPr>
          <a:xfrm>
            <a:off x="67818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5D6527-1DC0-BE4D-BF0E-60D7FE66B4A0}"/>
              </a:ext>
            </a:extLst>
          </p:cNvPr>
          <p:cNvSpPr/>
          <p:nvPr/>
        </p:nvSpPr>
        <p:spPr>
          <a:xfrm>
            <a:off x="7467600" y="27559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1975C-9FC7-3E4B-9E4B-60BA6F87F9E1}"/>
              </a:ext>
            </a:extLst>
          </p:cNvPr>
          <p:cNvSpPr txBox="1"/>
          <p:nvPr/>
        </p:nvSpPr>
        <p:spPr>
          <a:xfrm>
            <a:off x="4163868" y="28950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2F79BD-F187-F045-A030-B6DFD5255F3E}"/>
              </a:ext>
            </a:extLst>
          </p:cNvPr>
          <p:cNvSpPr txBox="1"/>
          <p:nvPr/>
        </p:nvSpPr>
        <p:spPr>
          <a:xfrm>
            <a:off x="4902201" y="28950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CA28C-05A0-804B-A44B-314C97860F38}"/>
              </a:ext>
            </a:extLst>
          </p:cNvPr>
          <p:cNvSpPr txBox="1"/>
          <p:nvPr/>
        </p:nvSpPr>
        <p:spPr>
          <a:xfrm>
            <a:off x="5540667" y="28950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752A86-94D1-C643-9ABC-1B7BA679002B}"/>
              </a:ext>
            </a:extLst>
          </p:cNvPr>
          <p:cNvSpPr txBox="1"/>
          <p:nvPr/>
        </p:nvSpPr>
        <p:spPr>
          <a:xfrm>
            <a:off x="6216068" y="28950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DB3CE-E2B7-054E-9593-7E10098B00D9}"/>
              </a:ext>
            </a:extLst>
          </p:cNvPr>
          <p:cNvSpPr txBox="1"/>
          <p:nvPr/>
        </p:nvSpPr>
        <p:spPr>
          <a:xfrm>
            <a:off x="6892695" y="28950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D18C0-20F9-AB4E-9AC0-8A2BE8F9561D}"/>
              </a:ext>
            </a:extLst>
          </p:cNvPr>
          <p:cNvSpPr txBox="1"/>
          <p:nvPr/>
        </p:nvSpPr>
        <p:spPr>
          <a:xfrm>
            <a:off x="7596902" y="28950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-.4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20C5475-A741-1847-AF60-9E0B77BFF455}"/>
              </a:ext>
            </a:extLst>
          </p:cNvPr>
          <p:cNvSpPr txBox="1">
            <a:spLocks/>
          </p:cNvSpPr>
          <p:nvPr/>
        </p:nvSpPr>
        <p:spPr>
          <a:xfrm>
            <a:off x="2064586" y="2755900"/>
            <a:ext cx="6691228" cy="27051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King =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BB74B8-65EF-FE4F-9BBE-2FC9B196167E}"/>
              </a:ext>
            </a:extLst>
          </p:cNvPr>
          <p:cNvSpPr/>
          <p:nvPr/>
        </p:nvSpPr>
        <p:spPr>
          <a:xfrm>
            <a:off x="47413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8DBEB-88A9-7241-8619-84973FF742CF}"/>
              </a:ext>
            </a:extLst>
          </p:cNvPr>
          <p:cNvSpPr/>
          <p:nvPr/>
        </p:nvSpPr>
        <p:spPr>
          <a:xfrm>
            <a:off x="40555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86208-6869-6047-9645-76FD908246F9}"/>
              </a:ext>
            </a:extLst>
          </p:cNvPr>
          <p:cNvSpPr/>
          <p:nvPr/>
        </p:nvSpPr>
        <p:spPr>
          <a:xfrm>
            <a:off x="54271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EAF77-4F0B-BD41-AB7D-2EB8A9DFFE9D}"/>
              </a:ext>
            </a:extLst>
          </p:cNvPr>
          <p:cNvSpPr/>
          <p:nvPr/>
        </p:nvSpPr>
        <p:spPr>
          <a:xfrm>
            <a:off x="61129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56B429-986E-554C-808F-4237211B5159}"/>
              </a:ext>
            </a:extLst>
          </p:cNvPr>
          <p:cNvSpPr/>
          <p:nvPr/>
        </p:nvSpPr>
        <p:spPr>
          <a:xfrm>
            <a:off x="67987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74D448-601A-6441-9328-84F3DA2AC53E}"/>
              </a:ext>
            </a:extLst>
          </p:cNvPr>
          <p:cNvSpPr/>
          <p:nvPr/>
        </p:nvSpPr>
        <p:spPr>
          <a:xfrm>
            <a:off x="7484506" y="391160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85D146-5F51-144E-9232-2C567C7F9764}"/>
              </a:ext>
            </a:extLst>
          </p:cNvPr>
          <p:cNvSpPr txBox="1"/>
          <p:nvPr/>
        </p:nvSpPr>
        <p:spPr>
          <a:xfrm>
            <a:off x="4180774" y="40507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13F2FC-87D9-5346-B1BA-76AA25CBF6FC}"/>
              </a:ext>
            </a:extLst>
          </p:cNvPr>
          <p:cNvSpPr txBox="1"/>
          <p:nvPr/>
        </p:nvSpPr>
        <p:spPr>
          <a:xfrm>
            <a:off x="4919107" y="40507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6FF332-F508-6F45-80A6-B878B37627FA}"/>
              </a:ext>
            </a:extLst>
          </p:cNvPr>
          <p:cNvSpPr txBox="1"/>
          <p:nvPr/>
        </p:nvSpPr>
        <p:spPr>
          <a:xfrm>
            <a:off x="5557573" y="405078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9FB51B-3D23-E046-9DB9-C6F4422DE17C}"/>
              </a:ext>
            </a:extLst>
          </p:cNvPr>
          <p:cNvSpPr txBox="1"/>
          <p:nvPr/>
        </p:nvSpPr>
        <p:spPr>
          <a:xfrm>
            <a:off x="6232974" y="40507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10702-7E9F-DA41-8D16-60DB7FD42D1C}"/>
              </a:ext>
            </a:extLst>
          </p:cNvPr>
          <p:cNvSpPr txBox="1"/>
          <p:nvPr/>
        </p:nvSpPr>
        <p:spPr>
          <a:xfrm>
            <a:off x="6909601" y="40507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052B8E-16C3-4344-9CA5-30C5EF05A80B}"/>
              </a:ext>
            </a:extLst>
          </p:cNvPr>
          <p:cNvSpPr txBox="1"/>
          <p:nvPr/>
        </p:nvSpPr>
        <p:spPr>
          <a:xfrm>
            <a:off x="7613808" y="405078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-.4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EE11128-8041-6E45-82F5-D366B1ADDFE3}"/>
              </a:ext>
            </a:extLst>
          </p:cNvPr>
          <p:cNvSpPr txBox="1">
            <a:spLocks/>
          </p:cNvSpPr>
          <p:nvPr/>
        </p:nvSpPr>
        <p:spPr>
          <a:xfrm>
            <a:off x="1774219" y="3878262"/>
            <a:ext cx="6691228" cy="27051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Queen =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FA4DC9-AB65-8849-B16C-CC782813F42E}"/>
              </a:ext>
            </a:extLst>
          </p:cNvPr>
          <p:cNvSpPr/>
          <p:nvPr/>
        </p:nvSpPr>
        <p:spPr>
          <a:xfrm>
            <a:off x="4724400" y="509905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150AFF-9277-FC47-9E36-845C123148EF}"/>
              </a:ext>
            </a:extLst>
          </p:cNvPr>
          <p:cNvSpPr/>
          <p:nvPr/>
        </p:nvSpPr>
        <p:spPr>
          <a:xfrm>
            <a:off x="4038600" y="509905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0DC3CC-6BF7-3D40-B870-8EABDB8188B8}"/>
              </a:ext>
            </a:extLst>
          </p:cNvPr>
          <p:cNvSpPr/>
          <p:nvPr/>
        </p:nvSpPr>
        <p:spPr>
          <a:xfrm>
            <a:off x="5410200" y="509905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92ABE0-11B9-E644-B42D-115CB2DFD73A}"/>
              </a:ext>
            </a:extLst>
          </p:cNvPr>
          <p:cNvSpPr/>
          <p:nvPr/>
        </p:nvSpPr>
        <p:spPr>
          <a:xfrm>
            <a:off x="6096000" y="509905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B215DC-6FDC-2F47-A9B7-3A65D64FE77E}"/>
              </a:ext>
            </a:extLst>
          </p:cNvPr>
          <p:cNvSpPr/>
          <p:nvPr/>
        </p:nvSpPr>
        <p:spPr>
          <a:xfrm>
            <a:off x="6781800" y="509905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ED1533-8E6A-A844-B861-12A741A80178}"/>
              </a:ext>
            </a:extLst>
          </p:cNvPr>
          <p:cNvSpPr/>
          <p:nvPr/>
        </p:nvSpPr>
        <p:spPr>
          <a:xfrm>
            <a:off x="7467600" y="5099050"/>
            <a:ext cx="685800" cy="64770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E992E1-7648-5C4E-9CF8-19B5AA92B026}"/>
              </a:ext>
            </a:extLst>
          </p:cNvPr>
          <p:cNvSpPr txBox="1"/>
          <p:nvPr/>
        </p:nvSpPr>
        <p:spPr>
          <a:xfrm>
            <a:off x="4163868" y="523823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439AAE-7A06-CB4E-BF23-88A88A44486E}"/>
              </a:ext>
            </a:extLst>
          </p:cNvPr>
          <p:cNvSpPr txBox="1"/>
          <p:nvPr/>
        </p:nvSpPr>
        <p:spPr>
          <a:xfrm>
            <a:off x="4902201" y="523823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761827-2018-9548-A435-DAB62E8F38F9}"/>
              </a:ext>
            </a:extLst>
          </p:cNvPr>
          <p:cNvSpPr txBox="1"/>
          <p:nvPr/>
        </p:nvSpPr>
        <p:spPr>
          <a:xfrm>
            <a:off x="5540667" y="5238234"/>
            <a:ext cx="43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B019E8-6354-F44E-8621-4FD8AA16BBE7}"/>
              </a:ext>
            </a:extLst>
          </p:cNvPr>
          <p:cNvSpPr txBox="1"/>
          <p:nvPr/>
        </p:nvSpPr>
        <p:spPr>
          <a:xfrm>
            <a:off x="6216068" y="523823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B220A9-6521-E44E-8729-74818B0508FE}"/>
              </a:ext>
            </a:extLst>
          </p:cNvPr>
          <p:cNvSpPr txBox="1"/>
          <p:nvPr/>
        </p:nvSpPr>
        <p:spPr>
          <a:xfrm>
            <a:off x="6892695" y="523823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-.1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199CF-0B79-384B-A001-6D3C75875F1F}"/>
              </a:ext>
            </a:extLst>
          </p:cNvPr>
          <p:cNvSpPr txBox="1"/>
          <p:nvPr/>
        </p:nvSpPr>
        <p:spPr>
          <a:xfrm>
            <a:off x="7596902" y="5238234"/>
            <a:ext cx="7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.2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7A23422E-30C1-7B43-8778-8BF3F356EF5F}"/>
              </a:ext>
            </a:extLst>
          </p:cNvPr>
          <p:cNvSpPr txBox="1">
            <a:spLocks/>
          </p:cNvSpPr>
          <p:nvPr/>
        </p:nvSpPr>
        <p:spPr>
          <a:xfrm>
            <a:off x="2008758" y="5035292"/>
            <a:ext cx="6691228" cy="27051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Table =</a:t>
            </a:r>
          </a:p>
        </p:txBody>
      </p:sp>
    </p:spTree>
    <p:extLst>
      <p:ext uri="{BB962C8B-B14F-4D97-AF65-F5344CB8AC3E}">
        <p14:creationId xmlns:p14="http://schemas.microsoft.com/office/powerpoint/2010/main" val="1964310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52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Modern approaches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B430D9-90E6-1644-883A-CE1BB7D91832}"/>
              </a:ext>
            </a:extLst>
          </p:cNvPr>
          <p:cNvSpPr txBox="1">
            <a:spLocks/>
          </p:cNvSpPr>
          <p:nvPr/>
        </p:nvSpPr>
        <p:spPr>
          <a:xfrm>
            <a:off x="1728872" y="1371600"/>
            <a:ext cx="7999328" cy="4445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Construct word vectors such that words that are more semantically related have vectors that are appropriately similar.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King – man + Woman ~= queen</a:t>
            </a:r>
            <a:endParaRPr lang="en-US" sz="2000" dirty="0">
              <a:solidFill>
                <a:srgbClr val="C00000"/>
              </a:solidFill>
              <a:sym typeface="Wingdings" pitchFamily="2" charset="2"/>
            </a:endParaRPr>
          </a:p>
          <a:p>
            <a:pPr marL="10858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335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53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Modern approaches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B430D9-90E6-1644-883A-CE1BB7D91832}"/>
              </a:ext>
            </a:extLst>
          </p:cNvPr>
          <p:cNvSpPr txBox="1">
            <a:spLocks/>
          </p:cNvSpPr>
          <p:nvPr/>
        </p:nvSpPr>
        <p:spPr>
          <a:xfrm>
            <a:off x="1728872" y="1371600"/>
            <a:ext cx="7999328" cy="4445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Deep Learning now dominates the field:</a:t>
            </a:r>
          </a:p>
          <a:p>
            <a:pPr marL="10858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Recurrent Neural Networks (RNNs) / LSTMs / GRUs</a:t>
            </a:r>
          </a:p>
          <a:p>
            <a:pPr marL="10858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Convolutional Neural Networks (CNNs)</a:t>
            </a:r>
          </a:p>
          <a:p>
            <a:pPr marL="10858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Attention mechanisms  Transformers</a:t>
            </a:r>
          </a:p>
          <a:p>
            <a:pPr marL="10858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Generative Adversarial Networks (GANs)</a:t>
            </a:r>
          </a:p>
          <a:p>
            <a:pPr marL="10858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(Variational) Autoencoders</a:t>
            </a:r>
          </a:p>
          <a:p>
            <a:pPr marL="10858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3349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12D6D-7AE0-8A41-ADA6-FE0466F4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54</a:t>
            </a:fld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624C63-025A-8947-BE79-9A0F7FB19734}"/>
              </a:ext>
            </a:extLst>
          </p:cNvPr>
          <p:cNvSpPr txBox="1">
            <a:spLocks/>
          </p:cNvSpPr>
          <p:nvPr/>
        </p:nvSpPr>
        <p:spPr>
          <a:xfrm>
            <a:off x="890672" y="417206"/>
            <a:ext cx="7656428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 suggestions: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B430D9-90E6-1644-883A-CE1BB7D91832}"/>
              </a:ext>
            </a:extLst>
          </p:cNvPr>
          <p:cNvSpPr txBox="1">
            <a:spLocks/>
          </p:cNvSpPr>
          <p:nvPr/>
        </p:nvSpPr>
        <p:spPr>
          <a:xfrm>
            <a:off x="1266028" y="1270000"/>
            <a:ext cx="7999328" cy="4445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Pre-trained word embeddings: word2vec or </a:t>
            </a:r>
            <a:r>
              <a:rPr lang="en-US" sz="2000" dirty="0" err="1">
                <a:solidFill>
                  <a:schemeClr val="tx1"/>
                </a:solidFill>
                <a:sym typeface="Wingdings" pitchFamily="2" charset="2"/>
              </a:rPr>
              <a:t>GloVe</a:t>
            </a:r>
            <a:endParaRPr lang="en-US" sz="2000" dirty="0">
              <a:solidFill>
                <a:schemeClr val="tx1"/>
              </a:solidFill>
              <a:sym typeface="Wingdings" pitchFamily="2" charset="2"/>
            </a:endParaRPr>
          </a:p>
          <a:p>
            <a:pPr marL="10858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Open source libraries:</a:t>
            </a:r>
          </a:p>
          <a:p>
            <a:pPr marL="1485854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SpaCy</a:t>
            </a:r>
            <a:endParaRPr lang="en-US" dirty="0">
              <a:solidFill>
                <a:schemeClr val="tx1"/>
              </a:solidFill>
              <a:sym typeface="Wingdings" pitchFamily="2" charset="2"/>
            </a:endParaRPr>
          </a:p>
          <a:p>
            <a:pPr marL="1485854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HuggingFace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(many deep learning models)</a:t>
            </a:r>
          </a:p>
          <a:p>
            <a:pPr marL="1485854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NLTK</a:t>
            </a:r>
          </a:p>
          <a:p>
            <a:pPr marL="10858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Pick an idea/project and run with it.</a:t>
            </a:r>
          </a:p>
          <a:p>
            <a:pPr marL="10858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Don’t over-engineer a fancy model. Start simple. Fail fast.</a:t>
            </a:r>
          </a:p>
        </p:txBody>
      </p:sp>
    </p:spTree>
    <p:extLst>
      <p:ext uri="{BB962C8B-B14F-4D97-AF65-F5344CB8AC3E}">
        <p14:creationId xmlns:p14="http://schemas.microsoft.com/office/powerpoint/2010/main" val="345321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9C5F88-65E1-0448-907F-A53B80F41C08}"/>
              </a:ext>
            </a:extLst>
          </p:cNvPr>
          <p:cNvSpPr/>
          <p:nvPr/>
        </p:nvSpPr>
        <p:spPr>
          <a:xfrm>
            <a:off x="5316537" y="2776621"/>
            <a:ext cx="759411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AA7A4-3AD9-1A44-9724-2F238C48C668}"/>
              </a:ext>
            </a:extLst>
          </p:cNvPr>
          <p:cNvSpPr/>
          <p:nvPr/>
        </p:nvSpPr>
        <p:spPr>
          <a:xfrm>
            <a:off x="7047833" y="2776621"/>
            <a:ext cx="1398335" cy="467894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F39C2-3FE4-BB48-949D-7BB0D1BEE3E6}"/>
              </a:ext>
            </a:extLst>
          </p:cNvPr>
          <p:cNvSpPr/>
          <p:nvPr/>
        </p:nvSpPr>
        <p:spPr>
          <a:xfrm>
            <a:off x="2899611" y="1409032"/>
            <a:ext cx="709863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93FFA-E470-3B4D-ACD4-DFC77E37EDC4}"/>
              </a:ext>
            </a:extLst>
          </p:cNvPr>
          <p:cNvSpPr/>
          <p:nvPr/>
        </p:nvSpPr>
        <p:spPr>
          <a:xfrm>
            <a:off x="6180221" y="1409032"/>
            <a:ext cx="1483895" cy="467894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5A51E-E462-B64D-A451-027F8EAE2382}"/>
              </a:ext>
            </a:extLst>
          </p:cNvPr>
          <p:cNvSpPr/>
          <p:nvPr/>
        </p:nvSpPr>
        <p:spPr>
          <a:xfrm>
            <a:off x="3641558" y="1409032"/>
            <a:ext cx="2075948" cy="467894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92F1C-C68E-2E4C-9337-23C57A2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CB4F4-8077-9C47-8B29-356F7155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2" y="1003299"/>
            <a:ext cx="14986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4D005-B3B2-5543-9F3D-EF06E9CF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70" y="1206499"/>
            <a:ext cx="2374900" cy="787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BC31-5EA7-7B4E-A456-F45D9C55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897" y="1409032"/>
            <a:ext cx="5546558" cy="693152"/>
          </a:xfrm>
        </p:spPr>
        <p:txBody>
          <a:bodyPr/>
          <a:lstStyle/>
          <a:p>
            <a:r>
              <a:rPr lang="en-US" dirty="0"/>
              <a:t>“Play Perfect Duet by Beyoncé”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809B2-A315-2047-A511-724723177565}"/>
              </a:ext>
            </a:extLst>
          </p:cNvPr>
          <p:cNvSpPr txBox="1">
            <a:spLocks/>
          </p:cNvSpPr>
          <p:nvPr/>
        </p:nvSpPr>
        <p:spPr>
          <a:xfrm>
            <a:off x="2690896" y="2740526"/>
            <a:ext cx="6009273" cy="69315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“Spotify, please play some soft Jazz”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FE5C-ABA0-C346-9A0F-422C2A29E981}"/>
              </a:ext>
            </a:extLst>
          </p:cNvPr>
          <p:cNvSpPr txBox="1"/>
          <p:nvPr/>
        </p:nvSpPr>
        <p:spPr>
          <a:xfrm>
            <a:off x="6546017" y="1019404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artist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1B74D-8DAC-FE46-A735-D5C0487E5055}"/>
              </a:ext>
            </a:extLst>
          </p:cNvPr>
          <p:cNvSpPr txBox="1"/>
          <p:nvPr/>
        </p:nvSpPr>
        <p:spPr>
          <a:xfrm>
            <a:off x="4192339" y="999108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0A186-7F8D-DA42-80DA-C3BB917BE4EA}"/>
              </a:ext>
            </a:extLst>
          </p:cNvPr>
          <p:cNvSpPr txBox="1"/>
          <p:nvPr/>
        </p:nvSpPr>
        <p:spPr>
          <a:xfrm>
            <a:off x="2899611" y="1019404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10D7-68C9-3243-BB3B-5E529F83D8AD}"/>
              </a:ext>
            </a:extLst>
          </p:cNvPr>
          <p:cNvSpPr txBox="1"/>
          <p:nvPr/>
        </p:nvSpPr>
        <p:spPr>
          <a:xfrm>
            <a:off x="5316537" y="2402792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53A5F7-7375-BB4B-B22C-491CA4889F66}"/>
              </a:ext>
            </a:extLst>
          </p:cNvPr>
          <p:cNvSpPr txBox="1"/>
          <p:nvPr/>
        </p:nvSpPr>
        <p:spPr>
          <a:xfrm>
            <a:off x="7423484" y="2399936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genre</a:t>
            </a:r>
          </a:p>
        </p:txBody>
      </p:sp>
    </p:spTree>
    <p:extLst>
      <p:ext uri="{BB962C8B-B14F-4D97-AF65-F5344CB8AC3E}">
        <p14:creationId xmlns:p14="http://schemas.microsoft.com/office/powerpoint/2010/main" val="77888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9C5F88-65E1-0448-907F-A53B80F41C08}"/>
              </a:ext>
            </a:extLst>
          </p:cNvPr>
          <p:cNvSpPr/>
          <p:nvPr/>
        </p:nvSpPr>
        <p:spPr>
          <a:xfrm>
            <a:off x="5316537" y="2776621"/>
            <a:ext cx="759411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AA7A4-3AD9-1A44-9724-2F238C48C668}"/>
              </a:ext>
            </a:extLst>
          </p:cNvPr>
          <p:cNvSpPr/>
          <p:nvPr/>
        </p:nvSpPr>
        <p:spPr>
          <a:xfrm>
            <a:off x="7047833" y="2776621"/>
            <a:ext cx="1398335" cy="467894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F39C2-3FE4-BB48-949D-7BB0D1BEE3E6}"/>
              </a:ext>
            </a:extLst>
          </p:cNvPr>
          <p:cNvSpPr/>
          <p:nvPr/>
        </p:nvSpPr>
        <p:spPr>
          <a:xfrm>
            <a:off x="2899611" y="1409032"/>
            <a:ext cx="709863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93FFA-E470-3B4D-ACD4-DFC77E37EDC4}"/>
              </a:ext>
            </a:extLst>
          </p:cNvPr>
          <p:cNvSpPr/>
          <p:nvPr/>
        </p:nvSpPr>
        <p:spPr>
          <a:xfrm>
            <a:off x="6180221" y="1409032"/>
            <a:ext cx="1483895" cy="467894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5A51E-E462-B64D-A451-027F8EAE2382}"/>
              </a:ext>
            </a:extLst>
          </p:cNvPr>
          <p:cNvSpPr/>
          <p:nvPr/>
        </p:nvSpPr>
        <p:spPr>
          <a:xfrm>
            <a:off x="3641558" y="1409032"/>
            <a:ext cx="2075948" cy="467894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92F1C-C68E-2E4C-9337-23C57A2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CB4F4-8077-9C47-8B29-356F7155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2" y="1003299"/>
            <a:ext cx="14986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4D005-B3B2-5543-9F3D-EF06E9CF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70" y="1206499"/>
            <a:ext cx="2374900" cy="787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BC31-5EA7-7B4E-A456-F45D9C55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897" y="1409032"/>
            <a:ext cx="5546558" cy="693152"/>
          </a:xfrm>
        </p:spPr>
        <p:txBody>
          <a:bodyPr/>
          <a:lstStyle/>
          <a:p>
            <a:r>
              <a:rPr lang="en-US" dirty="0"/>
              <a:t>“Play Perfect Duet by Beyoncé”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809B2-A315-2047-A511-724723177565}"/>
              </a:ext>
            </a:extLst>
          </p:cNvPr>
          <p:cNvSpPr txBox="1">
            <a:spLocks/>
          </p:cNvSpPr>
          <p:nvPr/>
        </p:nvSpPr>
        <p:spPr>
          <a:xfrm>
            <a:off x="2690896" y="2740526"/>
            <a:ext cx="6009273" cy="69315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“Spotify, please play some soft Jazz”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FE5C-ABA0-C346-9A0F-422C2A29E981}"/>
              </a:ext>
            </a:extLst>
          </p:cNvPr>
          <p:cNvSpPr txBox="1"/>
          <p:nvPr/>
        </p:nvSpPr>
        <p:spPr>
          <a:xfrm>
            <a:off x="6546017" y="1019404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artist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1B74D-8DAC-FE46-A735-D5C0487E5055}"/>
              </a:ext>
            </a:extLst>
          </p:cNvPr>
          <p:cNvSpPr txBox="1"/>
          <p:nvPr/>
        </p:nvSpPr>
        <p:spPr>
          <a:xfrm>
            <a:off x="4192339" y="999108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0A186-7F8D-DA42-80DA-C3BB917BE4EA}"/>
              </a:ext>
            </a:extLst>
          </p:cNvPr>
          <p:cNvSpPr txBox="1"/>
          <p:nvPr/>
        </p:nvSpPr>
        <p:spPr>
          <a:xfrm>
            <a:off x="2899611" y="1019404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10D7-68C9-3243-BB3B-5E529F83D8AD}"/>
              </a:ext>
            </a:extLst>
          </p:cNvPr>
          <p:cNvSpPr txBox="1"/>
          <p:nvPr/>
        </p:nvSpPr>
        <p:spPr>
          <a:xfrm>
            <a:off x="5316537" y="2402792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53A5F7-7375-BB4B-B22C-491CA4889F66}"/>
              </a:ext>
            </a:extLst>
          </p:cNvPr>
          <p:cNvSpPr txBox="1"/>
          <p:nvPr/>
        </p:nvSpPr>
        <p:spPr>
          <a:xfrm>
            <a:off x="7423484" y="2399936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genre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FA8AC7A-CA44-4A41-A5D1-99DAE3F133F8}"/>
              </a:ext>
            </a:extLst>
          </p:cNvPr>
          <p:cNvSpPr txBox="1">
            <a:spLocks/>
          </p:cNvSpPr>
          <p:nvPr/>
        </p:nvSpPr>
        <p:spPr>
          <a:xfrm>
            <a:off x="2712869" y="4072020"/>
            <a:ext cx="6009273" cy="69315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“Play David Bowie by Phish”</a:t>
            </a:r>
          </a:p>
        </p:txBody>
      </p:sp>
    </p:spTree>
    <p:extLst>
      <p:ext uri="{BB962C8B-B14F-4D97-AF65-F5344CB8AC3E}">
        <p14:creationId xmlns:p14="http://schemas.microsoft.com/office/powerpoint/2010/main" val="28997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9C5F88-65E1-0448-907F-A53B80F41C08}"/>
              </a:ext>
            </a:extLst>
          </p:cNvPr>
          <p:cNvSpPr/>
          <p:nvPr/>
        </p:nvSpPr>
        <p:spPr>
          <a:xfrm>
            <a:off x="5316537" y="2776621"/>
            <a:ext cx="759411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AA7A4-3AD9-1A44-9724-2F238C48C668}"/>
              </a:ext>
            </a:extLst>
          </p:cNvPr>
          <p:cNvSpPr/>
          <p:nvPr/>
        </p:nvSpPr>
        <p:spPr>
          <a:xfrm>
            <a:off x="7047833" y="2776621"/>
            <a:ext cx="1398335" cy="467894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B53A7-4788-7847-82E5-90ED87773040}"/>
              </a:ext>
            </a:extLst>
          </p:cNvPr>
          <p:cNvSpPr/>
          <p:nvPr/>
        </p:nvSpPr>
        <p:spPr>
          <a:xfrm>
            <a:off x="3641558" y="4072020"/>
            <a:ext cx="2133600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6467E-E2B9-F247-8111-FF26B2059CC3}"/>
              </a:ext>
            </a:extLst>
          </p:cNvPr>
          <p:cNvSpPr/>
          <p:nvPr/>
        </p:nvSpPr>
        <p:spPr>
          <a:xfrm>
            <a:off x="6263106" y="4072020"/>
            <a:ext cx="919748" cy="467894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809B2-A315-2047-A511-724723177565}"/>
              </a:ext>
            </a:extLst>
          </p:cNvPr>
          <p:cNvSpPr txBox="1">
            <a:spLocks/>
          </p:cNvSpPr>
          <p:nvPr/>
        </p:nvSpPr>
        <p:spPr>
          <a:xfrm>
            <a:off x="2690896" y="2740526"/>
            <a:ext cx="6009273" cy="69315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“Spotify, please play some soft Jazz”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F39C2-3FE4-BB48-949D-7BB0D1BEE3E6}"/>
              </a:ext>
            </a:extLst>
          </p:cNvPr>
          <p:cNvSpPr/>
          <p:nvPr/>
        </p:nvSpPr>
        <p:spPr>
          <a:xfrm>
            <a:off x="2899611" y="1409032"/>
            <a:ext cx="709863" cy="467894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93FFA-E470-3B4D-ACD4-DFC77E37EDC4}"/>
              </a:ext>
            </a:extLst>
          </p:cNvPr>
          <p:cNvSpPr/>
          <p:nvPr/>
        </p:nvSpPr>
        <p:spPr>
          <a:xfrm>
            <a:off x="6180221" y="1409032"/>
            <a:ext cx="1483895" cy="467894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5A51E-E462-B64D-A451-027F8EAE2382}"/>
              </a:ext>
            </a:extLst>
          </p:cNvPr>
          <p:cNvSpPr/>
          <p:nvPr/>
        </p:nvSpPr>
        <p:spPr>
          <a:xfrm>
            <a:off x="3641558" y="1409032"/>
            <a:ext cx="2075948" cy="467894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92F1C-C68E-2E4C-9337-23C57A2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CB4F4-8077-9C47-8B29-356F7155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2" y="1003299"/>
            <a:ext cx="14986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4D005-B3B2-5543-9F3D-EF06E9CF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70" y="1206499"/>
            <a:ext cx="2374900" cy="787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3AFE5C-ABA0-C346-9A0F-422C2A29E981}"/>
              </a:ext>
            </a:extLst>
          </p:cNvPr>
          <p:cNvSpPr txBox="1"/>
          <p:nvPr/>
        </p:nvSpPr>
        <p:spPr>
          <a:xfrm>
            <a:off x="6546017" y="1019404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artist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1B74D-8DAC-FE46-A735-D5C0487E5055}"/>
              </a:ext>
            </a:extLst>
          </p:cNvPr>
          <p:cNvSpPr txBox="1"/>
          <p:nvPr/>
        </p:nvSpPr>
        <p:spPr>
          <a:xfrm>
            <a:off x="4192339" y="999108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0A186-7F8D-DA42-80DA-C3BB917BE4EA}"/>
              </a:ext>
            </a:extLst>
          </p:cNvPr>
          <p:cNvSpPr txBox="1"/>
          <p:nvPr/>
        </p:nvSpPr>
        <p:spPr>
          <a:xfrm>
            <a:off x="2899611" y="1019404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10D7-68C9-3243-BB3B-5E529F83D8AD}"/>
              </a:ext>
            </a:extLst>
          </p:cNvPr>
          <p:cNvSpPr txBox="1"/>
          <p:nvPr/>
        </p:nvSpPr>
        <p:spPr>
          <a:xfrm>
            <a:off x="5316537" y="2402792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53A5F7-7375-BB4B-B22C-491CA4889F66}"/>
              </a:ext>
            </a:extLst>
          </p:cNvPr>
          <p:cNvSpPr txBox="1"/>
          <p:nvPr/>
        </p:nvSpPr>
        <p:spPr>
          <a:xfrm>
            <a:off x="7423484" y="2399936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genre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FA8AC7A-CA44-4A41-A5D1-99DAE3F133F8}"/>
              </a:ext>
            </a:extLst>
          </p:cNvPr>
          <p:cNvSpPr txBox="1">
            <a:spLocks/>
          </p:cNvSpPr>
          <p:nvPr/>
        </p:nvSpPr>
        <p:spPr>
          <a:xfrm>
            <a:off x="2712869" y="4072020"/>
            <a:ext cx="6009273" cy="69315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“Play David Bowie by Phish”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688BF4-9372-054A-B6D5-AE689F606B6B}"/>
              </a:ext>
            </a:extLst>
          </p:cNvPr>
          <p:cNvSpPr txBox="1"/>
          <p:nvPr/>
        </p:nvSpPr>
        <p:spPr>
          <a:xfrm>
            <a:off x="6400800" y="3687618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artist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44267A-765B-A840-85B4-921011C0DFA4}"/>
              </a:ext>
            </a:extLst>
          </p:cNvPr>
          <p:cNvSpPr txBox="1"/>
          <p:nvPr/>
        </p:nvSpPr>
        <p:spPr>
          <a:xfrm>
            <a:off x="4293853" y="3702688"/>
            <a:ext cx="1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BC31-5EA7-7B4E-A456-F45D9C55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897" y="1409032"/>
            <a:ext cx="5546558" cy="693152"/>
          </a:xfrm>
        </p:spPr>
        <p:txBody>
          <a:bodyPr/>
          <a:lstStyle/>
          <a:p>
            <a:r>
              <a:rPr lang="en-US" dirty="0"/>
              <a:t>“Play Perfect Duet by Beyoncé”</a:t>
            </a:r>
          </a:p>
        </p:txBody>
      </p:sp>
    </p:spTree>
    <p:extLst>
      <p:ext uri="{BB962C8B-B14F-4D97-AF65-F5344CB8AC3E}">
        <p14:creationId xmlns:p14="http://schemas.microsoft.com/office/powerpoint/2010/main" val="116957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DA130-B8A0-2745-9488-DFFA0A1A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036C03-8C89-4541-BB1F-07FFEF1BE956}"/>
              </a:ext>
            </a:extLst>
          </p:cNvPr>
          <p:cNvSpPr txBox="1">
            <a:spLocks/>
          </p:cNvSpPr>
          <p:nvPr/>
        </p:nvSpPr>
        <p:spPr>
          <a:xfrm>
            <a:off x="2122572" y="2628230"/>
            <a:ext cx="8873541" cy="69315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red dog is happy </a:t>
            </a:r>
            <a:r>
              <a:rPr lang="en-US" dirty="0">
                <a:sym typeface="Wingdings" pitchFamily="2" charset="2"/>
              </a:rPr>
              <a:t> El </a:t>
            </a:r>
            <a:r>
              <a:rPr lang="en-US" dirty="0" err="1">
                <a:sym typeface="Wingdings" pitchFamily="2" charset="2"/>
              </a:rPr>
              <a:t>perro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rojo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feliz</a:t>
            </a:r>
            <a:endParaRPr lang="en-US" dirty="0">
              <a:sym typeface="Wingdings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8A5F41-5E54-ED43-88F0-0529B426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4" y="1399005"/>
            <a:ext cx="3924300" cy="787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BFBEA3-0431-754F-B2A6-93BE2167D095}"/>
              </a:ext>
            </a:extLst>
          </p:cNvPr>
          <p:cNvSpPr txBox="1">
            <a:spLocks/>
          </p:cNvSpPr>
          <p:nvPr/>
        </p:nvSpPr>
        <p:spPr>
          <a:xfrm>
            <a:off x="6045200" y="3224461"/>
            <a:ext cx="4318586" cy="69315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trike="sngStrike" dirty="0">
                <a:sym typeface="Wingdings" pitchFamily="2" charset="2"/>
              </a:rPr>
              <a:t>El </a:t>
            </a:r>
            <a:r>
              <a:rPr lang="en-US" strike="sngStrike" dirty="0" err="1">
                <a:sym typeface="Wingdings" pitchFamily="2" charset="2"/>
              </a:rPr>
              <a:t>rojo</a:t>
            </a:r>
            <a:r>
              <a:rPr lang="en-US" strike="sngStrike" dirty="0">
                <a:sym typeface="Wingdings" pitchFamily="2" charset="2"/>
              </a:rPr>
              <a:t> </a:t>
            </a:r>
            <a:r>
              <a:rPr lang="en-US" strike="sngStrike" dirty="0" err="1">
                <a:sym typeface="Wingdings" pitchFamily="2" charset="2"/>
              </a:rPr>
              <a:t>perro</a:t>
            </a:r>
            <a:r>
              <a:rPr lang="en-US" strike="sngStrike" dirty="0">
                <a:sym typeface="Wingdings" pitchFamily="2" charset="2"/>
              </a:rPr>
              <a:t> </a:t>
            </a:r>
            <a:r>
              <a:rPr lang="en-US" strike="sngStrike" dirty="0" err="1">
                <a:sym typeface="Wingdings" pitchFamily="2" charset="2"/>
              </a:rPr>
              <a:t>es</a:t>
            </a:r>
            <a:r>
              <a:rPr lang="en-US" strike="sngStrike" dirty="0">
                <a:sym typeface="Wingdings" pitchFamily="2" charset="2"/>
              </a:rPr>
              <a:t> </a:t>
            </a:r>
            <a:r>
              <a:rPr lang="en-US" strike="sngStrike" dirty="0" err="1">
                <a:sym typeface="Wingdings" pitchFamily="2" charset="2"/>
              </a:rPr>
              <a:t>feliz</a:t>
            </a:r>
            <a:endParaRPr lang="en-US" strike="sngStrike" dirty="0">
              <a:sym typeface="Wingdings" pitchFamily="2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7D8E2-D922-8647-B204-46C742CA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799" y="2524621"/>
            <a:ext cx="445974" cy="521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430D37-416C-4345-8132-636971931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189" y="3286623"/>
            <a:ext cx="428211" cy="4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9447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CS109a_template</Template>
  <TotalTime>21681</TotalTime>
  <Words>1997</Words>
  <Application>Microsoft Macintosh PowerPoint</Application>
  <PresentationFormat>Widescreen</PresentationFormat>
  <Paragraphs>463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ＭＳ Ｐゴシック</vt:lpstr>
      <vt:lpstr>Arial</vt:lpstr>
      <vt:lpstr>Avenir Next</vt:lpstr>
      <vt:lpstr>Calibri</vt:lpstr>
      <vt:lpstr>Courier</vt:lpstr>
      <vt:lpstr>Karla</vt:lpstr>
      <vt:lpstr>Wingdings</vt:lpstr>
      <vt:lpstr>GEC_template</vt:lpstr>
      <vt:lpstr>A Brief Primer on NLP Chris Tanner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pavlos protopapas</dc:creator>
  <cp:lastModifiedBy>Microsoft Office User</cp:lastModifiedBy>
  <cp:revision>1061</cp:revision>
  <cp:lastPrinted>2019-10-02T20:31:59Z</cp:lastPrinted>
  <dcterms:created xsi:type="dcterms:W3CDTF">2018-04-18T18:49:01Z</dcterms:created>
  <dcterms:modified xsi:type="dcterms:W3CDTF">2020-04-22T17:22:55Z</dcterms:modified>
</cp:coreProperties>
</file>