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72" r:id="rId4"/>
    <p:sldId id="261" r:id="rId5"/>
    <p:sldId id="262" r:id="rId6"/>
    <p:sldId id="263" r:id="rId7"/>
    <p:sldId id="266" r:id="rId8"/>
    <p:sldId id="267" r:id="rId9"/>
    <p:sldId id="268" r:id="rId10"/>
    <p:sldId id="270" r:id="rId11"/>
    <p:sldId id="27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p:scale>
          <a:sx n="94" d="100"/>
          <a:sy n="94" d="100"/>
        </p:scale>
        <p:origin x="-208"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5/9/20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5/9/20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5/9/20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5/9/20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5/9/20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5/9/20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5/9/20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5/9/20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5/9/20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305783" y="4672739"/>
            <a:ext cx="6648199"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prerna Aggarwal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2500" dirty="0"/>
              <a:t>The steps to prepare the data for our models:</a:t>
            </a:r>
          </a:p>
          <a:p>
            <a:pPr marL="457200" indent="-457200">
              <a:buAutoNum type="arabicParenR"/>
            </a:pPr>
            <a:r>
              <a:rPr lang="en-US" sz="1200" dirty="0"/>
              <a:t>Get a random set of data from </a:t>
            </a:r>
            <a:r>
              <a:rPr lang="en-US" sz="1200" dirty="0" err="1"/>
              <a:t>casebody.data</a:t>
            </a:r>
            <a:r>
              <a:rPr lang="en-US" sz="1200" dirty="0"/>
              <a:t>. We selected 10% of the rows</a:t>
            </a:r>
          </a:p>
          <a:p>
            <a:pPr marL="457200" indent="-457200">
              <a:buAutoNum type="arabicParenR"/>
            </a:pPr>
            <a:r>
              <a:rPr lang="en-US" sz="1200" dirty="0"/>
              <a:t>Extract headnotes from </a:t>
            </a:r>
            <a:r>
              <a:rPr lang="en-US" sz="1200" dirty="0" err="1"/>
              <a:t>casebody.data</a:t>
            </a:r>
            <a:endParaRPr lang="en-US" sz="1200" dirty="0"/>
          </a:p>
          <a:p>
            <a:pPr marL="457200" indent="-457200">
              <a:buAutoNum type="arabicParenR"/>
            </a:pPr>
            <a:r>
              <a:rPr lang="en-US" sz="1200" dirty="0"/>
              <a:t>Extract majority opinion from </a:t>
            </a:r>
            <a:r>
              <a:rPr lang="en-US" sz="1200" dirty="0" err="1"/>
              <a:t>casebody.data</a:t>
            </a:r>
            <a:endParaRPr lang="en-US" sz="1200" dirty="0"/>
          </a:p>
          <a:p>
            <a:pPr marL="457200" indent="-457200">
              <a:buAutoNum type="arabicParenR"/>
            </a:pPr>
            <a:r>
              <a:rPr lang="en-US" sz="1200" dirty="0"/>
              <a:t>Save data where length of headnotes &gt; 150 and opinion is larger than the headnotes</a:t>
            </a:r>
          </a:p>
          <a:p>
            <a:pPr marL="457200" indent="-457200">
              <a:buAutoNum type="arabicParenR"/>
            </a:pPr>
            <a:r>
              <a:rPr lang="en-US" sz="1200" dirty="0"/>
              <a:t>Tokenize the headnotes and opinions</a:t>
            </a:r>
          </a:p>
          <a:p>
            <a:pPr marL="457200" indent="-457200">
              <a:buAutoNum type="arabicParenR"/>
            </a:pPr>
            <a:r>
              <a:rPr lang="en-US" sz="1200" dirty="0"/>
              <a:t>Preprocess using Bert preprocessor to label opinions. </a:t>
            </a:r>
          </a:p>
          <a:p>
            <a:pPr marL="457200" indent="-457200">
              <a:buAutoNum type="arabicParenR"/>
            </a:pPr>
            <a:r>
              <a:rPr lang="en-US" sz="12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18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400" dirty="0"/>
              <a:t>The starting index of each sentence</a:t>
            </a:r>
          </a:p>
          <a:p>
            <a:pPr marL="749808" lvl="1" indent="-457200">
              <a:buFont typeface="Arial" panose="020B0604020202020204" pitchFamily="34" charset="0"/>
              <a:buChar char="•"/>
            </a:pPr>
            <a:r>
              <a:rPr lang="en-US" sz="1400" dirty="0"/>
              <a:t>The rank of each word in an opinion</a:t>
            </a:r>
          </a:p>
          <a:p>
            <a:pPr marL="749808" lvl="1" indent="-457200">
              <a:buFont typeface="Arial" panose="020B0604020202020204" pitchFamily="34" charset="0"/>
              <a:buChar char="•"/>
            </a:pPr>
            <a:endParaRPr lang="en-US" sz="1400" dirty="0"/>
          </a:p>
          <a:p>
            <a:pPr marL="749808" lvl="1" indent="-457200">
              <a:buFont typeface="Arial" panose="020B0604020202020204" pitchFamily="34" charset="0"/>
              <a:buChar char="•"/>
            </a:pPr>
            <a:endParaRPr lang="en-US" sz="1400" dirty="0"/>
          </a:p>
          <a:p>
            <a:pPr marL="457200" indent="-457200">
              <a:buAutoNum type="arabicParenR"/>
            </a:pPr>
            <a:endParaRPr lang="en-US" sz="1600" dirty="0"/>
          </a:p>
          <a:p>
            <a:pPr marL="457200" indent="-457200">
              <a:buAutoNum type="arabicParenR"/>
            </a:pPr>
            <a:endParaRPr lang="en-US" sz="2500" dirty="0"/>
          </a:p>
          <a:p>
            <a:pPr marL="457200" indent="-457200">
              <a:buAutoNum type="arabicParenR"/>
            </a:pPr>
            <a:endParaRPr lang="en-US" sz="2500" dirty="0"/>
          </a:p>
        </p:txBody>
      </p:sp>
    </p:spTree>
    <p:extLst>
      <p:ext uri="{BB962C8B-B14F-4D97-AF65-F5344CB8AC3E}">
        <p14:creationId xmlns:p14="http://schemas.microsoft.com/office/powerpoint/2010/main" val="40701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lvl="0"/>
            <a:r>
              <a:rPr lang="en-US" sz="2000" dirty="0"/>
              <a:t>Headnotes are brief case summary statements for court cases. They are generated by commercial third parties. They are usually under copyright protection and may not be available or may be subject to usage restrictions.</a:t>
            </a:r>
            <a:br>
              <a:rPr lang="en-US" sz="2000" dirty="0"/>
            </a:br>
            <a:r>
              <a:rPr lang="en-US" sz="2000" dirty="0"/>
              <a:t>In this project we will use NLP summarized algorithms to reconstruct headnotes using a variety of court cases as our training dataset. </a:t>
            </a:r>
            <a:br>
              <a:rPr lang="en-US" sz="2000" dirty="0"/>
            </a:br>
            <a:r>
              <a:rPr lang="en-US" sz="2000" dirty="0"/>
              <a:t>We have used for training, the dataset for historical court cases provided by the </a:t>
            </a:r>
            <a:r>
              <a:rPr lang="en-US" sz="2000" dirty="0" err="1"/>
              <a:t>CaseLaw</a:t>
            </a:r>
            <a:r>
              <a:rPr lang="en-US" sz="2000" dirty="0"/>
              <a:t> Access Project. We have selected cases for the state of North Carolina from the Harvard Law School Library</a:t>
            </a:r>
            <a:endParaRPr lang="en-US" dirty="0"/>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Types of Summarizations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a:t>Our Research</a:t>
            </a:r>
            <a:endParaRPr lang="en-US" dirty="0"/>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marL="0" indent="0">
              <a:buNone/>
            </a:pPr>
            <a:r>
              <a:rPr lang="en-US" sz="2000" dirty="0"/>
              <a:t>We searched for existing models that generate summaries based on the following criteria</a:t>
            </a:r>
            <a:endParaRPr lang="en-US" sz="4800" dirty="0"/>
          </a:p>
          <a:p>
            <a:pPr>
              <a:buFont typeface="Wingdings" panose="05000000000000000000" pitchFamily="2" charset="2"/>
              <a:buChar char="§"/>
            </a:pPr>
            <a:r>
              <a:rPr lang="en-US" dirty="0"/>
              <a:t>Generate Extractive summaries since they can generate semantically and grammatically correct sentences these models need less resources and understanding of the domain.</a:t>
            </a:r>
          </a:p>
          <a:p>
            <a:pPr>
              <a:buFont typeface="Wingdings" panose="05000000000000000000" pitchFamily="2" charset="2"/>
              <a:buChar char="§"/>
            </a:pPr>
            <a:r>
              <a:rPr lang="en-US" dirty="0"/>
              <a:t>Summarize  long documents </a:t>
            </a:r>
          </a:p>
          <a:p>
            <a:pPr>
              <a:buFont typeface="Wingdings" panose="05000000000000000000" pitchFamily="2" charset="2"/>
              <a:buChar char="§"/>
            </a:pPr>
            <a:r>
              <a:rPr lang="en-US" dirty="0"/>
              <a:t>Perform well as measured by the </a:t>
            </a:r>
            <a:r>
              <a:rPr lang="en-US" b="1" dirty="0"/>
              <a:t>ROGUE</a:t>
            </a:r>
            <a:r>
              <a:rPr lang="en-US" dirty="0"/>
              <a:t> (</a:t>
            </a:r>
            <a:r>
              <a:rPr lang="en-US" b="1" dirty="0"/>
              <a:t>Recall-Oriented Understudy for </a:t>
            </a:r>
            <a:r>
              <a:rPr lang="en-US" b="1" dirty="0" err="1"/>
              <a:t>Gisting</a:t>
            </a:r>
            <a:r>
              <a:rPr lang="en-US" b="1" dirty="0"/>
              <a:t> Evaluation) Metric</a:t>
            </a:r>
            <a:r>
              <a:rPr lang="en-US" dirty="0"/>
              <a:t> Score. </a:t>
            </a:r>
          </a:p>
          <a:p>
            <a:pPr>
              <a:buFont typeface="Wingdings" panose="05000000000000000000" pitchFamily="2" charset="2"/>
              <a:buChar char="§"/>
            </a:pPr>
            <a:r>
              <a:rPr lang="en-US" dirty="0"/>
              <a:t>Can be implemented in the given time constraint</a:t>
            </a:r>
          </a:p>
          <a:p>
            <a:pPr marL="457200" indent="-457200">
              <a:buAutoNum type="arabicParenR" startAt="3"/>
            </a:pPr>
            <a:endParaRPr lang="en-US" dirty="0"/>
          </a:p>
          <a:p>
            <a:pPr marL="457200" indent="-457200">
              <a:buAutoNum type="arabicParenR"/>
            </a:pPr>
            <a:endParaRPr lang="en-US" dirty="0"/>
          </a:p>
        </p:txBody>
      </p:sp>
    </p:spTree>
    <p:extLst>
      <p:ext uri="{BB962C8B-B14F-4D97-AF65-F5344CB8AC3E}">
        <p14:creationId xmlns:p14="http://schemas.microsoft.com/office/powerpoint/2010/main" val="252945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789920" cy="4378959"/>
          </a:xfrm>
        </p:spPr>
        <p:txBody>
          <a:bodyPr>
            <a:normAutofit/>
          </a:bodyPr>
          <a:lstStyle/>
          <a:p>
            <a:pPr marL="0" indent="0">
              <a:buNone/>
            </a:pPr>
            <a:r>
              <a:rPr lang="en-US" sz="2500" dirty="0"/>
              <a:t>The models we researched are</a:t>
            </a:r>
          </a:p>
          <a:p>
            <a:pPr marL="0" indent="0">
              <a:buNone/>
            </a:pPr>
            <a:r>
              <a:rPr lang="en-US" dirty="0">
                <a:hlinkClick r:id="rId2"/>
              </a:rPr>
              <a:t>Text Summarization with Pretrained Encoders</a:t>
            </a:r>
            <a:r>
              <a:rPr lang="en-US" sz="2500" dirty="0"/>
              <a:t>: </a:t>
            </a:r>
            <a:r>
              <a:rPr lang="en-US" dirty="0"/>
              <a:t>Bidirectional Encoder Representations from Transformers (BERT; Devlin et al. 2019) represents a pretrained language models which have recently advanced a wide range of natural language processing tasks. </a:t>
            </a:r>
          </a:p>
          <a:p>
            <a:pPr marL="0" indent="0">
              <a:buNone/>
            </a:pPr>
            <a:r>
              <a:rPr lang="en-US"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a:t>
            </a:r>
            <a:r>
              <a:rPr lang="en-US" dirty="0">
                <a:solidFill>
                  <a:srgbClr val="FF0000"/>
                </a:solidFill>
              </a:rPr>
              <a:t>BERY</a:t>
            </a:r>
            <a:r>
              <a:rPr lang="en-US" dirty="0"/>
              <a:t> encoder.</a:t>
            </a:r>
          </a:p>
        </p:txBody>
      </p:sp>
    </p:spTree>
    <p:extLst>
      <p:ext uri="{BB962C8B-B14F-4D97-AF65-F5344CB8AC3E}">
        <p14:creationId xmlns:p14="http://schemas.microsoft.com/office/powerpoint/2010/main" val="100877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7487920" cy="4378959"/>
          </a:xfrm>
        </p:spPr>
        <p:txBody>
          <a:bodyPr>
            <a:normAutofit fontScale="62500" lnSpcReduction="20000"/>
          </a:bodyPr>
          <a:lstStyle/>
          <a:p>
            <a:pPr marL="0" indent="0">
              <a:buNone/>
            </a:pPr>
            <a:r>
              <a:rPr lang="en-US" sz="2500" dirty="0">
                <a:hlinkClick r:id="rId2"/>
              </a:rPr>
              <a:t>Extractive Summarization as Text Matching</a:t>
            </a:r>
            <a:r>
              <a:rPr lang="en-US" sz="2500" dirty="0"/>
              <a:t>: Most 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500" dirty="0"/>
              <a:t>This method performs Semantic text matching to estimate semantic similarity between a source and a target text fragment. It is trained on the CNN/ Daily Mail dataset and uses a Siamese-BERT(Bidirectional Encoder Representations from Transformers</a:t>
            </a:r>
            <a:r>
              <a:rPr lang="en-US" dirty="0"/>
              <a:t>) </a:t>
            </a:r>
            <a:r>
              <a:rPr lang="en-US" sz="2500" dirty="0"/>
              <a:t>architecture to compute the similarity between several candidate summaries to the source document and </a:t>
            </a:r>
            <a:r>
              <a:rPr lang="en-US" sz="2500" dirty="0" err="1">
                <a:solidFill>
                  <a:srgbClr val="FF0000"/>
                </a:solidFill>
              </a:rPr>
              <a:t>seledt</a:t>
            </a:r>
            <a:r>
              <a:rPr lang="en-US" sz="2500" dirty="0">
                <a:solidFill>
                  <a:srgbClr val="FF0000"/>
                </a:solidFill>
              </a:rPr>
              <a:t> </a:t>
            </a:r>
            <a:r>
              <a:rPr lang="en-US" sz="2500" dirty="0"/>
              <a:t>the best candidate summary.  </a:t>
            </a:r>
          </a:p>
          <a:p>
            <a:pPr marL="0" indent="0">
              <a:buNone/>
            </a:pPr>
            <a:r>
              <a:rPr lang="en-US" sz="2500" dirty="0"/>
              <a:t>A </a:t>
            </a:r>
            <a:r>
              <a:rPr lang="en-US" sz="2500" b="1" dirty="0"/>
              <a:t>Siamese</a:t>
            </a:r>
            <a:r>
              <a:rPr lang="en-US" sz="25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500" dirty="0"/>
              <a:t>Siamese BERT leverages the pre-trained BERT in a Siamese network structure to derive semantically meaningful text embeddings that can be compared using cosine-similarity. </a:t>
            </a:r>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77" y="2826702"/>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7889241" y="5024120"/>
            <a:ext cx="4150360" cy="246221"/>
          </a:xfrm>
          <a:prstGeom prst="rect">
            <a:avLst/>
          </a:prstGeom>
          <a:noFill/>
        </p:spPr>
        <p:txBody>
          <a:bodyPr wrap="square" rtlCol="0">
            <a:spAutoFit/>
          </a:bodyPr>
          <a:lstStyle/>
          <a:p>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solidFill>
                  <a:srgbClr val="FF0000"/>
                </a:solidFill>
              </a:rPr>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7487920" cy="4378959"/>
          </a:xfrm>
        </p:spPr>
        <p:txBody>
          <a:bodyPr>
            <a:normAutofit fontScale="62500" lnSpcReduction="20000"/>
          </a:bodyPr>
          <a:lstStyle/>
          <a:p>
            <a:pPr marL="0" indent="0">
              <a:buNone/>
            </a:pPr>
            <a:r>
              <a:rPr lang="en-US" sz="2500" dirty="0">
                <a:hlinkClick r:id="rId2"/>
              </a:rPr>
              <a:t>Extractive Summarization as Text Matching</a:t>
            </a:r>
            <a:r>
              <a:rPr lang="en-US" sz="2500" dirty="0"/>
              <a:t>: Most 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500" dirty="0"/>
              <a:t>This method performs Semantic text matching to estimate semantic similarity between a source and a target text fragment. It is trained on the CNN/ Daily Mail dataset and uses a Siamese-BERT(Bidirectional Encoder Representations from Transformers</a:t>
            </a:r>
            <a:r>
              <a:rPr lang="en-US" dirty="0"/>
              <a:t>) </a:t>
            </a:r>
            <a:r>
              <a:rPr lang="en-US" sz="2500" dirty="0"/>
              <a:t>architecture to compute the similarity between several candidate summaries to the source document and </a:t>
            </a:r>
            <a:r>
              <a:rPr lang="en-US" sz="2500" dirty="0" err="1"/>
              <a:t>seledt</a:t>
            </a:r>
            <a:r>
              <a:rPr lang="en-US" sz="2500" dirty="0"/>
              <a:t> the best candidate summary.  </a:t>
            </a:r>
          </a:p>
          <a:p>
            <a:pPr marL="0" indent="0">
              <a:buNone/>
            </a:pPr>
            <a:r>
              <a:rPr lang="en-US" sz="2500" dirty="0"/>
              <a:t>A </a:t>
            </a:r>
            <a:r>
              <a:rPr lang="en-US" sz="2500" b="1" dirty="0"/>
              <a:t>Siamese</a:t>
            </a:r>
            <a:r>
              <a:rPr lang="en-US" sz="25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500" dirty="0"/>
              <a:t>Siamese BERT leverages the pre-trained BERT in a Siamese network structure to derive semantically meaningful text embeddings that can be compared using cosine-similarity. </a:t>
            </a:r>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77" y="2826702"/>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7889241" y="5024120"/>
            <a:ext cx="4150360" cy="246221"/>
          </a:xfrm>
          <a:prstGeom prst="rect">
            <a:avLst/>
          </a:prstGeom>
          <a:noFill/>
        </p:spPr>
        <p:txBody>
          <a:bodyPr wrap="square" rtlCol="0">
            <a:spAutoFit/>
          </a:bodyPr>
          <a:lstStyle/>
          <a:p>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90597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94440" cy="4378959"/>
          </a:xfrm>
        </p:spPr>
        <p:txBody>
          <a:bodyPr>
            <a:normAutofit/>
          </a:bodyPr>
          <a:lstStyle/>
          <a:p>
            <a:pPr marL="0" indent="0">
              <a:buNone/>
            </a:pPr>
            <a:r>
              <a:rPr lang="en-US" sz="2500" dirty="0"/>
              <a:t>Data: We are using the dataset provided by </a:t>
            </a:r>
            <a:r>
              <a:rPr lang="en-US" sz="2400" dirty="0"/>
              <a:t>the </a:t>
            </a:r>
            <a:r>
              <a:rPr lang="en-US" sz="2400" dirty="0" err="1"/>
              <a:t>CaseLaw</a:t>
            </a:r>
            <a:r>
              <a:rPr lang="en-US" sz="2400" dirty="0"/>
              <a:t> Access Project. We have selected cases for the state of North Carolina from the Harvard Law School Library.</a:t>
            </a:r>
          </a:p>
          <a:p>
            <a:pPr marL="0" indent="0">
              <a:buNone/>
            </a:pPr>
            <a:endParaRPr lang="en-US" sz="2400" dirty="0"/>
          </a:p>
          <a:p>
            <a:pPr marL="0" indent="0">
              <a:buNone/>
            </a:pPr>
            <a:endParaRPr lang="en-US" sz="2400" dirty="0"/>
          </a:p>
          <a:p>
            <a:pPr marL="0" indent="0">
              <a:buNone/>
            </a:pPr>
            <a:r>
              <a:rPr lang="en-US" sz="2500" dirty="0"/>
              <a:t> </a:t>
            </a:r>
          </a:p>
        </p:txBody>
      </p:sp>
      <p:graphicFrame>
        <p:nvGraphicFramePr>
          <p:cNvPr id="4" name="Table 5">
            <a:extLst>
              <a:ext uri="{FF2B5EF4-FFF2-40B4-BE49-F238E27FC236}">
                <a16:creationId xmlns:a16="http://schemas.microsoft.com/office/drawing/2014/main" xmlns="" id="{CDC58BF9-8AD2-4729-BE3A-21FCD6C8C86A}"/>
              </a:ext>
            </a:extLst>
          </p:cNvPr>
          <p:cNvGraphicFramePr>
            <a:graphicFrameLocks noGrp="1"/>
          </p:cNvGraphicFramePr>
          <p:nvPr>
            <p:extLst>
              <p:ext uri="{D42A27DB-BD31-4B8C-83A1-F6EECF244321}">
                <p14:modId xmlns:p14="http://schemas.microsoft.com/office/powerpoint/2010/main" val="3217353778"/>
              </p:ext>
            </p:extLst>
          </p:nvPr>
        </p:nvGraphicFramePr>
        <p:xfrm>
          <a:off x="416560" y="3005666"/>
          <a:ext cx="10368280" cy="2966720"/>
        </p:xfrm>
        <a:graphic>
          <a:graphicData uri="http://schemas.openxmlformats.org/drawingml/2006/table">
            <a:tbl>
              <a:tblPr firstRow="1" bandRow="1">
                <a:tableStyleId>{5C22544A-7EE6-4342-B048-85BDC9FD1C3A}</a:tableStyleId>
              </a:tblPr>
              <a:tblGrid>
                <a:gridCol w="5191760">
                  <a:extLst>
                    <a:ext uri="{9D8B030D-6E8A-4147-A177-3AD203B41FA5}">
                      <a16:colId xmlns:a16="http://schemas.microsoft.com/office/drawing/2014/main" xmlns="" val="2919214932"/>
                    </a:ext>
                  </a:extLst>
                </a:gridCol>
                <a:gridCol w="5176520">
                  <a:extLst>
                    <a:ext uri="{9D8B030D-6E8A-4147-A177-3AD203B41FA5}">
                      <a16:colId xmlns:a16="http://schemas.microsoft.com/office/drawing/2014/main" xmlns=""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xmlns="" val="2923158457"/>
                  </a:ext>
                </a:extLst>
              </a:tr>
              <a:tr h="370840">
                <a:tc>
                  <a:txBody>
                    <a:bodyPr/>
                    <a:lstStyle/>
                    <a:p>
                      <a:r>
                        <a:rPr lang="en-US" dirty="0"/>
                        <a:t>Number of Cases</a:t>
                      </a:r>
                    </a:p>
                  </a:txBody>
                  <a:tcPr/>
                </a:tc>
                <a:tc>
                  <a:txBody>
                    <a:bodyPr/>
                    <a:lstStyle/>
                    <a:p>
                      <a:r>
                        <a:rPr lang="en-US" dirty="0"/>
                        <a:t>97600</a:t>
                      </a:r>
                    </a:p>
                  </a:txBody>
                  <a:tcPr/>
                </a:tc>
                <a:extLst>
                  <a:ext uri="{0D108BD9-81ED-4DB2-BD59-A6C34878D82A}">
                    <a16:rowId xmlns:a16="http://schemas.microsoft.com/office/drawing/2014/main" xmlns=""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xmlns=""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xmlns=""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xmlns=""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a:t>
                      </a:r>
                    </a:p>
                  </a:txBody>
                  <a:tcPr/>
                </a:tc>
                <a:extLst>
                  <a:ext uri="{0D108BD9-81ED-4DB2-BD59-A6C34878D82A}">
                    <a16:rowId xmlns:a16="http://schemas.microsoft.com/office/drawing/2014/main" xmlns="" val="350788796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806960762"/>
                  </a:ext>
                </a:extLst>
              </a:tr>
            </a:tbl>
          </a:graphicData>
        </a:graphic>
      </p:graphicFrame>
    </p:spTree>
    <p:extLst>
      <p:ext uri="{BB962C8B-B14F-4D97-AF65-F5344CB8AC3E}">
        <p14:creationId xmlns:p14="http://schemas.microsoft.com/office/powerpoint/2010/main" val="124377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94440" cy="4378959"/>
          </a:xfrm>
        </p:spPr>
        <p:txBody>
          <a:bodyPr>
            <a:normAutofit/>
          </a:bodyPr>
          <a:lstStyle/>
          <a:p>
            <a:pPr marL="0" indent="0">
              <a:buNone/>
            </a:pPr>
            <a:endParaRPr lang="en-US" sz="2400" dirty="0"/>
          </a:p>
          <a:p>
            <a:pPr marL="0" indent="0">
              <a:buNone/>
            </a:pPr>
            <a:endParaRPr lang="en-US" sz="2400" dirty="0"/>
          </a:p>
          <a:p>
            <a:pPr marL="0" indent="0">
              <a:buNone/>
            </a:pPr>
            <a:r>
              <a:rPr lang="en-US" sz="2500" dirty="0"/>
              <a:t> </a:t>
            </a:r>
          </a:p>
        </p:txBody>
      </p:sp>
      <p:pic>
        <p:nvPicPr>
          <p:cNvPr id="5" name="Picture 4">
            <a:extLst>
              <a:ext uri="{FF2B5EF4-FFF2-40B4-BE49-F238E27FC236}">
                <a16:creationId xmlns:a16="http://schemas.microsoft.com/office/drawing/2014/main" xmlns="" id="{EC9799C3-2B3D-4E11-B8E0-90B04A451CE9}"/>
              </a:ext>
            </a:extLst>
          </p:cNvPr>
          <p:cNvPicPr>
            <a:picLocks noChangeAspect="1"/>
          </p:cNvPicPr>
          <p:nvPr/>
        </p:nvPicPr>
        <p:blipFill>
          <a:blip r:embed="rId2"/>
          <a:stretch>
            <a:fillRect/>
          </a:stretch>
        </p:blipFill>
        <p:spPr>
          <a:xfrm>
            <a:off x="880427" y="2266731"/>
            <a:ext cx="3295333" cy="2142709"/>
          </a:xfrm>
          <a:prstGeom prst="rect">
            <a:avLst/>
          </a:prstGeom>
        </p:spPr>
      </p:pic>
      <p:sp>
        <p:nvSpPr>
          <p:cNvPr id="6" name="TextBox 5">
            <a:extLst>
              <a:ext uri="{FF2B5EF4-FFF2-40B4-BE49-F238E27FC236}">
                <a16:creationId xmlns:a16="http://schemas.microsoft.com/office/drawing/2014/main" xmlns="" id="{D18CB254-BC4E-464E-8235-486086BBF8F6}"/>
              </a:ext>
            </a:extLst>
          </p:cNvPr>
          <p:cNvSpPr txBox="1"/>
          <p:nvPr/>
        </p:nvSpPr>
        <p:spPr>
          <a:xfrm>
            <a:off x="1097280" y="2020510"/>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27516341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852</Words>
  <Application>Microsoft Macintosh PowerPoint</Application>
  <PresentationFormat>Custom</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1_RetrospectVTI</vt:lpstr>
      <vt:lpstr>Data Science for Case Law</vt:lpstr>
      <vt:lpstr>Problem Statement</vt:lpstr>
      <vt:lpstr>Types of Summarizations</vt:lpstr>
      <vt:lpstr>Our Research</vt:lpstr>
      <vt:lpstr>Our Research</vt:lpstr>
      <vt:lpstr>Our Research</vt:lpstr>
      <vt:lpstr>Our Research</vt:lpstr>
      <vt:lpstr>Exploratory Data Analysis</vt:lpstr>
      <vt:lpstr>Exploratory Data Analysis</vt:lpstr>
      <vt:lpstr>Preparing the data</vt:lpstr>
      <vt:lpstr>Steps for labeling data</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2020-05-09T15:32:30Z</dcterms:modified>
</cp:coreProperties>
</file>