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2" r:id="rId7"/>
    <p:sldId id="263" r:id="rId8"/>
    <p:sldId id="274" r:id="rId9"/>
    <p:sldId id="281" r:id="rId10"/>
    <p:sldId id="279" r:id="rId11"/>
    <p:sldId id="283" r:id="rId12"/>
    <p:sldId id="276" r:id="rId13"/>
    <p:sldId id="277" r:id="rId14"/>
    <p:sldId id="282" r:id="rId15"/>
    <p:sldId id="278" r:id="rId16"/>
    <p:sldId id="272"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p:scale>
          <a:sx n="100" d="100"/>
          <a:sy n="100" d="100"/>
        </p:scale>
        <p:origin x="1632"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2" Type="http://schemas.openxmlformats.org/officeDocument/2006/relationships/hyperlink" Target="https://arxiv.org/abs/1908.0834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2" Type="http://schemas.openxmlformats.org/officeDocument/2006/relationships/hyperlink" Target="https://arxiv.org/abs/2004.08795"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 prerna </a:t>
            </a:r>
            <a:r>
              <a:rPr lang="en-US" sz="1600" dirty="0" err="1">
                <a:solidFill>
                  <a:schemeClr val="tx1">
                    <a:lumMod val="85000"/>
                    <a:lumOff val="15000"/>
                  </a:schemeClr>
                </a:solidFill>
              </a:rPr>
              <a:t>Aggarwal</a:t>
            </a:r>
            <a:r>
              <a:rPr lang="en-US" sz="1600" dirty="0">
                <a:solidFill>
                  <a:schemeClr val="tx1">
                    <a:lumMod val="85000"/>
                    <a:lumOff val="15000"/>
                  </a:schemeClr>
                </a:solidFill>
              </a:rPr>
              <a:t> |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Our Results (F-Scores)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82730564"/>
              </p:ext>
            </p:extLst>
          </p:nvPr>
        </p:nvGraphicFramePr>
        <p:xfrm>
          <a:off x="779978" y="2081947"/>
          <a:ext cx="10693004" cy="2468880"/>
        </p:xfrm>
        <a:graphic>
          <a:graphicData uri="http://schemas.openxmlformats.org/drawingml/2006/table">
            <a:tbl>
              <a:tblPr firstRow="1" bandRow="1">
                <a:tableStyleId>{5C22544A-7EE6-4342-B048-85BDC9FD1C3A}</a:tableStyleId>
              </a:tblPr>
              <a:tblGrid>
                <a:gridCol w="1183131">
                  <a:extLst>
                    <a:ext uri="{9D8B030D-6E8A-4147-A177-3AD203B41FA5}">
                      <a16:colId xmlns:a16="http://schemas.microsoft.com/office/drawing/2014/main" val="20000"/>
                    </a:ext>
                  </a:extLst>
                </a:gridCol>
                <a:gridCol w="1213086">
                  <a:extLst>
                    <a:ext uri="{9D8B030D-6E8A-4147-A177-3AD203B41FA5}">
                      <a16:colId xmlns:a16="http://schemas.microsoft.com/office/drawing/2014/main" val="20001"/>
                    </a:ext>
                  </a:extLst>
                </a:gridCol>
                <a:gridCol w="2130399">
                  <a:extLst>
                    <a:ext uri="{9D8B030D-6E8A-4147-A177-3AD203B41FA5}">
                      <a16:colId xmlns:a16="http://schemas.microsoft.com/office/drawing/2014/main" val="20002"/>
                    </a:ext>
                  </a:extLst>
                </a:gridCol>
                <a:gridCol w="1031458">
                  <a:extLst>
                    <a:ext uri="{9D8B030D-6E8A-4147-A177-3AD203B41FA5}">
                      <a16:colId xmlns:a16="http://schemas.microsoft.com/office/drawing/2014/main" val="20003"/>
                    </a:ext>
                  </a:extLst>
                </a:gridCol>
                <a:gridCol w="1031458">
                  <a:extLst>
                    <a:ext uri="{9D8B030D-6E8A-4147-A177-3AD203B41FA5}">
                      <a16:colId xmlns:a16="http://schemas.microsoft.com/office/drawing/2014/main" val="20005"/>
                    </a:ext>
                  </a:extLst>
                </a:gridCol>
                <a:gridCol w="1017957">
                  <a:extLst>
                    <a:ext uri="{9D8B030D-6E8A-4147-A177-3AD203B41FA5}">
                      <a16:colId xmlns:a16="http://schemas.microsoft.com/office/drawing/2014/main" val="20006"/>
                    </a:ext>
                  </a:extLst>
                </a:gridCol>
                <a:gridCol w="1031458">
                  <a:extLst>
                    <a:ext uri="{9D8B030D-6E8A-4147-A177-3AD203B41FA5}">
                      <a16:colId xmlns:a16="http://schemas.microsoft.com/office/drawing/2014/main" val="20004"/>
                    </a:ext>
                  </a:extLst>
                </a:gridCol>
                <a:gridCol w="1031458">
                  <a:extLst>
                    <a:ext uri="{9D8B030D-6E8A-4147-A177-3AD203B41FA5}">
                      <a16:colId xmlns:a16="http://schemas.microsoft.com/office/drawing/2014/main" val="20007"/>
                    </a:ext>
                  </a:extLst>
                </a:gridCol>
                <a:gridCol w="1022599">
                  <a:extLst>
                    <a:ext uri="{9D8B030D-6E8A-4147-A177-3AD203B41FA5}">
                      <a16:colId xmlns:a16="http://schemas.microsoft.com/office/drawing/2014/main" val="20008"/>
                    </a:ext>
                  </a:extLst>
                </a:gridCol>
              </a:tblGrid>
              <a:tr h="339440">
                <a:tc rowSpan="2">
                  <a:txBody>
                    <a:bodyPr/>
                    <a:lstStyle/>
                    <a:p>
                      <a:r>
                        <a:rPr lang="en-US" sz="2400" dirty="0"/>
                        <a:t>SOTA</a:t>
                      </a:r>
                    </a:p>
                  </a:txBody>
                  <a:tcPr anchor="b"/>
                </a:tc>
                <a:tc rowSpan="2">
                  <a:txBody>
                    <a:bodyPr/>
                    <a:lstStyle/>
                    <a:p>
                      <a:r>
                        <a:rPr lang="en-US" sz="2400" dirty="0"/>
                        <a:t>Type</a:t>
                      </a:r>
                    </a:p>
                  </a:txBody>
                  <a:tcPr anchor="b"/>
                </a:tc>
                <a:tc rowSpan="2">
                  <a:txBody>
                    <a:bodyPr/>
                    <a:lstStyle/>
                    <a:p>
                      <a:r>
                        <a:rPr lang="en-US" sz="2400" dirty="0"/>
                        <a:t>Transformer</a:t>
                      </a:r>
                    </a:p>
                  </a:txBody>
                  <a:tcPr anchor="b"/>
                </a:tc>
                <a:tc gridSpan="3">
                  <a:txBody>
                    <a:bodyPr/>
                    <a:lstStyle/>
                    <a:p>
                      <a:pPr algn="ctr"/>
                      <a:r>
                        <a:rPr lang="en-US" sz="2400" dirty="0"/>
                        <a:t>Pre-trained</a:t>
                      </a:r>
                    </a:p>
                  </a:txBody>
                  <a:tcPr anchor="b"/>
                </a:tc>
                <a:tc hMerge="1">
                  <a:txBody>
                    <a:bodyPr/>
                    <a:lstStyle/>
                    <a:p>
                      <a:endParaRPr lang="en-US" dirty="0"/>
                    </a:p>
                  </a:txBody>
                  <a:tcPr/>
                </a:tc>
                <a:tc hMerge="1">
                  <a:txBody>
                    <a:bodyPr/>
                    <a:lstStyle/>
                    <a:p>
                      <a:endParaRPr lang="en-US" dirty="0"/>
                    </a:p>
                  </a:txBody>
                  <a:tcPr/>
                </a:tc>
                <a:tc gridSpan="3">
                  <a:txBody>
                    <a:bodyPr/>
                    <a:lstStyle/>
                    <a:p>
                      <a:pPr algn="ctr"/>
                      <a:r>
                        <a:rPr lang="en-US" sz="2400" dirty="0"/>
                        <a:t>Trained</a:t>
                      </a:r>
                    </a:p>
                  </a:txBody>
                  <a:tcPr anchor="b"/>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3690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tc>
                  <a:txBody>
                    <a:bodyPr/>
                    <a:lstStyle/>
                    <a:p>
                      <a:pPr algn="l"/>
                      <a:r>
                        <a:rPr lang="en-US" sz="1600" b="1" dirty="0">
                          <a:solidFill>
                            <a:schemeClr val="bg1"/>
                          </a:solidFill>
                        </a:rPr>
                        <a:t>ROUGE-1</a:t>
                      </a:r>
                    </a:p>
                  </a:txBody>
                  <a:tcPr>
                    <a:solidFill>
                      <a:schemeClr val="accent1"/>
                    </a:solidFill>
                  </a:tcPr>
                </a:tc>
                <a:tc>
                  <a:txBody>
                    <a:bodyPr/>
                    <a:lstStyle/>
                    <a:p>
                      <a:pPr algn="l"/>
                      <a:r>
                        <a:rPr lang="en-US" sz="1600" b="1" dirty="0">
                          <a:solidFill>
                            <a:schemeClr val="bg1"/>
                          </a:solidFill>
                        </a:rPr>
                        <a:t>ROUGE-2</a:t>
                      </a:r>
                    </a:p>
                  </a:txBody>
                  <a:tcPr>
                    <a:solidFill>
                      <a:schemeClr val="accent1"/>
                    </a:solidFill>
                  </a:tcPr>
                </a:tc>
                <a:tc>
                  <a:txBody>
                    <a:bodyPr/>
                    <a:lstStyle/>
                    <a:p>
                      <a:pPr algn="l"/>
                      <a:r>
                        <a:rPr lang="en-US" sz="1600" dirty="0">
                          <a:solidFill>
                            <a:schemeClr val="bg1"/>
                          </a:solidFill>
                        </a:rPr>
                        <a:t>ROUGE-L</a:t>
                      </a:r>
                    </a:p>
                  </a:txBody>
                  <a:tcPr>
                    <a:solidFill>
                      <a:schemeClr val="accent1"/>
                    </a:solidFill>
                  </a:tcPr>
                </a:tc>
                <a:extLst>
                  <a:ext uri="{0D108BD9-81ED-4DB2-BD59-A6C34878D82A}">
                    <a16:rowId xmlns:a16="http://schemas.microsoft.com/office/drawing/2014/main" val="10006"/>
                  </a:ext>
                </a:extLst>
              </a:tr>
              <a:tr h="288882">
                <a:tc rowSpan="3">
                  <a:txBody>
                    <a:bodyPr/>
                    <a:lstStyle/>
                    <a:p>
                      <a:r>
                        <a:rPr lang="en-US" sz="1600" dirty="0" err="1"/>
                        <a:t>PreSumm</a:t>
                      </a:r>
                      <a:endParaRPr lang="en-US" sz="1600" dirty="0"/>
                    </a:p>
                  </a:txBody>
                  <a:tcPr anchor="ctr"/>
                </a:tc>
                <a:tc>
                  <a:txBody>
                    <a:bodyPr/>
                    <a:lstStyle/>
                    <a:p>
                      <a:r>
                        <a:rPr lang="en-US" sz="1600" dirty="0"/>
                        <a:t>Extractive</a:t>
                      </a:r>
                    </a:p>
                  </a:txBody>
                  <a:tcPr/>
                </a:tc>
                <a:tc>
                  <a:txBody>
                    <a:bodyPr/>
                    <a:lstStyle/>
                    <a:p>
                      <a:r>
                        <a:rPr lang="en-US" sz="1600" dirty="0"/>
                        <a:t>BERT</a:t>
                      </a:r>
                    </a:p>
                  </a:txBody>
                  <a:tcPr/>
                </a:tc>
                <a:tc>
                  <a:txBody>
                    <a:bodyPr/>
                    <a:lstStyle/>
                    <a:p>
                      <a:r>
                        <a:rPr lang="en-US" sz="1600" b="1" dirty="0">
                          <a:solidFill>
                            <a:srgbClr val="800000"/>
                          </a:solidFill>
                        </a:rPr>
                        <a:t>0.29475</a:t>
                      </a:r>
                    </a:p>
                  </a:txBody>
                  <a:tcPr/>
                </a:tc>
                <a:tc>
                  <a:txBody>
                    <a:bodyPr/>
                    <a:lstStyle/>
                    <a:p>
                      <a:r>
                        <a:rPr lang="en-US" sz="1600" b="1" dirty="0">
                          <a:solidFill>
                            <a:srgbClr val="000090"/>
                          </a:solidFill>
                        </a:rPr>
                        <a:t>0.11580 </a:t>
                      </a:r>
                    </a:p>
                  </a:txBody>
                  <a:tcPr/>
                </a:tc>
                <a:tc>
                  <a:txBody>
                    <a:bodyPr/>
                    <a:lstStyle/>
                    <a:p>
                      <a:r>
                        <a:rPr lang="en-US" sz="1600" dirty="0"/>
                        <a:t>0.25311</a:t>
                      </a:r>
                    </a:p>
                  </a:txBody>
                  <a:tcPr/>
                </a:tc>
                <a:tc>
                  <a:txBody>
                    <a:bodyPr/>
                    <a:lstStyle/>
                    <a:p>
                      <a:r>
                        <a:rPr lang="en-US" sz="1600" b="1" dirty="0">
                          <a:solidFill>
                            <a:srgbClr val="800000"/>
                          </a:solidFill>
                        </a:rPr>
                        <a:t>0.30204</a:t>
                      </a:r>
                    </a:p>
                  </a:txBody>
                  <a:tcPr/>
                </a:tc>
                <a:tc>
                  <a:txBody>
                    <a:bodyPr/>
                    <a:lstStyle/>
                    <a:p>
                      <a:r>
                        <a:rPr lang="en-US" sz="1600" b="1" dirty="0">
                          <a:solidFill>
                            <a:srgbClr val="000090"/>
                          </a:solidFill>
                        </a:rPr>
                        <a:t>0.12198</a:t>
                      </a:r>
                    </a:p>
                  </a:txBody>
                  <a:tcPr/>
                </a:tc>
                <a:tc>
                  <a:txBody>
                    <a:bodyPr/>
                    <a:lstStyle/>
                    <a:p>
                      <a:r>
                        <a:rPr lang="en-US" sz="1600" dirty="0"/>
                        <a:t>0.26038</a:t>
                      </a:r>
                    </a:p>
                  </a:txBody>
                  <a:tcPr/>
                </a:tc>
                <a:extLst>
                  <a:ext uri="{0D108BD9-81ED-4DB2-BD59-A6C34878D82A}">
                    <a16:rowId xmlns:a16="http://schemas.microsoft.com/office/drawing/2014/main" val="10001"/>
                  </a:ext>
                </a:extLst>
              </a:tr>
              <a:tr h="288882">
                <a:tc vMerge="1">
                  <a:txBody>
                    <a:bodyPr/>
                    <a:lstStyle/>
                    <a:p>
                      <a:endParaRPr lang="en-US" dirty="0"/>
                    </a:p>
                  </a:txBody>
                  <a:tcPr/>
                </a:tc>
                <a:tc rowSpan="2">
                  <a:txBody>
                    <a:bodyPr/>
                    <a:lstStyle/>
                    <a:p>
                      <a:r>
                        <a:rPr lang="en-US" sz="1600" dirty="0"/>
                        <a:t>Abstractive</a:t>
                      </a:r>
                    </a:p>
                  </a:txBody>
                  <a:tcPr anchor="ctr"/>
                </a:tc>
                <a:tc>
                  <a:txBody>
                    <a:bodyPr/>
                    <a:lstStyle/>
                    <a:p>
                      <a:r>
                        <a:rPr lang="en-US" sz="1600" dirty="0"/>
                        <a:t>Baseline Transformer</a:t>
                      </a:r>
                    </a:p>
                  </a:txBody>
                  <a:tcPr/>
                </a:tc>
                <a:tc>
                  <a:txBody>
                    <a:bodyPr/>
                    <a:lstStyle/>
                    <a:p>
                      <a:r>
                        <a:rPr lang="en-US" sz="1600" b="1" dirty="0">
                          <a:solidFill>
                            <a:srgbClr val="800000"/>
                          </a:solidFill>
                        </a:rPr>
                        <a:t>0.24971</a:t>
                      </a:r>
                    </a:p>
                  </a:txBody>
                  <a:tcPr/>
                </a:tc>
                <a:tc>
                  <a:txBody>
                    <a:bodyPr/>
                    <a:lstStyle/>
                    <a:p>
                      <a:r>
                        <a:rPr lang="en-US" sz="1600" b="1" dirty="0">
                          <a:solidFill>
                            <a:srgbClr val="000090"/>
                          </a:solidFill>
                        </a:rPr>
                        <a:t>0.07703</a:t>
                      </a:r>
                    </a:p>
                  </a:txBody>
                  <a:tcPr/>
                </a:tc>
                <a:tc>
                  <a:txBody>
                    <a:bodyPr/>
                    <a:lstStyle/>
                    <a:p>
                      <a:r>
                        <a:rPr lang="en-US" sz="1600" dirty="0"/>
                        <a:t>0.21326</a:t>
                      </a:r>
                    </a:p>
                  </a:txBody>
                  <a:tcPr/>
                </a:tc>
                <a:tc>
                  <a:txBody>
                    <a:bodyPr/>
                    <a:lstStyle/>
                    <a:p>
                      <a:r>
                        <a:rPr lang="en-US" sz="1600" b="1" dirty="0">
                          <a:solidFill>
                            <a:srgbClr val="800000"/>
                          </a:solidFill>
                        </a:rPr>
                        <a:t>0.27616</a:t>
                      </a:r>
                    </a:p>
                  </a:txBody>
                  <a:tcPr/>
                </a:tc>
                <a:tc>
                  <a:txBody>
                    <a:bodyPr/>
                    <a:lstStyle/>
                    <a:p>
                      <a:r>
                        <a:rPr lang="en-US" sz="1600" b="1" dirty="0">
                          <a:solidFill>
                            <a:srgbClr val="000090"/>
                          </a:solidFill>
                        </a:rPr>
                        <a:t>0.11064</a:t>
                      </a:r>
                    </a:p>
                  </a:txBody>
                  <a:tcPr/>
                </a:tc>
                <a:tc>
                  <a:txBody>
                    <a:bodyPr/>
                    <a:lstStyle/>
                    <a:p>
                      <a:r>
                        <a:rPr lang="en-US" sz="1600" dirty="0"/>
                        <a:t>0.23477</a:t>
                      </a:r>
                    </a:p>
                  </a:txBody>
                  <a:tcPr/>
                </a:tc>
                <a:extLst>
                  <a:ext uri="{0D108BD9-81ED-4DB2-BD59-A6C34878D82A}">
                    <a16:rowId xmlns:a16="http://schemas.microsoft.com/office/drawing/2014/main" val="10002"/>
                  </a:ext>
                </a:extLst>
              </a:tr>
              <a:tr h="288882">
                <a:tc vMerge="1">
                  <a:txBody>
                    <a:bodyPr/>
                    <a:lstStyle/>
                    <a:p>
                      <a:endParaRPr lang="en-US" dirty="0"/>
                    </a:p>
                  </a:txBody>
                  <a:tcPr/>
                </a:tc>
                <a:tc vMerge="1">
                  <a:txBody>
                    <a:bodyPr/>
                    <a:lstStyle/>
                    <a:p>
                      <a:endParaRPr lang="en-US" dirty="0"/>
                    </a:p>
                  </a:txBody>
                  <a:tcPr/>
                </a:tc>
                <a:tc>
                  <a:txBody>
                    <a:bodyPr/>
                    <a:lstStyle/>
                    <a:p>
                      <a:r>
                        <a:rPr lang="en-US" sz="1600" dirty="0"/>
                        <a:t>BERT</a:t>
                      </a:r>
                    </a:p>
                  </a:txBody>
                  <a:tcPr/>
                </a:tc>
                <a:tc>
                  <a:txBody>
                    <a:bodyPr/>
                    <a:lstStyle/>
                    <a:p>
                      <a:r>
                        <a:rPr lang="en-US" sz="1600" b="1" dirty="0">
                          <a:solidFill>
                            <a:srgbClr val="800000"/>
                          </a:solidFill>
                        </a:rPr>
                        <a:t>0.24623</a:t>
                      </a:r>
                    </a:p>
                  </a:txBody>
                  <a:tcPr/>
                </a:tc>
                <a:tc>
                  <a:txBody>
                    <a:bodyPr/>
                    <a:lstStyle/>
                    <a:p>
                      <a:r>
                        <a:rPr lang="en-US" sz="1600" b="1" dirty="0">
                          <a:solidFill>
                            <a:srgbClr val="000090"/>
                          </a:solidFill>
                        </a:rPr>
                        <a:t>0.07836</a:t>
                      </a:r>
                    </a:p>
                  </a:txBody>
                  <a:tcPr/>
                </a:tc>
                <a:tc>
                  <a:txBody>
                    <a:bodyPr/>
                    <a:lstStyle/>
                    <a:p>
                      <a:r>
                        <a:rPr lang="en-US" sz="1600" dirty="0"/>
                        <a:t>0.21218</a:t>
                      </a:r>
                    </a:p>
                  </a:txBody>
                  <a:tcPr/>
                </a:tc>
                <a:tc>
                  <a:txBody>
                    <a:bodyPr/>
                    <a:lstStyle/>
                    <a:p>
                      <a:r>
                        <a:rPr lang="en-US" sz="1600" b="1" dirty="0">
                          <a:solidFill>
                            <a:srgbClr val="800000"/>
                          </a:solidFill>
                        </a:rPr>
                        <a:t>0.29275</a:t>
                      </a:r>
                    </a:p>
                  </a:txBody>
                  <a:tcPr/>
                </a:tc>
                <a:tc>
                  <a:txBody>
                    <a:bodyPr/>
                    <a:lstStyle/>
                    <a:p>
                      <a:r>
                        <a:rPr lang="en-US" sz="1600" b="1" dirty="0">
                          <a:solidFill>
                            <a:srgbClr val="000090"/>
                          </a:solidFill>
                        </a:rPr>
                        <a:t>0.10662</a:t>
                      </a:r>
                    </a:p>
                  </a:txBody>
                  <a:tcPr/>
                </a:tc>
                <a:tc>
                  <a:txBody>
                    <a:bodyPr/>
                    <a:lstStyle/>
                    <a:p>
                      <a:r>
                        <a:rPr lang="en-US" sz="1600" dirty="0"/>
                        <a:t>0.24970</a:t>
                      </a:r>
                    </a:p>
                  </a:txBody>
                  <a:tcPr/>
                </a:tc>
                <a:extLst>
                  <a:ext uri="{0D108BD9-81ED-4DB2-BD59-A6C34878D82A}">
                    <a16:rowId xmlns:a16="http://schemas.microsoft.com/office/drawing/2014/main" val="10003"/>
                  </a:ext>
                </a:extLst>
              </a:tr>
              <a:tr h="288882">
                <a:tc rowSpan="2">
                  <a:txBody>
                    <a:bodyPr/>
                    <a:lstStyle/>
                    <a:p>
                      <a:r>
                        <a:rPr lang="en-US" sz="1600" dirty="0" err="1"/>
                        <a:t>MatchSum</a:t>
                      </a:r>
                      <a:endParaRPr lang="en-US" sz="1600" dirty="0"/>
                    </a:p>
                  </a:txBody>
                  <a:tcPr anchor="ctr"/>
                </a:tc>
                <a:tc rowSpan="2">
                  <a:txBody>
                    <a:bodyPr/>
                    <a:lstStyle/>
                    <a:p>
                      <a:r>
                        <a:rPr lang="en-US" sz="1600" dirty="0"/>
                        <a:t>Extractive</a:t>
                      </a:r>
                    </a:p>
                  </a:txBody>
                  <a:tcPr anchor="ctr"/>
                </a:tc>
                <a:tc>
                  <a:txBody>
                    <a:bodyPr/>
                    <a:lstStyle/>
                    <a:p>
                      <a:r>
                        <a:rPr lang="en-US" sz="1600" dirty="0"/>
                        <a:t>BERT</a:t>
                      </a:r>
                    </a:p>
                  </a:txBody>
                  <a:tcPr/>
                </a:tc>
                <a:tc>
                  <a:txBody>
                    <a:bodyPr/>
                    <a:lstStyle/>
                    <a:p>
                      <a:r>
                        <a:rPr lang="en-US" sz="1600" b="1" dirty="0">
                          <a:solidFill>
                            <a:srgbClr val="800000"/>
                          </a:solidFill>
                        </a:rPr>
                        <a:t>0.44129</a:t>
                      </a:r>
                    </a:p>
                  </a:txBody>
                  <a:tcPr/>
                </a:tc>
                <a:tc>
                  <a:txBody>
                    <a:bodyPr/>
                    <a:lstStyle/>
                    <a:p>
                      <a:r>
                        <a:rPr lang="en-US" sz="1600" b="1" dirty="0">
                          <a:solidFill>
                            <a:srgbClr val="000090"/>
                          </a:solidFill>
                        </a:rPr>
                        <a:t>0.31916</a:t>
                      </a:r>
                    </a:p>
                  </a:txBody>
                  <a:tcPr/>
                </a:tc>
                <a:tc>
                  <a:txBody>
                    <a:bodyPr/>
                    <a:lstStyle/>
                    <a:p>
                      <a:r>
                        <a:rPr lang="en-US" sz="1600" dirty="0"/>
                        <a:t>0.40957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extLst>
                  <a:ext uri="{0D108BD9-81ED-4DB2-BD59-A6C34878D82A}">
                    <a16:rowId xmlns:a16="http://schemas.microsoft.com/office/drawing/2014/main" val="10004"/>
                  </a:ext>
                </a:extLst>
              </a:tr>
              <a:tr h="288882">
                <a:tc vMerge="1">
                  <a:txBody>
                    <a:bodyPr/>
                    <a:lstStyle/>
                    <a:p>
                      <a:endParaRPr lang="en-US" dirty="0"/>
                    </a:p>
                  </a:txBody>
                  <a:tcPr/>
                </a:tc>
                <a:tc vMerge="1">
                  <a:txBody>
                    <a:bodyPr/>
                    <a:lstStyle/>
                    <a:p>
                      <a:endParaRPr lang="en-US" dirty="0"/>
                    </a:p>
                  </a:txBody>
                  <a:tcPr/>
                </a:tc>
                <a:tc>
                  <a:txBody>
                    <a:bodyPr/>
                    <a:lstStyle/>
                    <a:p>
                      <a:r>
                        <a:rPr lang="en-US" sz="1600" dirty="0" err="1"/>
                        <a:t>RoBERTa</a:t>
                      </a:r>
                      <a:endParaRPr lang="en-US" sz="1600" dirty="0"/>
                    </a:p>
                  </a:txBody>
                  <a:tcPr/>
                </a:tc>
                <a:tc>
                  <a:txBody>
                    <a:bodyPr/>
                    <a:lstStyle/>
                    <a:p>
                      <a:r>
                        <a:rPr lang="en-US" sz="1600" b="1" dirty="0">
                          <a:solidFill>
                            <a:srgbClr val="800000"/>
                          </a:solidFill>
                        </a:rPr>
                        <a:t>0.52943</a:t>
                      </a:r>
                    </a:p>
                  </a:txBody>
                  <a:tcPr/>
                </a:tc>
                <a:tc>
                  <a:txBody>
                    <a:bodyPr/>
                    <a:lstStyle/>
                    <a:p>
                      <a:r>
                        <a:rPr lang="en-US" sz="1600" b="1" dirty="0">
                          <a:solidFill>
                            <a:srgbClr val="000090"/>
                          </a:solidFill>
                        </a:rPr>
                        <a:t>0.39246</a:t>
                      </a:r>
                    </a:p>
                  </a:txBody>
                  <a:tcPr/>
                </a:tc>
                <a:tc>
                  <a:txBody>
                    <a:bodyPr/>
                    <a:lstStyle/>
                    <a:p>
                      <a:r>
                        <a:rPr lang="en-US" sz="1600" dirty="0"/>
                        <a:t>0.49484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800000"/>
                          </a:solidFill>
                          <a:effectLst/>
                          <a:uLnTx/>
                          <a:uFillTx/>
                          <a:latin typeface="Franklin Gothic Book"/>
                          <a:ea typeface="+mn-ea"/>
                          <a:cs typeface="+mn-cs"/>
                        </a:rPr>
                        <a:t>-</a:t>
                      </a:r>
                      <a:endParaRPr kumimoji="0" lang="en-US" sz="1600" b="1" i="0" u="none" strike="noStrike" kern="1200" cap="none" spc="0" normalizeH="0" baseline="0" noProof="0" dirty="0">
                        <a:ln>
                          <a:noFill/>
                        </a:ln>
                        <a:solidFill>
                          <a:srgbClr val="800000"/>
                        </a:solidFill>
                        <a:effectLst/>
                        <a:uLnTx/>
                        <a:uFillTx/>
                        <a:latin typeface="Franklin Gothic Book"/>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800000"/>
                          </a:solidFill>
                          <a:effectLst/>
                          <a:uLnTx/>
                          <a:uFillTx/>
                          <a:latin typeface="Franklin Gothic Book"/>
                          <a:ea typeface="+mn-ea"/>
                          <a:cs typeface="+mn-cs"/>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20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763AF-1306-4B26-A332-770E4349B34B}"/>
              </a:ext>
            </a:extLst>
          </p:cNvPr>
          <p:cNvSpPr>
            <a:spLocks noGrp="1"/>
          </p:cNvSpPr>
          <p:nvPr>
            <p:ph idx="1"/>
          </p:nvPr>
        </p:nvSpPr>
        <p:spPr>
          <a:xfrm>
            <a:off x="558165" y="702253"/>
            <a:ext cx="10058400" cy="727537"/>
          </a:xfrm>
        </p:spPr>
        <p:txBody>
          <a:bodyPr>
            <a:normAutofit/>
          </a:bodyPr>
          <a:lstStyle/>
          <a:p>
            <a:pPr algn="ctr"/>
            <a:r>
              <a:rPr lang="en-US" sz="4000" dirty="0" err="1"/>
              <a:t>train.py’s</a:t>
            </a:r>
            <a:r>
              <a:rPr lang="en-US" sz="4000" dirty="0"/>
              <a:t> contribution to global warming!</a:t>
            </a:r>
          </a:p>
        </p:txBody>
      </p:sp>
      <p:pic>
        <p:nvPicPr>
          <p:cNvPr id="4" name="Picture 3">
            <a:extLst>
              <a:ext uri="{FF2B5EF4-FFF2-40B4-BE49-F238E27FC236}">
                <a16:creationId xmlns:a16="http://schemas.microsoft.com/office/drawing/2014/main" id="{B9D1D01D-92D9-4467-855E-4FC1D7150402}"/>
              </a:ext>
            </a:extLst>
          </p:cNvPr>
          <p:cNvPicPr>
            <a:picLocks noChangeAspect="1"/>
          </p:cNvPicPr>
          <p:nvPr/>
        </p:nvPicPr>
        <p:blipFill>
          <a:blip r:embed="rId2"/>
          <a:stretch>
            <a:fillRect/>
          </a:stretch>
        </p:blipFill>
        <p:spPr>
          <a:xfrm>
            <a:off x="0" y="1769012"/>
            <a:ext cx="12192000" cy="3319975"/>
          </a:xfrm>
          <a:prstGeom prst="rect">
            <a:avLst/>
          </a:prstGeom>
        </p:spPr>
      </p:pic>
    </p:spTree>
    <p:extLst>
      <p:ext uri="{BB962C8B-B14F-4D97-AF65-F5344CB8AC3E}">
        <p14:creationId xmlns:p14="http://schemas.microsoft.com/office/powerpoint/2010/main" val="167428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vague.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a:t>
            </a:r>
          </a:p>
          <a:p>
            <a:pPr marL="0" lvl="0" indent="0">
              <a:lnSpc>
                <a:spcPct val="107000"/>
              </a:lnSpc>
              <a:spcBef>
                <a:spcPts val="0"/>
              </a:spcBef>
              <a:spcAft>
                <a:spcPts val="800"/>
              </a:spcAft>
              <a:buNone/>
              <a:tabLst>
                <a:tab pos="457200" algn="l"/>
              </a:tabLst>
            </a:pP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PreSumm</a:t>
            </a:r>
            <a:r>
              <a:rPr lang="en-US" dirty="0"/>
              <a:t>)</a:t>
            </a:r>
          </a:p>
        </p:txBody>
      </p:sp>
      <p:sp>
        <p:nvSpPr>
          <p:cNvPr id="3" name="Content Placeholder 2">
            <a:extLst>
              <a:ext uri="{FF2B5EF4-FFF2-40B4-BE49-F238E27FC236}">
                <a16:creationId xmlns:a16="http://schemas.microsoft.com/office/drawing/2014/main" id="{2F67B85E-7F9D-4104-B6CD-FC83865A7E25}"/>
              </a:ext>
            </a:extLst>
          </p:cNvPr>
          <p:cNvSpPr>
            <a:spLocks noGrp="1"/>
          </p:cNvSpPr>
          <p:nvPr>
            <p:ph idx="1"/>
          </p:nvPr>
        </p:nvSpPr>
        <p:spPr>
          <a:xfrm>
            <a:off x="1195320" y="1910262"/>
            <a:ext cx="9960360" cy="3883709"/>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Headnote (Abstractive):</a:t>
            </a:r>
          </a:p>
          <a:p>
            <a:pPr marL="0" lvl="0" indent="0">
              <a:lnSpc>
                <a:spcPct val="107000"/>
              </a:lnSpc>
              <a:spcBef>
                <a:spcPts val="0"/>
              </a:spcBef>
              <a:spcAft>
                <a:spcPts val="800"/>
              </a:spcAft>
              <a:buNone/>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probation and parole lack of jurisdiction judgment arrested order vacated </a:t>
            </a:r>
            <a:r>
              <a:rPr lang="en-U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.&lt;q&gt;</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24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was vacated </a:t>
            </a:r>
            <a:r>
              <a:rPr lang="en-US" sz="240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Tuning the different hype parameters</a:t>
            </a:r>
          </a:p>
          <a:p>
            <a:pPr marL="457200" indent="-457200">
              <a:buFont typeface="+mj-lt"/>
              <a:buAutoNum type="arabicPeriod"/>
            </a:pPr>
            <a:r>
              <a:rPr lang="en-US" sz="2000" dirty="0"/>
              <a:t>Expanding the sentence length beyond the fixed limit of 512</a:t>
            </a:r>
          </a:p>
          <a:p>
            <a:pPr marL="457200" indent="-457200">
              <a:buFont typeface="+mj-lt"/>
              <a:buAutoNum type="arabicPeriod"/>
            </a:pPr>
            <a:r>
              <a:rPr lang="en-US" sz="2000" dirty="0"/>
              <a:t>Using all the cases</a:t>
            </a:r>
          </a:p>
          <a:p>
            <a:pPr marL="457200" indent="-457200">
              <a:buFont typeface="+mj-lt"/>
              <a:buAutoNum type="arabicPeriod"/>
            </a:pPr>
            <a:r>
              <a:rPr lang="en-US" sz="2000" dirty="0"/>
              <a:t>Using all the opinions</a:t>
            </a:r>
          </a:p>
        </p:txBody>
      </p:sp>
    </p:spTree>
    <p:extLst>
      <p:ext uri="{BB962C8B-B14F-4D97-AF65-F5344CB8AC3E}">
        <p14:creationId xmlns:p14="http://schemas.microsoft.com/office/powerpoint/2010/main" val="16580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t>For the </a:t>
            </a:r>
            <a:r>
              <a:rPr lang="en-US" sz="2000" dirty="0" err="1"/>
              <a:t>PreSumm</a:t>
            </a:r>
            <a:r>
              <a:rPr lang="en-US" sz="2000" dirty="0"/>
              <a:t> model, based on the ROUGE score we observe</a:t>
            </a:r>
          </a:p>
          <a:p>
            <a:pPr marL="749808" lvl="1" indent="-457200"/>
            <a:r>
              <a:rPr lang="en-US" sz="1800" dirty="0"/>
              <a:t>The extractive model performs better than the abstractive based model</a:t>
            </a:r>
          </a:p>
          <a:p>
            <a:pPr marL="749808" lvl="1" indent="-457200"/>
            <a:r>
              <a:rPr lang="en-US" sz="1800" dirty="0"/>
              <a:t>The trained model performs slightly better than the pretrained model</a:t>
            </a:r>
          </a:p>
          <a:p>
            <a:pPr marL="457200" indent="-457200">
              <a:buFont typeface="+mj-lt"/>
              <a:buAutoNum type="arabicPeriod"/>
            </a:pPr>
            <a:r>
              <a:rPr lang="en-US" sz="2000" dirty="0"/>
              <a:t>For the </a:t>
            </a:r>
            <a:r>
              <a:rPr lang="en-US" sz="2000" dirty="0" err="1"/>
              <a:t>MathSum</a:t>
            </a:r>
            <a:r>
              <a:rPr lang="en-US" sz="2000" dirty="0"/>
              <a:t> model , based on the ROUGE score we observe</a:t>
            </a:r>
          </a:p>
          <a:p>
            <a:pPr lvl="3"/>
            <a:r>
              <a:rPr lang="en-US" sz="1400" dirty="0" err="1"/>
              <a:t>RoBERTa</a:t>
            </a:r>
            <a:r>
              <a:rPr lang="en-US" sz="1400" dirty="0"/>
              <a:t> model performs better than the BERT model</a:t>
            </a:r>
          </a:p>
          <a:p>
            <a:pPr marL="457200" indent="-457200">
              <a:buFont typeface="+mj-lt"/>
              <a:buAutoNum type="arabicPeriod"/>
            </a:pPr>
            <a:r>
              <a:rPr lang="en-US" sz="2000" dirty="0"/>
              <a:t>Over all the </a:t>
            </a:r>
            <a:r>
              <a:rPr lang="en-US" sz="2000" dirty="0" err="1"/>
              <a:t>MathSum</a:t>
            </a:r>
            <a:r>
              <a:rPr lang="en-US" sz="2000" dirty="0"/>
              <a:t> model performed better than the </a:t>
            </a:r>
            <a:r>
              <a:rPr lang="en-US" sz="2000" dirty="0" err="1"/>
              <a:t>PreSumm</a:t>
            </a:r>
            <a:r>
              <a:rPr lang="en-US" sz="2000" dirty="0"/>
              <a:t> model</a:t>
            </a:r>
          </a:p>
          <a:p>
            <a:pPr marL="457200" indent="-457200">
              <a:buFont typeface="+mj-lt"/>
              <a:buAutoNum type="arabicPeriod"/>
            </a:pPr>
            <a:r>
              <a:rPr lang="en-US" sz="2000" dirty="0"/>
              <a:t>Training improved the performance, more so for abstractive models</a:t>
            </a:r>
          </a:p>
          <a:p>
            <a:pPr marL="457200" indent="-457200">
              <a:buFont typeface="+mj-lt"/>
              <a:buAutoNum type="arabicPeriod"/>
            </a:pPr>
            <a:r>
              <a:rPr lang="en-US" sz="2000" dirty="0"/>
              <a:t>The </a:t>
            </a:r>
            <a:r>
              <a:rPr lang="en-US" sz="2000" dirty="0" err="1"/>
              <a:t>MathSum</a:t>
            </a:r>
            <a:r>
              <a:rPr lang="en-US" sz="2000" dirty="0"/>
              <a:t> </a:t>
            </a:r>
            <a:r>
              <a:rPr lang="en-US" sz="2000" dirty="0" err="1"/>
              <a:t>RoBERTa</a:t>
            </a:r>
            <a:r>
              <a:rPr lang="en-US" sz="2000" dirty="0"/>
              <a:t> model performed the best</a:t>
            </a:r>
          </a:p>
        </p:txBody>
      </p:sp>
    </p:spTree>
    <p:extLst>
      <p:ext uri="{BB962C8B-B14F-4D97-AF65-F5344CB8AC3E}">
        <p14:creationId xmlns:p14="http://schemas.microsoft.com/office/powerpoint/2010/main" val="84710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2B34-DF68-420A-A1A7-69ABD17B850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p>
          <a:p>
            <a:pPr lvl="0"/>
            <a:r>
              <a:rPr lang="en-US" sz="2200" dirty="0"/>
              <a:t>In this project we will use NLP summarized algorithms to reconstruct headnotes using a variety of court cases as our training dataset. </a:t>
            </a:r>
          </a:p>
        </p:txBody>
      </p:sp>
    </p:spTree>
    <p:extLst>
      <p:ext uri="{BB962C8B-B14F-4D97-AF65-F5344CB8AC3E}">
        <p14:creationId xmlns:p14="http://schemas.microsoft.com/office/powerpoint/2010/main" val="26270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62424" y="1955800"/>
            <a:ext cx="10020527" cy="754149"/>
          </a:xfrm>
        </p:spPr>
        <p:txBody>
          <a:bodyPr>
            <a:normAutofit fontScale="92500" lnSpcReduction="10000"/>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endParaRPr lang="en-US" sz="2400" dirty="0"/>
          </a:p>
        </p:txBody>
      </p:sp>
      <p:graphicFrame>
        <p:nvGraphicFramePr>
          <p:cNvPr id="4" name="Table 5">
            <a:extLst>
              <a:ext uri="{FF2B5EF4-FFF2-40B4-BE49-F238E27FC236}">
                <a16:creationId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a16="http://schemas.microsoft.com/office/drawing/2014/main" val="2919214932"/>
                    </a:ext>
                  </a:extLst>
                </a:gridCol>
                <a:gridCol w="2908762">
                  <a:extLst>
                    <a:ext uri="{9D8B030D-6E8A-4147-A177-3AD203B41FA5}">
                      <a16:colId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97,600 (using 3,693</a:t>
                      </a:r>
                      <a:r>
                        <a:rPr lang="en-US" baseline="0" dirty="0"/>
                        <a:t> cases)</a:t>
                      </a:r>
                      <a:endParaRPr lang="en-US" dirty="0"/>
                    </a:p>
                  </a:txBody>
                  <a:tcPr/>
                </a:tc>
                <a:extLst>
                  <a:ext uri="{0D108BD9-81ED-4DB2-BD59-A6C34878D82A}">
                    <a16:rowId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opinions</a:t>
                      </a:r>
                    </a:p>
                  </a:txBody>
                  <a:tcPr/>
                </a:tc>
                <a:extLst>
                  <a:ext uri="{0D108BD9-81ED-4DB2-BD59-A6C34878D82A}">
                    <a16:rowId xmlns:a16="http://schemas.microsoft.com/office/drawing/2014/main" val="3507887961"/>
                  </a:ext>
                </a:extLst>
              </a:tr>
            </a:tbl>
          </a:graphicData>
        </a:graphic>
      </p:graphicFrame>
      <p:pic>
        <p:nvPicPr>
          <p:cNvPr id="5" name="Picture 4">
            <a:extLst>
              <a:ext uri="{FF2B5EF4-FFF2-40B4-BE49-F238E27FC236}">
                <a16:creationId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2008 and extract data from </a:t>
            </a:r>
            <a:r>
              <a:rPr lang="en-US" sz="1800" dirty="0" err="1"/>
              <a:t>casebody.data</a:t>
            </a:r>
            <a:endParaRPr lang="en-US" sz="1800" dirty="0"/>
          </a:p>
          <a:p>
            <a:pPr marL="457200" indent="-457200">
              <a:buAutoNum type="arabicParenR"/>
            </a:pPr>
            <a:r>
              <a:rPr lang="en-US" sz="1800" dirty="0"/>
              <a:t>Extracted majority opinions 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a:t>Filtered data where length of headnotes &gt; 150 and opinion is larger than the headnotes</a:t>
            </a:r>
          </a:p>
          <a:p>
            <a:pPr marL="457200" indent="-457200">
              <a:buAutoNum type="arabicParenR"/>
            </a:pPr>
            <a:r>
              <a:rPr lang="en-US" sz="1800" dirty="0"/>
              <a:t>Tokenized the headnotes and opinions</a:t>
            </a:r>
          </a:p>
          <a:p>
            <a:pPr marL="457200" indent="-457200">
              <a:buAutoNum type="arabicParenR"/>
            </a:pPr>
            <a:r>
              <a:rPr lang="en-US" sz="1800" dirty="0"/>
              <a:t>Preprocessed using Bert preprocessor to label opinions. </a:t>
            </a:r>
          </a:p>
          <a:p>
            <a:pPr marL="457200" indent="-457200">
              <a:buAutoNum type="arabicParenR"/>
            </a:pPr>
            <a:r>
              <a:rPr lang="en-US" sz="18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10164515" cy="2806699"/>
          </a:xfrm>
        </p:spPr>
        <p:txBody>
          <a:bodyPr>
            <a:normAutofit/>
          </a:bodyPr>
          <a:lstStyle/>
          <a:p>
            <a:pPr marL="0" indent="0">
              <a:buNone/>
            </a:pPr>
            <a:r>
              <a:rPr lang="en-US" sz="2000" dirty="0"/>
              <a:t>The steps to prepare the data for our models:</a:t>
            </a:r>
          </a:p>
          <a:p>
            <a:pPr marL="457200" indent="-457200">
              <a:buAutoNum type="arabicParenR"/>
            </a:pPr>
            <a:r>
              <a:rPr lang="en-US" sz="1800" dirty="0"/>
              <a:t>For </a:t>
            </a:r>
            <a:r>
              <a:rPr lang="en-US" sz="1800" b="1" u="sng" dirty="0"/>
              <a:t>each sentence in opinion and compare it to the sentences in the headnotes</a:t>
            </a:r>
            <a:r>
              <a:rPr lang="en-US" sz="1800" dirty="0"/>
              <a:t>.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a:t>
            </a:r>
            <a:r>
              <a:rPr lang="en-US" sz="1800" b="1" u="sng" dirty="0"/>
              <a:t>sentences that are selected have a label of 1 </a:t>
            </a:r>
            <a:r>
              <a:rPr lang="en-US" sz="1800" dirty="0"/>
              <a:t>and the sentence that is not selected has a label of 0</a:t>
            </a:r>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PreSumm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a:hlinkClick r:id="rId2"/>
              </a:rPr>
              <a:t>Text Summarization with Pretrained Encoders</a:t>
            </a:r>
            <a:endParaRPr lang="en-US" sz="2400" dirty="0"/>
          </a:p>
          <a:p>
            <a:pPr marL="0" indent="0">
              <a:buNone/>
            </a:pPr>
            <a:r>
              <a:rPr lang="en-US" sz="2100" dirty="0"/>
              <a:t>by 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model.</a:t>
            </a:r>
          </a:p>
          <a:p>
            <a:pPr marL="0" indent="0">
              <a:buNone/>
            </a:pPr>
            <a:r>
              <a:rPr lang="en-US" sz="2000" dirty="0"/>
              <a:t>code is available at </a:t>
            </a:r>
            <a:r>
              <a:rPr lang="en-US" sz="2000" dirty="0">
                <a:hlinkClick r:id="rId3"/>
              </a:rPr>
              <a:t>https://github.com/nlpyang/PreSumm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 (</a:t>
            </a:r>
            <a:r>
              <a:rPr lang="en-US" dirty="0" err="1"/>
              <a:t>MatchSum</a:t>
            </a:r>
            <a:r>
              <a:rPr lang="en-US" dirty="0"/>
              <a:t>)</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Matching</a:t>
            </a:r>
            <a:endParaRPr lang="en-US" dirty="0"/>
          </a:p>
          <a:p>
            <a:pPr marL="0" indent="0">
              <a:buNone/>
            </a:pPr>
            <a:r>
              <a:rPr lang="en-US" sz="1600" dirty="0"/>
              <a:t>by 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Huang</a:t>
            </a:r>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https://github.com/maszhongming/MatchSum</a:t>
            </a:r>
            <a:endParaRPr lang="en-US" sz="1600" dirty="0"/>
          </a:p>
        </p:txBody>
      </p:sp>
      <p:pic>
        <p:nvPicPr>
          <p:cNvPr id="5" name="Picture 4">
            <a:extLst>
              <a:ext uri="{FF2B5EF4-FFF2-40B4-BE49-F238E27FC236}">
                <a16:creationId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Research (metrics)</a:t>
            </a:r>
          </a:p>
        </p:txBody>
      </p:sp>
      <p:sp>
        <p:nvSpPr>
          <p:cNvPr id="3" name="Content Placeholder 2">
            <a:extLst>
              <a:ext uri="{FF2B5EF4-FFF2-40B4-BE49-F238E27FC236}">
                <a16:creationId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a:t>ROUGE (Recall-Oriented Understudy for </a:t>
            </a:r>
            <a:r>
              <a:rPr lang="en-US" b="1" dirty="0" err="1"/>
              <a:t>Gisting</a:t>
            </a:r>
            <a:r>
              <a:rPr lang="en-US" b="1" dirty="0"/>
              <a:t> Evaluation)</a:t>
            </a:r>
            <a:r>
              <a:rPr lang="en-US" dirty="0"/>
              <a:t> is a set of metrics that can be used by NLP algorithms to evaluate the summaries it generates against a set of references (human-produced summary).</a:t>
            </a:r>
          </a:p>
          <a:p>
            <a:pPr lvl="0"/>
            <a:r>
              <a:rPr lang="en-US" dirty="0"/>
              <a:t>The ROUGE SCORES and METRICS are:</a:t>
            </a:r>
          </a:p>
          <a:p>
            <a:pPr marL="457200" indent="-457200">
              <a:buAutoNum type="arabicParenR"/>
            </a:pPr>
            <a:endParaRPr lang="en-US" dirty="0"/>
          </a:p>
        </p:txBody>
      </p:sp>
      <p:graphicFrame>
        <p:nvGraphicFramePr>
          <p:cNvPr id="4" name="Table 4">
            <a:extLst>
              <a:ext uri="{FF2B5EF4-FFF2-40B4-BE49-F238E27FC236}">
                <a16:creationId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962400"/>
        </p:xfrm>
        <a:graphic>
          <a:graphicData uri="http://schemas.openxmlformats.org/drawingml/2006/table">
            <a:tbl>
              <a:tblPr firstRow="1" bandRow="1">
                <a:tableStyleId>{5C22544A-7EE6-4342-B048-85BDC9FD1C3A}</a:tableStyleId>
              </a:tblPr>
              <a:tblGrid>
                <a:gridCol w="1527191">
                  <a:extLst>
                    <a:ext uri="{9D8B030D-6E8A-4147-A177-3AD203B41FA5}">
                      <a16:colId xmlns:a16="http://schemas.microsoft.com/office/drawing/2014/main" val="4290089180"/>
                    </a:ext>
                  </a:extLst>
                </a:gridCol>
                <a:gridCol w="4084962">
                  <a:extLst>
                    <a:ext uri="{9D8B030D-6E8A-4147-A177-3AD203B41FA5}">
                      <a16:colId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similarity</a:t>
                      </a:r>
                    </a:p>
                  </a:txBody>
                  <a:tcPr/>
                </a:tc>
                <a:extLst>
                  <a:ext uri="{0D108BD9-81ED-4DB2-BD59-A6C34878D82A}">
                    <a16:rowId xmlns:a16="http://schemas.microsoft.com/office/drawing/2014/main" val="1011393144"/>
                  </a:ext>
                </a:extLst>
              </a:tr>
              <a:tr h="370840">
                <a:tc>
                  <a:txBody>
                    <a:bodyPr/>
                    <a:lstStyle/>
                    <a:p>
                      <a:r>
                        <a:rPr lang="en-US" sz="1400" dirty="0"/>
                        <a:t>Recall</a:t>
                      </a:r>
                    </a:p>
                  </a:txBody>
                  <a:tcPr/>
                </a:tc>
                <a:tc>
                  <a:txBody>
                    <a:bodyPr/>
                    <a:lstStyle/>
                    <a:p>
                      <a:r>
                        <a:rPr lang="en-US" sz="1400" b="0" i="0" kern="1200" dirty="0">
                          <a:solidFill>
                            <a:schemeClr val="dk1"/>
                          </a:solidFill>
                          <a:effectLst/>
                          <a:latin typeface="+mn-lt"/>
                          <a:ea typeface="+mn-ea"/>
                          <a:cs typeface="+mn-cs"/>
                        </a:rPr>
                        <a:t>the number of overlapping words divided by the total words in the </a:t>
                      </a:r>
                      <a:r>
                        <a:rPr lang="en-US" sz="1400" b="0" i="1" kern="1200" dirty="0">
                          <a:solidFill>
                            <a:schemeClr val="dk1"/>
                          </a:solidFill>
                          <a:effectLst/>
                          <a:latin typeface="+mn-lt"/>
                          <a:ea typeface="+mn-ea"/>
                          <a:cs typeface="+mn-cs"/>
                        </a:rPr>
                        <a:t>reference</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4"/>
                  </a:ext>
                </a:extLst>
              </a:tr>
              <a:tr h="370840">
                <a:tc>
                  <a:txBody>
                    <a:bodyPr/>
                    <a:lstStyle/>
                    <a:p>
                      <a:r>
                        <a:rPr lang="en-US" sz="1400" dirty="0"/>
                        <a:t>Precision</a:t>
                      </a:r>
                    </a:p>
                  </a:txBody>
                  <a:tcPr/>
                </a:tc>
                <a:tc>
                  <a:txBody>
                    <a:bodyPr/>
                    <a:lstStyle/>
                    <a:p>
                      <a:r>
                        <a:rPr lang="en-US" sz="1400" b="0" i="0" kern="1200" dirty="0">
                          <a:solidFill>
                            <a:schemeClr val="dk1"/>
                          </a:solidFill>
                          <a:effectLst/>
                          <a:latin typeface="+mn-lt"/>
                          <a:ea typeface="+mn-ea"/>
                          <a:cs typeface="+mn-cs"/>
                        </a:rPr>
                        <a:t>the number of overlapping words divided by the total number of words in the </a:t>
                      </a:r>
                      <a:r>
                        <a:rPr lang="en-US" sz="1400" b="0" i="1" kern="1200" dirty="0">
                          <a:solidFill>
                            <a:schemeClr val="dk1"/>
                          </a:solidFill>
                          <a:effectLst/>
                          <a:latin typeface="+mn-lt"/>
                          <a:ea typeface="+mn-ea"/>
                          <a:cs typeface="+mn-cs"/>
                        </a:rPr>
                        <a:t>generated</a:t>
                      </a:r>
                      <a:r>
                        <a:rPr lang="en-US" sz="1400" b="0" i="0" kern="1200" dirty="0">
                          <a:solidFill>
                            <a:schemeClr val="dk1"/>
                          </a:solidFill>
                          <a:effectLst/>
                          <a:latin typeface="+mn-lt"/>
                          <a:ea typeface="+mn-ea"/>
                          <a:cs typeface="+mn-cs"/>
                        </a:rPr>
                        <a:t> summary</a:t>
                      </a:r>
                    </a:p>
                  </a:txBody>
                  <a:tcPr/>
                </a:tc>
                <a:extLst>
                  <a:ext uri="{0D108BD9-81ED-4DB2-BD59-A6C34878D82A}">
                    <a16:rowId xmlns:a16="http://schemas.microsoft.com/office/drawing/2014/main" val="10005"/>
                  </a:ext>
                </a:extLst>
              </a:tr>
              <a:tr h="370840">
                <a:tc>
                  <a:txBody>
                    <a:bodyPr/>
                    <a:lstStyle/>
                    <a:p>
                      <a:r>
                        <a:rPr lang="en-US" sz="1400" dirty="0"/>
                        <a:t>F-Measure</a:t>
                      </a:r>
                    </a:p>
                  </a:txBody>
                  <a:tcPr/>
                </a:tc>
                <a:tc>
                  <a:txBody>
                    <a:bodyPr/>
                    <a:lstStyle/>
                    <a:p>
                      <a:r>
                        <a:rPr lang="en-US" sz="1400" b="0" i="0" kern="1200" dirty="0">
                          <a:solidFill>
                            <a:schemeClr val="dk1"/>
                          </a:solidFill>
                          <a:effectLst/>
                          <a:latin typeface="+mn-lt"/>
                          <a:ea typeface="+mn-ea"/>
                          <a:cs typeface="+mn-cs"/>
                        </a:rPr>
                        <a:t>Assigned by equal importance of recall and precision, i.e. alpha=0.5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03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6397"/>
          </a:xfrm>
        </p:spPr>
        <p:txBody>
          <a:bodyPr/>
          <a:lstStyle/>
          <a:p>
            <a:r>
              <a:rPr lang="en-US" dirty="0"/>
              <a:t>Implementation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1204685"/>
              </p:ext>
            </p:extLst>
          </p:nvPr>
        </p:nvGraphicFramePr>
        <p:xfrm>
          <a:off x="965712" y="2011584"/>
          <a:ext cx="10246360" cy="3635428"/>
        </p:xfrm>
        <a:graphic>
          <a:graphicData uri="http://schemas.openxmlformats.org/drawingml/2006/table">
            <a:tbl>
              <a:tblPr firstRow="1" bandRow="1">
                <a:tableStyleId>{5C22544A-7EE6-4342-B048-85BDC9FD1C3A}</a:tableStyleId>
              </a:tblPr>
              <a:tblGrid>
                <a:gridCol w="2210244">
                  <a:extLst>
                    <a:ext uri="{9D8B030D-6E8A-4147-A177-3AD203B41FA5}">
                      <a16:colId xmlns:a16="http://schemas.microsoft.com/office/drawing/2014/main" val="20000"/>
                    </a:ext>
                  </a:extLst>
                </a:gridCol>
                <a:gridCol w="1142556">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5074920">
                  <a:extLst>
                    <a:ext uri="{9D8B030D-6E8A-4147-A177-3AD203B41FA5}">
                      <a16:colId xmlns:a16="http://schemas.microsoft.com/office/drawing/2014/main" val="2436690740"/>
                    </a:ext>
                  </a:extLst>
                </a:gridCol>
              </a:tblGrid>
              <a:tr h="569245">
                <a:tc>
                  <a:txBody>
                    <a:bodyPr/>
                    <a:lstStyle/>
                    <a:p>
                      <a:r>
                        <a:rPr lang="en-US" dirty="0"/>
                        <a:t>SOTA</a:t>
                      </a:r>
                    </a:p>
                  </a:txBody>
                  <a:tcPr/>
                </a:tc>
                <a:tc>
                  <a:txBody>
                    <a:bodyPr/>
                    <a:lstStyle/>
                    <a:p>
                      <a:r>
                        <a:rPr lang="en-US" dirty="0"/>
                        <a:t>Type</a:t>
                      </a:r>
                    </a:p>
                  </a:txBody>
                  <a:tcPr/>
                </a:tc>
                <a:tc>
                  <a:txBody>
                    <a:bodyPr/>
                    <a:lstStyle/>
                    <a:p>
                      <a:r>
                        <a:rPr lang="en-US" dirty="0"/>
                        <a:t>Transformer</a:t>
                      </a:r>
                    </a:p>
                  </a:txBody>
                  <a:tcPr/>
                </a:tc>
                <a:tc>
                  <a:txBody>
                    <a:bodyPr/>
                    <a:lstStyle/>
                    <a:p>
                      <a:r>
                        <a:rPr lang="en-US" dirty="0"/>
                        <a:t>Steps</a:t>
                      </a:r>
                    </a:p>
                  </a:txBody>
                  <a:tcPr/>
                </a:tc>
                <a:extLst>
                  <a:ext uri="{0D108BD9-81ED-4DB2-BD59-A6C34878D82A}">
                    <a16:rowId xmlns:a16="http://schemas.microsoft.com/office/drawing/2014/main" val="10000"/>
                  </a:ext>
                </a:extLst>
              </a:tr>
              <a:tr h="752799">
                <a:tc rowSpan="3">
                  <a:txBody>
                    <a:bodyPr/>
                    <a:lstStyle/>
                    <a:p>
                      <a:r>
                        <a:rPr lang="en-US" sz="1200" dirty="0" err="1"/>
                        <a:t>PreSumm</a:t>
                      </a:r>
                      <a:endParaRPr lang="en-US" sz="1200" dirty="0"/>
                    </a:p>
                  </a:txBody>
                  <a:tcPr anchor="ctr"/>
                </a:tc>
                <a:tc>
                  <a:txBody>
                    <a:bodyPr/>
                    <a:lstStyle/>
                    <a:p>
                      <a:r>
                        <a:rPr lang="en-US" sz="1200" dirty="0"/>
                        <a:t>Extractive</a:t>
                      </a:r>
                    </a:p>
                  </a:txBody>
                  <a:tcPr/>
                </a:tc>
                <a:tc>
                  <a:txBody>
                    <a:bodyPr/>
                    <a:lstStyle/>
                    <a:p>
                      <a:r>
                        <a:rPr lang="en-US" sz="1200" dirty="0"/>
                        <a:t>BERT</a:t>
                      </a:r>
                    </a:p>
                  </a:txBody>
                  <a:tcPr/>
                </a:tc>
                <a:tc rowSpan="3">
                  <a:txBody>
                    <a:bodyPr/>
                    <a:lstStyle/>
                    <a:p>
                      <a:pPr marL="228600" indent="-228600">
                        <a:buAutoNum type="arabicParenR"/>
                      </a:pPr>
                      <a:r>
                        <a:rPr lang="en-US" sz="1200" dirty="0"/>
                        <a:t>Use the pretrained model with our dataset and get the ROUGE metrics</a:t>
                      </a:r>
                    </a:p>
                    <a:p>
                      <a:pPr marL="228600" indent="-228600">
                        <a:buAutoNum type="arabicParenR"/>
                      </a:pPr>
                      <a:r>
                        <a:rPr lang="en-US" sz="1200" dirty="0"/>
                        <a:t>Train the model with our dataset </a:t>
                      </a:r>
                    </a:p>
                    <a:p>
                      <a:pPr marL="228600" indent="-228600">
                        <a:buAutoNum type="arabicParenR"/>
                      </a:pPr>
                      <a:r>
                        <a:rPr lang="en-US" sz="1200" dirty="0"/>
                        <a:t>Use the trained model to get the ROUGE metrics</a:t>
                      </a:r>
                    </a:p>
                    <a:p>
                      <a:pPr marL="228600" indent="-228600">
                        <a:buAutoNum type="arabicParenR"/>
                      </a:pPr>
                      <a:r>
                        <a:rPr lang="en-US" sz="1200" dirty="0"/>
                        <a:t>Compare the two outputs</a:t>
                      </a:r>
                    </a:p>
                  </a:txBody>
                  <a:tcPr anchor="ctr"/>
                </a:tc>
                <a:extLst>
                  <a:ext uri="{0D108BD9-81ED-4DB2-BD59-A6C34878D82A}">
                    <a16:rowId xmlns:a16="http://schemas.microsoft.com/office/drawing/2014/main" val="10001"/>
                  </a:ext>
                </a:extLst>
              </a:tr>
              <a:tr h="752799">
                <a:tc vMerge="1">
                  <a:txBody>
                    <a:bodyPr/>
                    <a:lstStyle/>
                    <a:p>
                      <a:endParaRPr lang="en-US" dirty="0"/>
                    </a:p>
                  </a:txBody>
                  <a:tcPr/>
                </a:tc>
                <a:tc rowSpan="2">
                  <a:txBody>
                    <a:bodyPr/>
                    <a:lstStyle/>
                    <a:p>
                      <a:r>
                        <a:rPr lang="en-US" sz="1200" dirty="0"/>
                        <a:t>Abstractive</a:t>
                      </a:r>
                    </a:p>
                  </a:txBody>
                  <a:tcPr anchor="ctr"/>
                </a:tc>
                <a:tc>
                  <a:txBody>
                    <a:bodyPr/>
                    <a:lstStyle/>
                    <a:p>
                      <a:r>
                        <a:rPr lang="en-US" sz="1200" dirty="0"/>
                        <a:t>Baseline Transformer</a:t>
                      </a:r>
                    </a:p>
                  </a:txBody>
                  <a:tcPr/>
                </a:tc>
                <a:tc vMerge="1">
                  <a:txBody>
                    <a:bodyPr/>
                    <a:lstStyle/>
                    <a:p>
                      <a:pPr marL="228600" indent="-228600">
                        <a:buAutoNum type="arabicParenR"/>
                      </a:pPr>
                      <a:endParaRPr lang="en-US" sz="1200" dirty="0"/>
                    </a:p>
                  </a:txBody>
                  <a:tcPr/>
                </a:tc>
                <a:extLst>
                  <a:ext uri="{0D108BD9-81ED-4DB2-BD59-A6C34878D82A}">
                    <a16:rowId xmlns:a16="http://schemas.microsoft.com/office/drawing/2014/main" val="10002"/>
                  </a:ext>
                </a:extLst>
              </a:tr>
              <a:tr h="752799">
                <a:tc vMerge="1">
                  <a:txBody>
                    <a:bodyPr/>
                    <a:lstStyle/>
                    <a:p>
                      <a:endParaRPr lang="en-US" dirty="0"/>
                    </a:p>
                  </a:txBody>
                  <a:tcPr/>
                </a:tc>
                <a:tc vMerge="1">
                  <a:txBody>
                    <a:bodyPr/>
                    <a:lstStyle/>
                    <a:p>
                      <a:endParaRPr lang="en-US" dirty="0"/>
                    </a:p>
                  </a:txBody>
                  <a:tcPr/>
                </a:tc>
                <a:tc>
                  <a:txBody>
                    <a:bodyPr/>
                    <a:lstStyle/>
                    <a:p>
                      <a:r>
                        <a:rPr lang="en-US" sz="1200" dirty="0"/>
                        <a:t>BERT-Ext</a:t>
                      </a:r>
                    </a:p>
                  </a:txBody>
                  <a:tcPr/>
                </a:tc>
                <a:tc vMerge="1">
                  <a:txBody>
                    <a:bodyPr/>
                    <a:lstStyle/>
                    <a:p>
                      <a:pPr marL="228600" indent="-228600">
                        <a:buAutoNum type="arabicParenR"/>
                      </a:pPr>
                      <a:endParaRPr lang="en-US" sz="1200" dirty="0"/>
                    </a:p>
                  </a:txBody>
                  <a:tcPr/>
                </a:tc>
                <a:extLst>
                  <a:ext uri="{0D108BD9-81ED-4DB2-BD59-A6C34878D82A}">
                    <a16:rowId xmlns:a16="http://schemas.microsoft.com/office/drawing/2014/main" val="10003"/>
                  </a:ext>
                </a:extLst>
              </a:tr>
              <a:tr h="423832">
                <a:tc rowSpan="2">
                  <a:txBody>
                    <a:bodyPr/>
                    <a:lstStyle/>
                    <a:p>
                      <a:r>
                        <a:rPr lang="en-US" sz="1200" dirty="0" err="1"/>
                        <a:t>MatchSum</a:t>
                      </a:r>
                      <a:endParaRPr lang="en-US" sz="1200" dirty="0"/>
                    </a:p>
                  </a:txBody>
                  <a:tcPr anchor="ctr"/>
                </a:tc>
                <a:tc rowSpan="2">
                  <a:txBody>
                    <a:bodyPr/>
                    <a:lstStyle/>
                    <a:p>
                      <a:r>
                        <a:rPr lang="en-US" sz="1200" dirty="0"/>
                        <a:t>Extractive</a:t>
                      </a:r>
                    </a:p>
                  </a:txBody>
                  <a:tcPr anchor="ctr"/>
                </a:tc>
                <a:tc>
                  <a:txBody>
                    <a:bodyPr/>
                    <a:lstStyle/>
                    <a:p>
                      <a:r>
                        <a:rPr lang="en-US" sz="1200" dirty="0"/>
                        <a:t>BERT</a:t>
                      </a:r>
                    </a:p>
                  </a:txBody>
                  <a:tcPr/>
                </a:tc>
                <a:tc rowSpan="2">
                  <a:txBody>
                    <a:bodyPr/>
                    <a:lstStyle/>
                    <a:p>
                      <a:pPr marL="228600" indent="-228600">
                        <a:buAutoNum type="arabicParenR"/>
                      </a:pPr>
                      <a:r>
                        <a:rPr lang="en-US" sz="1200" dirty="0"/>
                        <a:t>Use the pretrained model </a:t>
                      </a:r>
                    </a:p>
                    <a:p>
                      <a:pPr marL="228600" indent="-228600">
                        <a:buAutoNum type="arabicParenR"/>
                      </a:pPr>
                      <a:r>
                        <a:rPr lang="en-US" sz="1200" dirty="0"/>
                        <a:t>Evaluate using ROUGE metrics</a:t>
                      </a:r>
                    </a:p>
                  </a:txBody>
                  <a:tcPr/>
                </a:tc>
                <a:extLst>
                  <a:ext uri="{0D108BD9-81ED-4DB2-BD59-A6C34878D82A}">
                    <a16:rowId xmlns:a16="http://schemas.microsoft.com/office/drawing/2014/main" val="10004"/>
                  </a:ext>
                </a:extLst>
              </a:tr>
              <a:tr h="383954">
                <a:tc vMerge="1">
                  <a:txBody>
                    <a:bodyPr/>
                    <a:lstStyle/>
                    <a:p>
                      <a:endParaRPr lang="en-US" dirty="0"/>
                    </a:p>
                  </a:txBody>
                  <a:tcPr/>
                </a:tc>
                <a:tc vMerge="1">
                  <a:txBody>
                    <a:bodyPr/>
                    <a:lstStyle/>
                    <a:p>
                      <a:endParaRPr lang="en-US" dirty="0"/>
                    </a:p>
                  </a:txBody>
                  <a:tcPr/>
                </a:tc>
                <a:tc>
                  <a:txBody>
                    <a:bodyPr/>
                    <a:lstStyle/>
                    <a:p>
                      <a:r>
                        <a:rPr lang="en-US" sz="1200" dirty="0" err="1"/>
                        <a:t>RoBERTa</a:t>
                      </a:r>
                      <a:endParaRPr lang="en-US" sz="1200" dirty="0"/>
                    </a:p>
                  </a:txBody>
                  <a:tcPr/>
                </a:tc>
                <a:tc vMerge="1">
                  <a:txBody>
                    <a:bodyPr/>
                    <a:lstStyle/>
                    <a:p>
                      <a:pPr marL="0" indent="0">
                        <a:buNone/>
                      </a:pPr>
                      <a:endParaRPr lang="en-US"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82177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1740</Words>
  <Application>Microsoft Office PowerPoint</Application>
  <PresentationFormat>Widescreen</PresentationFormat>
  <Paragraphs>179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Data Science for Case Law</vt:lpstr>
      <vt:lpstr>Problem Statement</vt:lpstr>
      <vt:lpstr>Exploratory Data Analysis</vt:lpstr>
      <vt:lpstr>Preparing the data</vt:lpstr>
      <vt:lpstr>Steps for labeling data</vt:lpstr>
      <vt:lpstr>Our Research (PreSumm)</vt:lpstr>
      <vt:lpstr>Our Research (MatchSum)</vt:lpstr>
      <vt:lpstr>Our Research (metrics)</vt:lpstr>
      <vt:lpstr>Implementation</vt:lpstr>
      <vt:lpstr>Our Results (F-Scores)</vt:lpstr>
      <vt:lpstr>PowerPoint Presentation</vt:lpstr>
      <vt:lpstr>Sample Results (MatchSum)</vt:lpstr>
      <vt:lpstr>Sample Results (PreSumm)</vt:lpstr>
      <vt:lpstr>Next Steps</vt:lpstr>
      <vt:lpstr>Conclusion</vt:lpstr>
      <vt:lpstr>Appendix</vt:lpstr>
      <vt:lpstr>Appendix</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2020-05-10T20:29:23Z</dcterms:modified>
</cp:coreProperties>
</file>