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81" r:id="rId11"/>
    <p:sldId id="279" r:id="rId12"/>
    <p:sldId id="276" r:id="rId13"/>
    <p:sldId id="277" r:id="rId14"/>
    <p:sldId id="282" r:id="rId15"/>
    <p:sldId id="278" r:id="rId16"/>
    <p:sldId id="272"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3" autoAdjust="0"/>
    <p:restoredTop sz="94660"/>
  </p:normalViewPr>
  <p:slideViewPr>
    <p:cSldViewPr snapToGrid="0">
      <p:cViewPr varScale="1">
        <p:scale>
          <a:sx n="94" d="100"/>
          <a:sy n="94" d="100"/>
        </p:scale>
        <p:origin x="69" y="30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2" Type="http://schemas.openxmlformats.org/officeDocument/2006/relationships/hyperlink" Target="https://arxiv.org/abs/1908.0834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2" Type="http://schemas.openxmlformats.org/officeDocument/2006/relationships/hyperlink" Target="https://arxiv.org/abs/2004.08795"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Implementation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82776"/>
              </p:ext>
            </p:extLst>
          </p:nvPr>
        </p:nvGraphicFramePr>
        <p:xfrm>
          <a:off x="965712" y="2011584"/>
          <a:ext cx="10246360" cy="3952525"/>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val="20000"/>
                    </a:ext>
                  </a:extLst>
                </a:gridCol>
                <a:gridCol w="1142556">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5074920">
                  <a:extLst>
                    <a:ext uri="{9D8B030D-6E8A-4147-A177-3AD203B41FA5}">
                      <a16:colId xmlns:a16="http://schemas.microsoft.com/office/drawing/2014/main"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3"/>
                  </a:ext>
                </a:extLst>
              </a:tr>
              <a:tr h="423832">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4"/>
                  </a:ext>
                </a:extLst>
              </a:tr>
              <a:tr h="383954">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82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803309"/>
              </p:ext>
            </p:extLst>
          </p:nvPr>
        </p:nvGraphicFramePr>
        <p:xfrm>
          <a:off x="1152631" y="2040384"/>
          <a:ext cx="10058778" cy="2712720"/>
        </p:xfrm>
        <a:graphic>
          <a:graphicData uri="http://schemas.openxmlformats.org/drawingml/2006/table">
            <a:tbl>
              <a:tblPr firstRow="1" bandRow="1">
                <a:tableStyleId>{5C22544A-7EE6-4342-B048-85BDC9FD1C3A}</a:tableStyleId>
              </a:tblPr>
              <a:tblGrid>
                <a:gridCol w="1112957">
                  <a:extLst>
                    <a:ext uri="{9D8B030D-6E8A-4147-A177-3AD203B41FA5}">
                      <a16:colId xmlns:a16="http://schemas.microsoft.com/office/drawing/2014/main" val="20000"/>
                    </a:ext>
                  </a:extLst>
                </a:gridCol>
                <a:gridCol w="1141135">
                  <a:extLst>
                    <a:ext uri="{9D8B030D-6E8A-4147-A177-3AD203B41FA5}">
                      <a16:colId xmlns:a16="http://schemas.microsoft.com/office/drawing/2014/main" val="20001"/>
                    </a:ext>
                  </a:extLst>
                </a:gridCol>
                <a:gridCol w="2004040">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970280">
                  <a:extLst>
                    <a:ext uri="{9D8B030D-6E8A-4147-A177-3AD203B41FA5}">
                      <a16:colId xmlns:a16="http://schemas.microsoft.com/office/drawing/2014/main" val="20005"/>
                    </a:ext>
                  </a:extLst>
                </a:gridCol>
                <a:gridCol w="957580">
                  <a:extLst>
                    <a:ext uri="{9D8B030D-6E8A-4147-A177-3AD203B41FA5}">
                      <a16:colId xmlns:a16="http://schemas.microsoft.com/office/drawing/2014/main" val="20006"/>
                    </a:ext>
                  </a:extLst>
                </a:gridCol>
                <a:gridCol w="970280">
                  <a:extLst>
                    <a:ext uri="{9D8B030D-6E8A-4147-A177-3AD203B41FA5}">
                      <a16:colId xmlns:a16="http://schemas.microsoft.com/office/drawing/2014/main" val="20004"/>
                    </a:ext>
                  </a:extLst>
                </a:gridCol>
                <a:gridCol w="970280">
                  <a:extLst>
                    <a:ext uri="{9D8B030D-6E8A-4147-A177-3AD203B41FA5}">
                      <a16:colId xmlns:a16="http://schemas.microsoft.com/office/drawing/2014/main" val="20007"/>
                    </a:ext>
                  </a:extLst>
                </a:gridCol>
                <a:gridCol w="961946">
                  <a:extLst>
                    <a:ext uri="{9D8B030D-6E8A-4147-A177-3AD203B41FA5}">
                      <a16:colId xmlns:a16="http://schemas.microsoft.com/office/drawing/2014/main" val="20008"/>
                    </a:ext>
                  </a:extLst>
                </a:gridCol>
              </a:tblGrid>
              <a:tr h="339440">
                <a:tc rowSpan="2">
                  <a:txBody>
                    <a:bodyPr/>
                    <a:lstStyle/>
                    <a:p>
                      <a:r>
                        <a:rPr lang="en-US" sz="2400" dirty="0"/>
                        <a:t>SOTA</a:t>
                      </a:r>
                    </a:p>
                  </a:txBody>
                  <a:tcPr anchor="b"/>
                </a:tc>
                <a:tc rowSpan="2">
                  <a:txBody>
                    <a:bodyPr/>
                    <a:lstStyle/>
                    <a:p>
                      <a:r>
                        <a:rPr lang="en-US" sz="2400" dirty="0"/>
                        <a:t>Type</a:t>
                      </a:r>
                    </a:p>
                  </a:txBody>
                  <a:tcPr anchor="b"/>
                </a:tc>
                <a:tc rowSpan="2">
                  <a:txBody>
                    <a:bodyPr/>
                    <a:lstStyle/>
                    <a:p>
                      <a:r>
                        <a:rPr lang="en-US" sz="2400" dirty="0"/>
                        <a:t>Transformer</a:t>
                      </a:r>
                    </a:p>
                  </a:txBody>
                  <a:tcPr anchor="b"/>
                </a:tc>
                <a:tc gridSpan="3">
                  <a:txBody>
                    <a:bodyPr/>
                    <a:lstStyle/>
                    <a:p>
                      <a:pPr algn="ctr"/>
                      <a:r>
                        <a:rPr lang="en-US" sz="2400" dirty="0"/>
                        <a:t>Pre-trained</a:t>
                      </a:r>
                    </a:p>
                  </a:txBody>
                  <a:tcPr anchor="b"/>
                </a:tc>
                <a:tc hMerge="1">
                  <a:txBody>
                    <a:bodyPr/>
                    <a:lstStyle/>
                    <a:p>
                      <a:endParaRPr lang="en-US" dirty="0"/>
                    </a:p>
                  </a:txBody>
                  <a:tcPr/>
                </a:tc>
                <a:tc hMerge="1">
                  <a:txBody>
                    <a:bodyPr/>
                    <a:lstStyle/>
                    <a:p>
                      <a:endParaRPr lang="en-US" dirty="0"/>
                    </a:p>
                  </a:txBody>
                  <a:tcPr/>
                </a:tc>
                <a:tc gridSpan="3">
                  <a:txBody>
                    <a:bodyPr/>
                    <a:lstStyle/>
                    <a:p>
                      <a:pPr algn="ctr"/>
                      <a:r>
                        <a:rPr lang="en-US" sz="2400" dirty="0"/>
                        <a:t>Trained</a:t>
                      </a:r>
                    </a:p>
                  </a:txBody>
                  <a:tcPr anchor="b"/>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3690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extLst>
                  <a:ext uri="{0D108BD9-81ED-4DB2-BD59-A6C34878D82A}">
                    <a16:rowId xmlns:a16="http://schemas.microsoft.com/office/drawing/2014/main" val="10006"/>
                  </a:ext>
                </a:extLst>
              </a:tr>
              <a:tr h="288882">
                <a:tc rowSpan="3">
                  <a:txBody>
                    <a:bodyPr/>
                    <a:lstStyle/>
                    <a:p>
                      <a:r>
                        <a:rPr lang="en-US" sz="1600" dirty="0" err="1"/>
                        <a:t>PreSumm</a:t>
                      </a:r>
                      <a:endParaRPr lang="en-US" sz="1600" dirty="0"/>
                    </a:p>
                  </a:txBody>
                  <a:tcPr anchor="ctr"/>
                </a:tc>
                <a:tc>
                  <a:txBody>
                    <a:bodyPr/>
                    <a:lstStyle/>
                    <a:p>
                      <a:r>
                        <a:rPr lang="en-US" sz="1600" dirty="0"/>
                        <a:t>Extractive</a:t>
                      </a:r>
                    </a:p>
                  </a:txBody>
                  <a:tcPr/>
                </a:tc>
                <a:tc>
                  <a:txBody>
                    <a:bodyPr/>
                    <a:lstStyle/>
                    <a:p>
                      <a:r>
                        <a:rPr lang="en-US" sz="1600" dirty="0"/>
                        <a:t>BERT</a:t>
                      </a:r>
                    </a:p>
                  </a:txBody>
                  <a:tcPr/>
                </a:tc>
                <a:tc>
                  <a:txBody>
                    <a:bodyPr/>
                    <a:lstStyle/>
                    <a:p>
                      <a:r>
                        <a:rPr lang="en-US" sz="1600" b="1" dirty="0">
                          <a:solidFill>
                            <a:srgbClr val="800000"/>
                          </a:solidFill>
                        </a:rPr>
                        <a:t>0.29475</a:t>
                      </a:r>
                    </a:p>
                  </a:txBody>
                  <a:tcPr/>
                </a:tc>
                <a:tc>
                  <a:txBody>
                    <a:bodyPr/>
                    <a:lstStyle/>
                    <a:p>
                      <a:r>
                        <a:rPr lang="en-US" sz="1600" b="1" dirty="0">
                          <a:solidFill>
                            <a:srgbClr val="000090"/>
                          </a:solidFill>
                        </a:rPr>
                        <a:t>0.11580 </a:t>
                      </a:r>
                    </a:p>
                  </a:txBody>
                  <a:tcPr/>
                </a:tc>
                <a:tc>
                  <a:txBody>
                    <a:bodyPr/>
                    <a:lstStyle/>
                    <a:p>
                      <a:r>
                        <a:rPr lang="en-US" sz="1600" dirty="0"/>
                        <a:t>0.25311</a:t>
                      </a:r>
                    </a:p>
                  </a:txBody>
                  <a:tcPr/>
                </a:tc>
                <a:tc>
                  <a:txBody>
                    <a:bodyPr/>
                    <a:lstStyle/>
                    <a:p>
                      <a:r>
                        <a:rPr lang="en-US" sz="1600" b="1" dirty="0">
                          <a:solidFill>
                            <a:srgbClr val="800000"/>
                          </a:solidFill>
                        </a:rPr>
                        <a:t>0.30204</a:t>
                      </a:r>
                    </a:p>
                  </a:txBody>
                  <a:tcPr/>
                </a:tc>
                <a:tc>
                  <a:txBody>
                    <a:bodyPr/>
                    <a:lstStyle/>
                    <a:p>
                      <a:r>
                        <a:rPr lang="en-US" sz="1600" b="1" dirty="0">
                          <a:solidFill>
                            <a:srgbClr val="000090"/>
                          </a:solidFill>
                        </a:rPr>
                        <a:t>0.12198</a:t>
                      </a:r>
                    </a:p>
                  </a:txBody>
                  <a:tcPr/>
                </a:tc>
                <a:tc>
                  <a:txBody>
                    <a:bodyPr/>
                    <a:lstStyle/>
                    <a:p>
                      <a:r>
                        <a:rPr lang="en-US" sz="1600" dirty="0"/>
                        <a:t>0.26038</a:t>
                      </a:r>
                    </a:p>
                  </a:txBody>
                  <a:tcPr/>
                </a:tc>
                <a:extLst>
                  <a:ext uri="{0D108BD9-81ED-4DB2-BD59-A6C34878D82A}">
                    <a16:rowId xmlns:a16="http://schemas.microsoft.com/office/drawing/2014/main" val="10001"/>
                  </a:ext>
                </a:extLst>
              </a:tr>
              <a:tr h="288882">
                <a:tc vMerge="1">
                  <a:txBody>
                    <a:bodyPr/>
                    <a:lstStyle/>
                    <a:p>
                      <a:endParaRPr lang="en-US" dirty="0"/>
                    </a:p>
                  </a:txBody>
                  <a:tcPr/>
                </a:tc>
                <a:tc rowSpan="2">
                  <a:txBody>
                    <a:bodyPr/>
                    <a:lstStyle/>
                    <a:p>
                      <a:r>
                        <a:rPr lang="en-US" sz="1600" dirty="0"/>
                        <a:t>Abstractive</a:t>
                      </a:r>
                    </a:p>
                  </a:txBody>
                  <a:tcPr anchor="ctr"/>
                </a:tc>
                <a:tc>
                  <a:txBody>
                    <a:bodyPr/>
                    <a:lstStyle/>
                    <a:p>
                      <a:r>
                        <a:rPr lang="en-US" sz="1600" dirty="0"/>
                        <a:t>Baseline Transformer</a:t>
                      </a:r>
                    </a:p>
                  </a:txBody>
                  <a:tcPr/>
                </a:tc>
                <a:tc>
                  <a:txBody>
                    <a:bodyPr/>
                    <a:lstStyle/>
                    <a:p>
                      <a:r>
                        <a:rPr lang="en-US" sz="1600" b="1" dirty="0">
                          <a:solidFill>
                            <a:srgbClr val="800000"/>
                          </a:solidFill>
                        </a:rPr>
                        <a:t>0.24971</a:t>
                      </a:r>
                    </a:p>
                  </a:txBody>
                  <a:tcPr/>
                </a:tc>
                <a:tc>
                  <a:txBody>
                    <a:bodyPr/>
                    <a:lstStyle/>
                    <a:p>
                      <a:r>
                        <a:rPr lang="en-US" sz="1600" b="1" dirty="0">
                          <a:solidFill>
                            <a:srgbClr val="000090"/>
                          </a:solidFill>
                        </a:rPr>
                        <a:t>0.07703</a:t>
                      </a:r>
                    </a:p>
                  </a:txBody>
                  <a:tcPr/>
                </a:tc>
                <a:tc>
                  <a:txBody>
                    <a:bodyPr/>
                    <a:lstStyle/>
                    <a:p>
                      <a:r>
                        <a:rPr lang="en-US" sz="1600" dirty="0"/>
                        <a:t>0.21326</a:t>
                      </a:r>
                    </a:p>
                  </a:txBody>
                  <a:tcPr/>
                </a:tc>
                <a:tc>
                  <a:txBody>
                    <a:bodyPr/>
                    <a:lstStyle/>
                    <a:p>
                      <a:r>
                        <a:rPr lang="en-US" sz="1600" b="1" dirty="0">
                          <a:solidFill>
                            <a:srgbClr val="800000"/>
                          </a:solidFill>
                        </a:rPr>
                        <a:t>0.27616</a:t>
                      </a:r>
                    </a:p>
                  </a:txBody>
                  <a:tcPr/>
                </a:tc>
                <a:tc>
                  <a:txBody>
                    <a:bodyPr/>
                    <a:lstStyle/>
                    <a:p>
                      <a:r>
                        <a:rPr lang="en-US" sz="1600" b="1" dirty="0">
                          <a:solidFill>
                            <a:srgbClr val="000090"/>
                          </a:solidFill>
                        </a:rPr>
                        <a:t>0.11064</a:t>
                      </a:r>
                    </a:p>
                  </a:txBody>
                  <a:tcPr/>
                </a:tc>
                <a:tc>
                  <a:txBody>
                    <a:bodyPr/>
                    <a:lstStyle/>
                    <a:p>
                      <a:r>
                        <a:rPr lang="en-US" sz="1600" dirty="0"/>
                        <a:t>0.23477</a:t>
                      </a:r>
                    </a:p>
                  </a:txBody>
                  <a:tcPr/>
                </a:tc>
                <a:extLst>
                  <a:ext uri="{0D108BD9-81ED-4DB2-BD59-A6C34878D82A}">
                    <a16:rowId xmlns:a16="http://schemas.microsoft.com/office/drawing/2014/main" val="10002"/>
                  </a:ext>
                </a:extLst>
              </a:tr>
              <a:tr h="288882">
                <a:tc vMerge="1">
                  <a:txBody>
                    <a:bodyPr/>
                    <a:lstStyle/>
                    <a:p>
                      <a:endParaRPr lang="en-US" dirty="0"/>
                    </a:p>
                  </a:txBody>
                  <a:tcPr/>
                </a:tc>
                <a:tc vMerge="1">
                  <a:txBody>
                    <a:bodyPr/>
                    <a:lstStyle/>
                    <a:p>
                      <a:endParaRPr lang="en-US" dirty="0"/>
                    </a:p>
                  </a:txBody>
                  <a:tcPr/>
                </a:tc>
                <a:tc>
                  <a:txBody>
                    <a:bodyPr/>
                    <a:lstStyle/>
                    <a:p>
                      <a:r>
                        <a:rPr lang="en-US" sz="1600" dirty="0"/>
                        <a:t>BERT</a:t>
                      </a:r>
                    </a:p>
                  </a:txBody>
                  <a:tcPr/>
                </a:tc>
                <a:tc>
                  <a:txBody>
                    <a:bodyPr/>
                    <a:lstStyle/>
                    <a:p>
                      <a:r>
                        <a:rPr lang="en-US" sz="1600" b="1" dirty="0">
                          <a:solidFill>
                            <a:srgbClr val="800000"/>
                          </a:solidFill>
                        </a:rPr>
                        <a:t>0.24623</a:t>
                      </a:r>
                    </a:p>
                  </a:txBody>
                  <a:tcPr/>
                </a:tc>
                <a:tc>
                  <a:txBody>
                    <a:bodyPr/>
                    <a:lstStyle/>
                    <a:p>
                      <a:r>
                        <a:rPr lang="en-US" sz="1600" b="1" dirty="0">
                          <a:solidFill>
                            <a:srgbClr val="000090"/>
                          </a:solidFill>
                        </a:rPr>
                        <a:t>0.07836</a:t>
                      </a:r>
                    </a:p>
                  </a:txBody>
                  <a:tcPr/>
                </a:tc>
                <a:tc>
                  <a:txBody>
                    <a:bodyPr/>
                    <a:lstStyle/>
                    <a:p>
                      <a:r>
                        <a:rPr lang="en-US" sz="1600" dirty="0"/>
                        <a:t>0.21218</a:t>
                      </a:r>
                    </a:p>
                  </a:txBody>
                  <a:tcPr/>
                </a:tc>
                <a:tc>
                  <a:txBody>
                    <a:bodyPr/>
                    <a:lstStyle/>
                    <a:p>
                      <a:r>
                        <a:rPr lang="en-US" sz="1600" b="1" dirty="0">
                          <a:solidFill>
                            <a:srgbClr val="800000"/>
                          </a:solidFill>
                        </a:rPr>
                        <a:t>0.29275</a:t>
                      </a:r>
                    </a:p>
                  </a:txBody>
                  <a:tcPr/>
                </a:tc>
                <a:tc>
                  <a:txBody>
                    <a:bodyPr/>
                    <a:lstStyle/>
                    <a:p>
                      <a:r>
                        <a:rPr lang="en-US" sz="1600" b="1" dirty="0">
                          <a:solidFill>
                            <a:srgbClr val="000090"/>
                          </a:solidFill>
                        </a:rPr>
                        <a:t>0.10662</a:t>
                      </a:r>
                    </a:p>
                  </a:txBody>
                  <a:tcPr/>
                </a:tc>
                <a:tc>
                  <a:txBody>
                    <a:bodyPr/>
                    <a:lstStyle/>
                    <a:p>
                      <a:r>
                        <a:rPr lang="en-US" sz="1600" dirty="0"/>
                        <a:t>0.24970</a:t>
                      </a:r>
                    </a:p>
                  </a:txBody>
                  <a:tcPr/>
                </a:tc>
                <a:extLst>
                  <a:ext uri="{0D108BD9-81ED-4DB2-BD59-A6C34878D82A}">
                    <a16:rowId xmlns:a16="http://schemas.microsoft.com/office/drawing/2014/main" val="10003"/>
                  </a:ext>
                </a:extLst>
              </a:tr>
              <a:tr h="288882">
                <a:tc rowSpan="2">
                  <a:txBody>
                    <a:bodyPr/>
                    <a:lstStyle/>
                    <a:p>
                      <a:r>
                        <a:rPr lang="en-US" sz="1600" dirty="0" err="1"/>
                        <a:t>MatchSum</a:t>
                      </a:r>
                      <a:endParaRPr lang="en-US" sz="1600" dirty="0"/>
                    </a:p>
                  </a:txBody>
                  <a:tcPr anchor="ctr"/>
                </a:tc>
                <a:tc rowSpan="2">
                  <a:txBody>
                    <a:bodyPr/>
                    <a:lstStyle/>
                    <a:p>
                      <a:r>
                        <a:rPr lang="en-US" sz="1600" dirty="0"/>
                        <a:t>Extractive</a:t>
                      </a:r>
                    </a:p>
                  </a:txBody>
                  <a:tcPr anchor="ctr"/>
                </a:tc>
                <a:tc>
                  <a:txBody>
                    <a:bodyPr/>
                    <a:lstStyle/>
                    <a:p>
                      <a:r>
                        <a:rPr lang="en-US" sz="1600" dirty="0"/>
                        <a:t>BERT</a:t>
                      </a:r>
                    </a:p>
                  </a:txBody>
                  <a:tcPr/>
                </a:tc>
                <a:tc>
                  <a:txBody>
                    <a:bodyPr/>
                    <a:lstStyle/>
                    <a:p>
                      <a:endParaRPr lang="en-US" sz="1600"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tc>
                  <a:txBody>
                    <a:bodyPr/>
                    <a:lstStyle/>
                    <a:p>
                      <a:r>
                        <a:rPr lang="en-US" sz="1600" b="1" dirty="0">
                          <a:solidFill>
                            <a:srgbClr val="800000"/>
                          </a:solidFill>
                        </a:rPr>
                        <a:t>0.44129</a:t>
                      </a:r>
                    </a:p>
                  </a:txBody>
                  <a:tcPr/>
                </a:tc>
                <a:tc>
                  <a:txBody>
                    <a:bodyPr/>
                    <a:lstStyle/>
                    <a:p>
                      <a:r>
                        <a:rPr lang="en-US" sz="1600" b="1" dirty="0">
                          <a:solidFill>
                            <a:srgbClr val="000090"/>
                          </a:solidFill>
                        </a:rPr>
                        <a:t>0.31916</a:t>
                      </a:r>
                    </a:p>
                  </a:txBody>
                  <a:tcPr/>
                </a:tc>
                <a:tc>
                  <a:txBody>
                    <a:bodyPr/>
                    <a:lstStyle/>
                    <a:p>
                      <a:r>
                        <a:rPr lang="en-US" sz="1600" dirty="0"/>
                        <a:t>0.40957</a:t>
                      </a:r>
                    </a:p>
                  </a:txBody>
                  <a:tcPr/>
                </a:tc>
                <a:extLst>
                  <a:ext uri="{0D108BD9-81ED-4DB2-BD59-A6C34878D82A}">
                    <a16:rowId xmlns:a16="http://schemas.microsoft.com/office/drawing/2014/main" val="10004"/>
                  </a:ext>
                </a:extLst>
              </a:tr>
              <a:tr h="288882">
                <a:tc vMerge="1">
                  <a:txBody>
                    <a:bodyPr/>
                    <a:lstStyle/>
                    <a:p>
                      <a:endParaRPr lang="en-US" dirty="0"/>
                    </a:p>
                  </a:txBody>
                  <a:tcPr/>
                </a:tc>
                <a:tc vMerge="1">
                  <a:txBody>
                    <a:bodyPr/>
                    <a:lstStyle/>
                    <a:p>
                      <a:endParaRPr lang="en-US" dirty="0"/>
                    </a:p>
                  </a:txBody>
                  <a:tcPr/>
                </a:tc>
                <a:tc>
                  <a:txBody>
                    <a:bodyPr/>
                    <a:lstStyle/>
                    <a:p>
                      <a:r>
                        <a:rPr lang="en-US" sz="1600" dirty="0" err="1"/>
                        <a:t>RoBERTa</a:t>
                      </a:r>
                      <a:endParaRPr lang="en-US" sz="1600" dirty="0"/>
                    </a:p>
                  </a:txBody>
                  <a:tcPr/>
                </a:tc>
                <a:tc>
                  <a:txBody>
                    <a:bodyPr/>
                    <a:lstStyle/>
                    <a:p>
                      <a:endParaRPr lang="en-US" sz="1600"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tc>
                  <a:txBody>
                    <a:bodyPr/>
                    <a:lstStyle/>
                    <a:p>
                      <a:r>
                        <a:rPr lang="en-US" sz="1600" b="1" dirty="0">
                          <a:solidFill>
                            <a:srgbClr val="800000"/>
                          </a:solidFill>
                        </a:rPr>
                        <a:t>0.52943</a:t>
                      </a:r>
                    </a:p>
                  </a:txBody>
                  <a:tcPr/>
                </a:tc>
                <a:tc>
                  <a:txBody>
                    <a:bodyPr/>
                    <a:lstStyle/>
                    <a:p>
                      <a:r>
                        <a:rPr lang="en-US" sz="1600" b="1" dirty="0">
                          <a:solidFill>
                            <a:srgbClr val="000090"/>
                          </a:solidFill>
                        </a:rPr>
                        <a:t>0.39246</a:t>
                      </a:r>
                    </a:p>
                  </a:txBody>
                  <a:tcPr/>
                </a:tc>
                <a:tc>
                  <a:txBody>
                    <a:bodyPr/>
                    <a:lstStyle/>
                    <a:p>
                      <a:r>
                        <a:rPr lang="en-US" sz="1600" dirty="0"/>
                        <a:t>0.49484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10262"/>
            <a:ext cx="9960360" cy="4460835"/>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1600" b="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.&lt;q&gt;</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1600" b="1"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was vacated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This is also evident from samples of headnotes that we saw where we can find more sentences match the headnotes when we use the </a:t>
            </a:r>
            <a:r>
              <a:rPr lang="en-US" sz="2000" dirty="0" err="1"/>
              <a:t>MathSum</a:t>
            </a:r>
            <a:r>
              <a:rPr lang="en-US" sz="2000" dirty="0"/>
              <a:t> model than when we use the </a:t>
            </a:r>
            <a:r>
              <a:rPr lang="en-US" sz="2000"/>
              <a:t>PreSumm model</a:t>
            </a:r>
            <a:endParaRPr lang="en-US" sz="2000" dirty="0"/>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2B34-DF68-420A-A1A7-69ABD17B850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a:p>
            <a:pPr lvl="0"/>
            <a:r>
              <a:rPr lang="en-US" sz="2200" dirty="0"/>
              <a:t>We 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62424" y="1955800"/>
            <a:ext cx="10020527" cy="4378959"/>
          </a:xfrm>
        </p:spPr>
        <p:txBody>
          <a:bodyPr>
            <a:normAutofit/>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r>
              <a:rPr lang="en-US" sz="2400" dirty="0"/>
              <a:t> </a:t>
            </a:r>
          </a:p>
        </p:txBody>
      </p:sp>
      <p:graphicFrame>
        <p:nvGraphicFramePr>
          <p:cNvPr id="4" name="Table 5">
            <a:extLst>
              <a:ext uri="{FF2B5EF4-FFF2-40B4-BE49-F238E27FC236}">
                <a16:creationId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val="2919214932"/>
                    </a:ext>
                  </a:extLst>
                </a:gridCol>
                <a:gridCol w="2908762">
                  <a:extLst>
                    <a:ext uri="{9D8B030D-6E8A-4147-A177-3AD203B41FA5}">
                      <a16:colId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val="3507887961"/>
                  </a:ext>
                </a:extLst>
              </a:tr>
            </a:tbl>
          </a:graphicData>
        </a:graphic>
      </p:graphicFrame>
      <p:pic>
        <p:nvPicPr>
          <p:cNvPr id="5" name="Picture 4">
            <a:extLst>
              <a:ext uri="{FF2B5EF4-FFF2-40B4-BE49-F238E27FC236}">
                <a16:creationId xmlns:a16="http://schemas.microsoft.com/office/drawing/2014/main"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endParaRPr lang="en-US" sz="24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Our Research (criteria)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long documents</a:t>
            </a:r>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p>
          <a:p>
            <a:pPr lvl="1">
              <a:buFont typeface="Arial"/>
              <a:buChar char="•"/>
            </a:pPr>
            <a:r>
              <a:rPr lang="en-US" sz="1800" dirty="0"/>
              <a:t>Can be implemented in the given time constraint</a:t>
            </a:r>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962400"/>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val="4290089180"/>
                    </a:ext>
                  </a:extLst>
                </a:gridCol>
                <a:gridCol w="4084962">
                  <a:extLst>
                    <a:ext uri="{9D8B030D-6E8A-4147-A177-3AD203B41FA5}">
                      <a16:colId xmlns:a16="http://schemas.microsoft.com/office/drawing/2014/main"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036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1957</Words>
  <Application>Microsoft Office PowerPoint</Application>
  <PresentationFormat>Widescreen</PresentationFormat>
  <Paragraphs>195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Implementation</vt:lpstr>
      <vt:lpstr>Our Results (scores)</vt:lpstr>
      <vt:lpstr>Sample Results (MatchSum)</vt:lpstr>
      <vt:lpstr>Sample Results (PreSumm)</vt:lpstr>
      <vt:lpstr>Next Steps</vt:lpstr>
      <vt:lpstr>Conclusion</vt:lpstr>
      <vt:lpstr>Appendix</vt:lpstr>
      <vt:lpstr>Appendix</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2020-05-10T15:31:50Z</dcterms:modified>
</cp:coreProperties>
</file>