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60" r:id="rId3"/>
    <p:sldId id="267" r:id="rId4"/>
    <p:sldId id="270" r:id="rId5"/>
    <p:sldId id="271" r:id="rId6"/>
    <p:sldId id="261" r:id="rId7"/>
    <p:sldId id="272" r:id="rId8"/>
    <p:sldId id="262" r:id="rId9"/>
    <p:sldId id="263"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2" autoAdjust="0"/>
    <p:restoredTop sz="94660"/>
  </p:normalViewPr>
  <p:slideViewPr>
    <p:cSldViewPr snapToGrid="0">
      <p:cViewPr>
        <p:scale>
          <a:sx n="94" d="100"/>
          <a:sy n="94" d="100"/>
        </p:scale>
        <p:origin x="-208" y="-6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5/9/20</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5/9/20</a:t>
            </a:fld>
            <a:endParaRPr lang="en-US" dirty="0"/>
          </a:p>
        </p:txBody>
      </p:sp>
      <p:sp>
        <p:nvSpPr>
          <p:cNvPr id="8" name="Footer Placeholder 7">
            <a:extLst>
              <a:ext uri="{FF2B5EF4-FFF2-40B4-BE49-F238E27FC236}">
                <a16:creationId xmlns=""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5/9/20</a:t>
            </a:fld>
            <a:endParaRPr lang="en-US" dirty="0"/>
          </a:p>
        </p:txBody>
      </p:sp>
      <p:sp>
        <p:nvSpPr>
          <p:cNvPr id="8" name="Footer Placeholder 7">
            <a:extLst>
              <a:ext uri="{FF2B5EF4-FFF2-40B4-BE49-F238E27FC236}">
                <a16:creationId xmlns=""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5/9/20</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5/9/20</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5/9/20</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5/9/20</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5/9/20</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5/9/20</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5/9/20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abs/2004.08795" TargetMode="Externa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rxiv.org/abs/1908.08345" TargetMode="External"/><Relationship Id="rId3" Type="http://schemas.openxmlformats.org/officeDocument/2006/relationships/hyperlink" Target="https://github.com/nlpyang/PreSum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aszhongming/MatchSum" TargetMode="External"/><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hyperlink" Target="https://arxiv.org/abs/2004.0879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Data Science for Case Law</a:t>
            </a:r>
            <a:endParaRPr lang="en-US" sz="8000" dirty="0"/>
          </a:p>
        </p:txBody>
      </p:sp>
      <p:sp>
        <p:nvSpPr>
          <p:cNvPr id="3" name="Subtitle 2">
            <a:extLst>
              <a:ext uri="{FF2B5EF4-FFF2-40B4-BE49-F238E27FC236}">
                <a16:creationId xmlns="" xmlns:a16="http://schemas.microsoft.com/office/drawing/2014/main" id="{A8E9CFF2-3777-4FF4-A759-8491175B0B7C}"/>
              </a:ext>
            </a:extLst>
          </p:cNvPr>
          <p:cNvSpPr>
            <a:spLocks noGrp="1"/>
          </p:cNvSpPr>
          <p:nvPr>
            <p:ph type="subTitle" idx="1"/>
          </p:nvPr>
        </p:nvSpPr>
        <p:spPr>
          <a:xfrm>
            <a:off x="5305783" y="4672739"/>
            <a:ext cx="6648199" cy="1021498"/>
          </a:xfrm>
        </p:spPr>
        <p:txBody>
          <a:bodyPr>
            <a:normAutofit fontScale="92500"/>
          </a:bodyPr>
          <a:lstStyle/>
          <a:p>
            <a:r>
              <a:rPr lang="en-US" sz="2400" dirty="0">
                <a:solidFill>
                  <a:schemeClr val="tx1">
                    <a:lumMod val="85000"/>
                    <a:lumOff val="15000"/>
                  </a:schemeClr>
                </a:solidFill>
              </a:rPr>
              <a:t>Group 45: </a:t>
            </a:r>
          </a:p>
          <a:p>
            <a:r>
              <a:rPr lang="en-US" sz="1600" dirty="0" err="1">
                <a:solidFill>
                  <a:schemeClr val="tx1">
                    <a:lumMod val="85000"/>
                    <a:lumOff val="15000"/>
                  </a:schemeClr>
                </a:solidFill>
              </a:rPr>
              <a:t>Gufran</a:t>
            </a:r>
            <a:r>
              <a:rPr lang="en-US" sz="1600" dirty="0">
                <a:solidFill>
                  <a:schemeClr val="tx1">
                    <a:lumMod val="85000"/>
                    <a:lumOff val="15000"/>
                  </a:schemeClr>
                </a:solidFill>
              </a:rPr>
              <a:t> </a:t>
            </a:r>
            <a:r>
              <a:rPr lang="en-US" sz="1600" dirty="0" err="1">
                <a:solidFill>
                  <a:schemeClr val="tx1">
                    <a:lumMod val="85000"/>
                    <a:lumOff val="15000"/>
                  </a:schemeClr>
                </a:solidFill>
              </a:rPr>
              <a:t>pathan</a:t>
            </a:r>
            <a:r>
              <a:rPr lang="en-US" sz="1600" dirty="0">
                <a:solidFill>
                  <a:schemeClr val="tx1">
                    <a:lumMod val="85000"/>
                    <a:lumOff val="15000"/>
                  </a:schemeClr>
                </a:solidFill>
              </a:rPr>
              <a:t>  prerna Aggarwal  Fernando </a:t>
            </a:r>
            <a:r>
              <a:rPr lang="en-US" sz="1600" dirty="0" err="1">
                <a:solidFill>
                  <a:schemeClr val="tx1">
                    <a:lumMod val="85000"/>
                    <a:lumOff val="15000"/>
                  </a:schemeClr>
                </a:solidFill>
              </a:rPr>
              <a:t>medeiros</a:t>
            </a:r>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solidFill>
                  <a:srgbClr val="FF0000"/>
                </a:solidFill>
              </a:rPr>
              <a:t>Our </a:t>
            </a:r>
            <a:r>
              <a:rPr lang="en-US" dirty="0" smtClean="0">
                <a:solidFill>
                  <a:srgbClr val="FF0000"/>
                </a:solidFill>
              </a:rPr>
              <a:t>Research (DUPLICATE)</a:t>
            </a:r>
            <a:endParaRPr lang="en-US" dirty="0">
              <a:solidFill>
                <a:srgbClr val="FF0000"/>
              </a:solidFill>
            </a:endParaRP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365760" y="1955800"/>
            <a:ext cx="7487920" cy="4378959"/>
          </a:xfrm>
        </p:spPr>
        <p:txBody>
          <a:bodyPr>
            <a:normAutofit fontScale="62500" lnSpcReduction="20000"/>
          </a:bodyPr>
          <a:lstStyle/>
          <a:p>
            <a:pPr marL="0" indent="0">
              <a:buNone/>
            </a:pPr>
            <a:r>
              <a:rPr lang="en-US" sz="2500" dirty="0">
                <a:hlinkClick r:id="rId2"/>
              </a:rPr>
              <a:t>Extractive Summarization as Text Matching</a:t>
            </a:r>
            <a:r>
              <a:rPr lang="en-US" sz="2500" dirty="0"/>
              <a:t>: Most extractive summarization systems extract sentences one by one from the original text, model the relationship between the sentences , and then select several sentences to form a summary. and may not  consider the semantics of the entire summary. </a:t>
            </a:r>
          </a:p>
          <a:p>
            <a:pPr marL="0" indent="0">
              <a:buNone/>
            </a:pPr>
            <a:r>
              <a:rPr lang="en-US" sz="2500" dirty="0"/>
              <a:t>This method performs Semantic text matching to estimate semantic similarity between a source and a target text fragment. It is trained on the CNN/ Daily Mail dataset and uses a Siamese-BERT(Bidirectional Encoder Representations from Transformers</a:t>
            </a:r>
            <a:r>
              <a:rPr lang="en-US" dirty="0"/>
              <a:t>) </a:t>
            </a:r>
            <a:r>
              <a:rPr lang="en-US" sz="2500" dirty="0"/>
              <a:t>architecture to compute the similarity between several candidate summaries to the source document and </a:t>
            </a:r>
            <a:r>
              <a:rPr lang="en-US" sz="2500" dirty="0" err="1"/>
              <a:t>seledt</a:t>
            </a:r>
            <a:r>
              <a:rPr lang="en-US" sz="2500" dirty="0"/>
              <a:t> the best candidate summary.  </a:t>
            </a:r>
          </a:p>
          <a:p>
            <a:pPr marL="0" indent="0">
              <a:buNone/>
            </a:pPr>
            <a:r>
              <a:rPr lang="en-US" sz="2500" dirty="0"/>
              <a:t>A </a:t>
            </a:r>
            <a:r>
              <a:rPr lang="en-US" sz="2500" b="1" dirty="0"/>
              <a:t>Siamese</a:t>
            </a:r>
            <a:r>
              <a:rPr lang="en-US" sz="2500" dirty="0"/>
              <a:t> networks consists of two identical neural networks, each taking one of the two input inputs. The last layers of the two networks are then fed to a contrastive loss function , which calculates the similarity between the two inputs. </a:t>
            </a:r>
          </a:p>
          <a:p>
            <a:pPr marL="0" indent="0">
              <a:buNone/>
            </a:pPr>
            <a:r>
              <a:rPr lang="en-US" sz="2500" dirty="0"/>
              <a:t>Siamese BERT leverages the pre-trained BERT in a Siamese network structure to derive semantically meaningful text embeddings that can be compared using cosine-similarity. </a:t>
            </a:r>
          </a:p>
        </p:txBody>
      </p:sp>
      <p:pic>
        <p:nvPicPr>
          <p:cNvPr id="5" name="Picture 4">
            <a:extLst>
              <a:ext uri="{FF2B5EF4-FFF2-40B4-BE49-F238E27FC236}">
                <a16:creationId xmlns="" xmlns:a16="http://schemas.microsoft.com/office/drawing/2014/main" id="{668BF638-F52C-4FEE-B217-66970DBFB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7377" y="2826702"/>
            <a:ext cx="2676525" cy="1895475"/>
          </a:xfrm>
          <a:prstGeom prst="rect">
            <a:avLst/>
          </a:prstGeom>
        </p:spPr>
      </p:pic>
      <p:sp>
        <p:nvSpPr>
          <p:cNvPr id="9" name="TextBox 8">
            <a:extLst>
              <a:ext uri="{FF2B5EF4-FFF2-40B4-BE49-F238E27FC236}">
                <a16:creationId xmlns="" xmlns:a16="http://schemas.microsoft.com/office/drawing/2014/main" id="{EF3D1033-0999-46CA-98D2-EA188D7E4913}"/>
              </a:ext>
            </a:extLst>
          </p:cNvPr>
          <p:cNvSpPr txBox="1"/>
          <p:nvPr/>
        </p:nvSpPr>
        <p:spPr>
          <a:xfrm>
            <a:off x="7889241" y="5024120"/>
            <a:ext cx="4150360" cy="246221"/>
          </a:xfrm>
          <a:prstGeom prst="rect">
            <a:avLst/>
          </a:prstGeom>
          <a:noFill/>
        </p:spPr>
        <p:txBody>
          <a:bodyPr wrap="square" rtlCol="0">
            <a:spAutoFit/>
          </a:bodyPr>
          <a:lstStyle/>
          <a:p>
            <a:r>
              <a:rPr lang="en-US" sz="1000" dirty="0">
                <a:hlinkClick r:id="rId2"/>
              </a:rPr>
              <a:t>Extractive Summarization as Text Matching</a:t>
            </a:r>
            <a:endParaRPr lang="en-US" sz="1000" dirty="0"/>
          </a:p>
        </p:txBody>
      </p:sp>
    </p:spTree>
    <p:extLst>
      <p:ext uri="{BB962C8B-B14F-4D97-AF65-F5344CB8AC3E}">
        <p14:creationId xmlns:p14="http://schemas.microsoft.com/office/powerpoint/2010/main" val="90597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Bibliography</a:t>
            </a: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365760" y="1955800"/>
            <a:ext cx="11374120" cy="4378959"/>
          </a:xfrm>
        </p:spPr>
        <p:txBody>
          <a:bodyPr>
            <a:normAutofit/>
          </a:bodyPr>
          <a:lstStyle/>
          <a:p>
            <a:r>
              <a:rPr lang="en-US" sz="1800" dirty="0"/>
              <a:t>Extractive Summarization as Text Matching Ming Zhong∗ , </a:t>
            </a:r>
            <a:r>
              <a:rPr lang="en-US" sz="1800" dirty="0" err="1"/>
              <a:t>Pengfei</a:t>
            </a:r>
            <a:r>
              <a:rPr lang="en-US" sz="1800" dirty="0"/>
              <a:t> Liu∗ , </a:t>
            </a:r>
            <a:r>
              <a:rPr lang="en-US" sz="1800" dirty="0" err="1"/>
              <a:t>Yiran</a:t>
            </a:r>
            <a:r>
              <a:rPr lang="en-US" sz="1800" dirty="0"/>
              <a:t> Chen, </a:t>
            </a:r>
            <a:r>
              <a:rPr lang="en-US" sz="1800" dirty="0" err="1"/>
              <a:t>Danqing</a:t>
            </a:r>
            <a:r>
              <a:rPr lang="en-US" sz="1800" dirty="0"/>
              <a:t> Wang, </a:t>
            </a:r>
            <a:r>
              <a:rPr lang="en-US" sz="1800" dirty="0" err="1"/>
              <a:t>Xipeng</a:t>
            </a:r>
            <a:r>
              <a:rPr lang="en-US" sz="1800" dirty="0"/>
              <a:t> </a:t>
            </a:r>
            <a:r>
              <a:rPr lang="en-US" sz="1800" dirty="0" err="1"/>
              <a:t>Qiu</a:t>
            </a:r>
            <a:r>
              <a:rPr lang="en-US" sz="1800" dirty="0"/>
              <a:t>† , </a:t>
            </a:r>
            <a:r>
              <a:rPr lang="en-US" sz="1800" dirty="0" err="1"/>
              <a:t>Xuanjing</a:t>
            </a:r>
            <a:r>
              <a:rPr lang="en-US" sz="1800" dirty="0"/>
              <a:t> Huang Shanghai Key Laboratory of Intelligent Information Processing, Fudan University. </a:t>
            </a:r>
          </a:p>
          <a:p>
            <a:r>
              <a:rPr lang="en-US" sz="1800" dirty="0"/>
              <a:t>Text Summarization with Pretrained Encoders Yang Liu and Mirella </a:t>
            </a:r>
            <a:r>
              <a:rPr lang="en-US" sz="1800" dirty="0" err="1"/>
              <a:t>Lapata</a:t>
            </a:r>
            <a:r>
              <a:rPr lang="en-US" sz="1800" dirty="0"/>
              <a:t> Institute for Language, Cognition and Computation School of Informatics, University of Edinburgh</a:t>
            </a:r>
          </a:p>
        </p:txBody>
      </p:sp>
    </p:spTree>
    <p:extLst>
      <p:ext uri="{BB962C8B-B14F-4D97-AF65-F5344CB8AC3E}">
        <p14:creationId xmlns:p14="http://schemas.microsoft.com/office/powerpoint/2010/main" val="253348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p:txBody>
          <a:bodyPr>
            <a:normAutofit/>
          </a:bodyPr>
          <a:lstStyle/>
          <a:p>
            <a:pPr lvl="0"/>
            <a:r>
              <a:rPr lang="en-US" sz="2000" dirty="0"/>
              <a:t>Headnotes are brief case summary statements for court cases. They are generated by commercial third parties. They are usually under copyright protection and may not be available or may be subject to usage restrictions.</a:t>
            </a:r>
            <a:br>
              <a:rPr lang="en-US" sz="2000" dirty="0"/>
            </a:br>
            <a:r>
              <a:rPr lang="en-US" sz="2000" dirty="0"/>
              <a:t>In this project we will use NLP summarized algorithms to reconstruct headnotes using a variety of court cases as our training dataset. </a:t>
            </a:r>
            <a:br>
              <a:rPr lang="en-US" sz="2000" dirty="0"/>
            </a:br>
            <a:r>
              <a:rPr lang="en-US" sz="2000" dirty="0"/>
              <a:t>We have used for training, the dataset for historical court cases provided by the </a:t>
            </a:r>
            <a:r>
              <a:rPr lang="en-US" sz="2000" dirty="0" err="1"/>
              <a:t>CaseLaw</a:t>
            </a:r>
            <a:r>
              <a:rPr lang="en-US" sz="2000" dirty="0"/>
              <a:t> Access Project. We have selected cases for the state of North Carolina from the Harvard Law School Library</a:t>
            </a:r>
            <a:endParaRPr lang="en-US" dirty="0"/>
          </a:p>
        </p:txBody>
      </p:sp>
    </p:spTree>
    <p:extLst>
      <p:ext uri="{BB962C8B-B14F-4D97-AF65-F5344CB8AC3E}">
        <p14:creationId xmlns:p14="http://schemas.microsoft.com/office/powerpoint/2010/main" val="262706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Exploratory Data Analysis</a:t>
            </a: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365760" y="1955800"/>
            <a:ext cx="11394440" cy="4378959"/>
          </a:xfrm>
        </p:spPr>
        <p:txBody>
          <a:bodyPr>
            <a:normAutofit/>
          </a:bodyPr>
          <a:lstStyle/>
          <a:p>
            <a:pPr marL="0" indent="0">
              <a:buNone/>
            </a:pPr>
            <a:r>
              <a:rPr lang="en-US" sz="2500" dirty="0"/>
              <a:t>Data: We are using the dataset provided by </a:t>
            </a:r>
            <a:r>
              <a:rPr lang="en-US" sz="2400" dirty="0"/>
              <a:t>the </a:t>
            </a:r>
            <a:r>
              <a:rPr lang="en-US" sz="2400" dirty="0" err="1"/>
              <a:t>CaseLaw</a:t>
            </a:r>
            <a:r>
              <a:rPr lang="en-US" sz="2400" dirty="0"/>
              <a:t> Access Project. We have selected cases for the state of North Carolina from the Harvard Law School Library.</a:t>
            </a:r>
          </a:p>
          <a:p>
            <a:pPr marL="0" indent="0">
              <a:buNone/>
            </a:pPr>
            <a:endParaRPr lang="en-US" sz="2400" dirty="0"/>
          </a:p>
          <a:p>
            <a:pPr marL="0" indent="0">
              <a:buNone/>
            </a:pPr>
            <a:endParaRPr lang="en-US" sz="2400" dirty="0"/>
          </a:p>
          <a:p>
            <a:pPr marL="0" indent="0">
              <a:buNone/>
            </a:pPr>
            <a:r>
              <a:rPr lang="en-US" sz="2500" dirty="0"/>
              <a:t> </a:t>
            </a:r>
          </a:p>
        </p:txBody>
      </p:sp>
      <p:graphicFrame>
        <p:nvGraphicFramePr>
          <p:cNvPr id="4" name="Table 5">
            <a:extLst>
              <a:ext uri="{FF2B5EF4-FFF2-40B4-BE49-F238E27FC236}">
                <a16:creationId xmlns="" xmlns:a16="http://schemas.microsoft.com/office/drawing/2014/main" id="{CDC58BF9-8AD2-4729-BE3A-21FCD6C8C86A}"/>
              </a:ext>
            </a:extLst>
          </p:cNvPr>
          <p:cNvGraphicFramePr>
            <a:graphicFrameLocks noGrp="1"/>
          </p:cNvGraphicFramePr>
          <p:nvPr>
            <p:extLst>
              <p:ext uri="{D42A27DB-BD31-4B8C-83A1-F6EECF244321}">
                <p14:modId xmlns:p14="http://schemas.microsoft.com/office/powerpoint/2010/main" val="3773412770"/>
              </p:ext>
            </p:extLst>
          </p:nvPr>
        </p:nvGraphicFramePr>
        <p:xfrm>
          <a:off x="403050" y="2951626"/>
          <a:ext cx="6284902" cy="2595880"/>
        </p:xfrm>
        <a:graphic>
          <a:graphicData uri="http://schemas.openxmlformats.org/drawingml/2006/table">
            <a:tbl>
              <a:tblPr firstRow="1" bandRow="1">
                <a:tableStyleId>{5C22544A-7EE6-4342-B048-85BDC9FD1C3A}</a:tableStyleId>
              </a:tblPr>
              <a:tblGrid>
                <a:gridCol w="3147070">
                  <a:extLst>
                    <a:ext uri="{9D8B030D-6E8A-4147-A177-3AD203B41FA5}">
                      <a16:colId xmlns="" xmlns:a16="http://schemas.microsoft.com/office/drawing/2014/main" val="2919214932"/>
                    </a:ext>
                  </a:extLst>
                </a:gridCol>
                <a:gridCol w="3137832">
                  <a:extLst>
                    <a:ext uri="{9D8B030D-6E8A-4147-A177-3AD203B41FA5}">
                      <a16:colId xmlns="" xmlns:a16="http://schemas.microsoft.com/office/drawing/2014/main" val="3416736214"/>
                    </a:ext>
                  </a:extLst>
                </a:gridCol>
              </a:tblGrid>
              <a:tr h="370840">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986129061"/>
                  </a:ext>
                </a:extLst>
              </a:tr>
              <a:tr h="370840">
                <a:tc>
                  <a:txBody>
                    <a:bodyPr/>
                    <a:lstStyle/>
                    <a:p>
                      <a:r>
                        <a:rPr lang="en-US" dirty="0"/>
                        <a:t>Data Format</a:t>
                      </a:r>
                    </a:p>
                  </a:txBody>
                  <a:tcPr/>
                </a:tc>
                <a:tc>
                  <a:txBody>
                    <a:bodyPr/>
                    <a:lstStyle/>
                    <a:p>
                      <a:r>
                        <a:rPr lang="en-US" dirty="0"/>
                        <a:t>json</a:t>
                      </a:r>
                    </a:p>
                  </a:txBody>
                  <a:tcPr/>
                </a:tc>
                <a:extLst>
                  <a:ext uri="{0D108BD9-81ED-4DB2-BD59-A6C34878D82A}">
                    <a16:rowId xmlns="" xmlns:a16="http://schemas.microsoft.com/office/drawing/2014/main" val="2923158457"/>
                  </a:ext>
                </a:extLst>
              </a:tr>
              <a:tr h="370840">
                <a:tc>
                  <a:txBody>
                    <a:bodyPr/>
                    <a:lstStyle/>
                    <a:p>
                      <a:r>
                        <a:rPr lang="en-US" dirty="0"/>
                        <a:t>Number of Cases</a:t>
                      </a:r>
                    </a:p>
                  </a:txBody>
                  <a:tcPr/>
                </a:tc>
                <a:tc>
                  <a:txBody>
                    <a:bodyPr/>
                    <a:lstStyle/>
                    <a:p>
                      <a:r>
                        <a:rPr lang="en-US" dirty="0" smtClean="0"/>
                        <a:t>97600 (using 3,693</a:t>
                      </a:r>
                      <a:r>
                        <a:rPr lang="en-US" baseline="0" dirty="0" smtClean="0"/>
                        <a:t> cases)</a:t>
                      </a:r>
                      <a:endParaRPr lang="en-US" dirty="0"/>
                    </a:p>
                  </a:txBody>
                  <a:tcPr/>
                </a:tc>
                <a:extLst>
                  <a:ext uri="{0D108BD9-81ED-4DB2-BD59-A6C34878D82A}">
                    <a16:rowId xmlns="" xmlns:a16="http://schemas.microsoft.com/office/drawing/2014/main" val="2759870889"/>
                  </a:ext>
                </a:extLst>
              </a:tr>
              <a:tr h="370840">
                <a:tc>
                  <a:txBody>
                    <a:bodyPr/>
                    <a:lstStyle/>
                    <a:p>
                      <a:r>
                        <a:rPr lang="en-US" dirty="0"/>
                        <a:t>Number of Columns</a:t>
                      </a:r>
                    </a:p>
                  </a:txBody>
                  <a:tcPr/>
                </a:tc>
                <a:tc>
                  <a:txBody>
                    <a:bodyPr/>
                    <a:lstStyle/>
                    <a:p>
                      <a:r>
                        <a:rPr lang="en-US" dirty="0"/>
                        <a:t>32</a:t>
                      </a:r>
                    </a:p>
                  </a:txBody>
                  <a:tcPr/>
                </a:tc>
                <a:extLst>
                  <a:ext uri="{0D108BD9-81ED-4DB2-BD59-A6C34878D82A}">
                    <a16:rowId xmlns="" xmlns:a16="http://schemas.microsoft.com/office/drawing/2014/main" val="1675287206"/>
                  </a:ext>
                </a:extLst>
              </a:tr>
              <a:tr h="370840">
                <a:tc>
                  <a:txBody>
                    <a:bodyPr/>
                    <a:lstStyle/>
                    <a:p>
                      <a:r>
                        <a:rPr lang="en-US" dirty="0"/>
                        <a:t>Relevant Columns</a:t>
                      </a:r>
                    </a:p>
                  </a:txBody>
                  <a:tcPr/>
                </a:tc>
                <a:tc>
                  <a:txBody>
                    <a:bodyPr/>
                    <a:lstStyle/>
                    <a:p>
                      <a:r>
                        <a:rPr lang="en-US" dirty="0" err="1"/>
                        <a:t>casebody.data</a:t>
                      </a:r>
                      <a:endParaRPr lang="en-US" dirty="0"/>
                    </a:p>
                  </a:txBody>
                  <a:tcPr/>
                </a:tc>
                <a:extLst>
                  <a:ext uri="{0D108BD9-81ED-4DB2-BD59-A6C34878D82A}">
                    <a16:rowId xmlns="" xmlns:a16="http://schemas.microsoft.com/office/drawing/2014/main" val="2602628322"/>
                  </a:ext>
                </a:extLst>
              </a:tr>
              <a:tr h="370840">
                <a:tc>
                  <a:txBody>
                    <a:bodyPr/>
                    <a:lstStyle/>
                    <a:p>
                      <a:r>
                        <a:rPr lang="en-US" dirty="0" err="1"/>
                        <a:t>casbody.data</a:t>
                      </a:r>
                      <a:r>
                        <a:rPr lang="en-US" dirty="0"/>
                        <a:t> structure</a:t>
                      </a:r>
                    </a:p>
                  </a:txBody>
                  <a:tcPr/>
                </a:tc>
                <a:tc>
                  <a:txBody>
                    <a:bodyPr/>
                    <a:lstStyle/>
                    <a:p>
                      <a:r>
                        <a:rPr lang="en-US" dirty="0"/>
                        <a:t>xml</a:t>
                      </a:r>
                    </a:p>
                  </a:txBody>
                  <a:tcPr/>
                </a:tc>
                <a:extLst>
                  <a:ext uri="{0D108BD9-81ED-4DB2-BD59-A6C34878D82A}">
                    <a16:rowId xmlns="" xmlns:a16="http://schemas.microsoft.com/office/drawing/2014/main" val="1328877814"/>
                  </a:ext>
                </a:extLst>
              </a:tr>
              <a:tr h="370840">
                <a:tc>
                  <a:txBody>
                    <a:bodyPr/>
                    <a:lstStyle/>
                    <a:p>
                      <a:r>
                        <a:rPr lang="en-US" dirty="0"/>
                        <a:t>Relevant </a:t>
                      </a:r>
                      <a:r>
                        <a:rPr lang="en-US" dirty="0" err="1"/>
                        <a:t>casebody</a:t>
                      </a:r>
                      <a:r>
                        <a:rPr lang="en-US" dirty="0"/>
                        <a:t> columns</a:t>
                      </a:r>
                    </a:p>
                  </a:txBody>
                  <a:tcPr/>
                </a:tc>
                <a:tc>
                  <a:txBody>
                    <a:bodyPr/>
                    <a:lstStyle/>
                    <a:p>
                      <a:r>
                        <a:rPr lang="en-US" dirty="0"/>
                        <a:t>headnotes and opinion</a:t>
                      </a:r>
                    </a:p>
                  </a:txBody>
                  <a:tcPr/>
                </a:tc>
                <a:extLst>
                  <a:ext uri="{0D108BD9-81ED-4DB2-BD59-A6C34878D82A}">
                    <a16:rowId xmlns="" xmlns:a16="http://schemas.microsoft.com/office/drawing/2014/main" val="3507887961"/>
                  </a:ext>
                </a:extLst>
              </a:tr>
            </a:tbl>
          </a:graphicData>
        </a:graphic>
      </p:graphicFrame>
      <p:pic>
        <p:nvPicPr>
          <p:cNvPr id="5" name="Picture 4">
            <a:extLst>
              <a:ext uri="{FF2B5EF4-FFF2-40B4-BE49-F238E27FC236}">
                <a16:creationId xmlns="" xmlns:a16="http://schemas.microsoft.com/office/drawing/2014/main" id="{EC9799C3-2B3D-4E11-B8E0-90B04A451CE9}"/>
              </a:ext>
            </a:extLst>
          </p:cNvPr>
          <p:cNvPicPr>
            <a:picLocks noChangeAspect="1"/>
          </p:cNvPicPr>
          <p:nvPr/>
        </p:nvPicPr>
        <p:blipFill>
          <a:blip r:embed="rId2"/>
          <a:stretch>
            <a:fillRect/>
          </a:stretch>
        </p:blipFill>
        <p:spPr>
          <a:xfrm>
            <a:off x="6691528" y="2942229"/>
            <a:ext cx="5261204" cy="3420968"/>
          </a:xfrm>
          <a:prstGeom prst="rect">
            <a:avLst/>
          </a:prstGeom>
        </p:spPr>
      </p:pic>
      <p:sp>
        <p:nvSpPr>
          <p:cNvPr id="6" name="TextBox 5">
            <a:extLst>
              <a:ext uri="{FF2B5EF4-FFF2-40B4-BE49-F238E27FC236}">
                <a16:creationId xmlns="" xmlns:a16="http://schemas.microsoft.com/office/drawing/2014/main" id="{D18CB254-BC4E-464E-8235-486086BBF8F6}"/>
              </a:ext>
            </a:extLst>
          </p:cNvPr>
          <p:cNvSpPr txBox="1"/>
          <p:nvPr/>
        </p:nvSpPr>
        <p:spPr>
          <a:xfrm>
            <a:off x="8474293" y="3060778"/>
            <a:ext cx="1657826" cy="261610"/>
          </a:xfrm>
          <a:prstGeom prst="rect">
            <a:avLst/>
          </a:prstGeom>
          <a:noFill/>
        </p:spPr>
        <p:txBody>
          <a:bodyPr wrap="none" rtlCol="0">
            <a:spAutoFit/>
          </a:bodyPr>
          <a:lstStyle/>
          <a:p>
            <a:r>
              <a:rPr lang="en-US" sz="1100" b="1" dirty="0"/>
              <a:t>Number of cases by year</a:t>
            </a:r>
          </a:p>
        </p:txBody>
      </p:sp>
    </p:spTree>
    <p:extLst>
      <p:ext uri="{BB962C8B-B14F-4D97-AF65-F5344CB8AC3E}">
        <p14:creationId xmlns:p14="http://schemas.microsoft.com/office/powerpoint/2010/main" val="124377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Preparing the data</a:t>
            </a: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365760" y="1955800"/>
            <a:ext cx="10896600" cy="4378959"/>
          </a:xfrm>
        </p:spPr>
        <p:txBody>
          <a:bodyPr>
            <a:normAutofit/>
          </a:bodyPr>
          <a:lstStyle/>
          <a:p>
            <a:pPr marL="0" indent="0">
              <a:buNone/>
            </a:pPr>
            <a:r>
              <a:rPr lang="en-US" sz="2500" dirty="0"/>
              <a:t>The steps to prepare the data for our models:</a:t>
            </a:r>
          </a:p>
          <a:p>
            <a:pPr marL="457200" indent="-457200">
              <a:buAutoNum type="arabicParenR"/>
            </a:pPr>
            <a:r>
              <a:rPr lang="en-US" sz="2000" dirty="0" smtClean="0"/>
              <a:t>Selected cases since 2008</a:t>
            </a:r>
            <a:endParaRPr lang="en-US" sz="2000" dirty="0"/>
          </a:p>
          <a:p>
            <a:pPr marL="457200" indent="-457200">
              <a:buAutoNum type="arabicParenR"/>
            </a:pPr>
            <a:r>
              <a:rPr lang="en-US" sz="2000" dirty="0" smtClean="0"/>
              <a:t>Extract majority </a:t>
            </a:r>
            <a:r>
              <a:rPr lang="en-US" sz="2000" dirty="0"/>
              <a:t>opinion </a:t>
            </a:r>
            <a:r>
              <a:rPr lang="en-US" sz="2000" dirty="0" smtClean="0"/>
              <a:t>and headnotes </a:t>
            </a:r>
            <a:r>
              <a:rPr lang="en-US" sz="2000" dirty="0"/>
              <a:t>from </a:t>
            </a:r>
            <a:r>
              <a:rPr lang="en-US" sz="2000" dirty="0" err="1"/>
              <a:t>casebody.data</a:t>
            </a:r>
            <a:endParaRPr lang="en-US" sz="2000" dirty="0"/>
          </a:p>
          <a:p>
            <a:pPr marL="457200" indent="-457200">
              <a:buAutoNum type="arabicParenR"/>
            </a:pPr>
            <a:r>
              <a:rPr lang="en-US" sz="2000" dirty="0" smtClean="0"/>
              <a:t>Removed ‘\n’ from the opinions</a:t>
            </a:r>
            <a:endParaRPr lang="en-US" sz="2000" dirty="0"/>
          </a:p>
          <a:p>
            <a:pPr marL="457200" indent="-457200">
              <a:buAutoNum type="arabicParenR"/>
            </a:pPr>
            <a:r>
              <a:rPr lang="en-US" sz="2000" dirty="0"/>
              <a:t>Save data where length of headnotes &gt; 150 and opinion is larger than the headnotes</a:t>
            </a:r>
          </a:p>
          <a:p>
            <a:pPr marL="457200" indent="-457200">
              <a:buAutoNum type="arabicParenR"/>
            </a:pPr>
            <a:r>
              <a:rPr lang="en-US" sz="2000" dirty="0"/>
              <a:t>Tokenize the headnotes and opinions</a:t>
            </a:r>
          </a:p>
          <a:p>
            <a:pPr marL="457200" indent="-457200">
              <a:buAutoNum type="arabicParenR"/>
            </a:pPr>
            <a:r>
              <a:rPr lang="en-US" sz="2000" dirty="0"/>
              <a:t>Preprocess using Bert preprocessor to label opinions. </a:t>
            </a:r>
          </a:p>
          <a:p>
            <a:pPr marL="457200" indent="-457200">
              <a:buAutoNum type="arabicParenR"/>
            </a:pPr>
            <a:r>
              <a:rPr lang="en-US" sz="2000" dirty="0"/>
              <a:t>Split data into training testing and validation sets</a:t>
            </a:r>
          </a:p>
        </p:txBody>
      </p:sp>
    </p:spTree>
    <p:extLst>
      <p:ext uri="{BB962C8B-B14F-4D97-AF65-F5344CB8AC3E}">
        <p14:creationId xmlns:p14="http://schemas.microsoft.com/office/powerpoint/2010/main" val="179144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Steps for labeling data</a:t>
            </a: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365760" y="1955800"/>
            <a:ext cx="10896600" cy="4378959"/>
          </a:xfrm>
        </p:spPr>
        <p:txBody>
          <a:bodyPr>
            <a:normAutofit/>
          </a:bodyPr>
          <a:lstStyle/>
          <a:p>
            <a:pPr marL="0" indent="0">
              <a:buNone/>
            </a:pPr>
            <a:r>
              <a:rPr lang="en-US" sz="2000" dirty="0"/>
              <a:t>The steps to prepare the data for our models:</a:t>
            </a:r>
          </a:p>
          <a:p>
            <a:pPr marL="457200" indent="-457200">
              <a:buAutoNum type="arabicParenR"/>
            </a:pPr>
            <a:r>
              <a:rPr lang="en-US" sz="2000" dirty="0"/>
              <a:t>For each sentence in opinion and compare it to the sentences in the headnotes. </a:t>
            </a:r>
          </a:p>
          <a:p>
            <a:pPr marL="457200" indent="-457200">
              <a:buAutoNum type="arabicParenR"/>
            </a:pPr>
            <a:r>
              <a:rPr lang="en-US" sz="2000" dirty="0"/>
              <a:t>If the sentence increases the rouge score, select the sentence for the summary. </a:t>
            </a:r>
          </a:p>
          <a:p>
            <a:pPr marL="457200" indent="-457200">
              <a:buAutoNum type="arabicParenR"/>
            </a:pPr>
            <a:r>
              <a:rPr lang="en-US" sz="2000" dirty="0"/>
              <a:t>Label the tokenized opinion so that the sentences that are selected have a label of 1 and the sentence that is not selected has a label of 0</a:t>
            </a:r>
          </a:p>
          <a:p>
            <a:pPr marL="457200" indent="-457200">
              <a:buAutoNum type="arabicParenR"/>
            </a:pPr>
            <a:r>
              <a:rPr lang="en-US" sz="2000" dirty="0"/>
              <a:t>Additional columns created are for each opinion</a:t>
            </a:r>
          </a:p>
          <a:p>
            <a:pPr marL="749808" lvl="1" indent="-457200">
              <a:buFont typeface="Arial" panose="020B0604020202020204" pitchFamily="34" charset="0"/>
              <a:buChar char="•"/>
            </a:pPr>
            <a:r>
              <a:rPr lang="en-US" sz="1600" dirty="0"/>
              <a:t>The starting index of each sentence</a:t>
            </a:r>
          </a:p>
          <a:p>
            <a:pPr marL="749808" lvl="1" indent="-457200">
              <a:buFont typeface="Arial" panose="020B0604020202020204" pitchFamily="34" charset="0"/>
              <a:buChar char="•"/>
            </a:pPr>
            <a:r>
              <a:rPr lang="en-US" sz="1600" dirty="0"/>
              <a:t>The rank of each word in an opinion</a:t>
            </a:r>
          </a:p>
          <a:p>
            <a:pPr marL="749808" lvl="1" indent="-457200">
              <a:buFont typeface="Arial" panose="020B0604020202020204" pitchFamily="34" charset="0"/>
              <a:buChar char="•"/>
            </a:pPr>
            <a:endParaRPr lang="en-US" sz="1600" dirty="0"/>
          </a:p>
          <a:p>
            <a:pPr marL="749808" lvl="1" indent="-457200">
              <a:buFont typeface="Arial" panose="020B0604020202020204" pitchFamily="34" charset="0"/>
              <a:buChar char="•"/>
            </a:pPr>
            <a:endParaRPr lang="en-US" sz="1600" dirty="0"/>
          </a:p>
          <a:p>
            <a:pPr marL="457200" indent="-457200">
              <a:buAutoNum type="arabicParenR"/>
            </a:pPr>
            <a:endParaRPr lang="en-US" sz="1800" dirty="0"/>
          </a:p>
          <a:p>
            <a:pPr marL="457200" indent="-457200">
              <a:buAutoNum type="arabicParenR"/>
            </a:pPr>
            <a:endParaRPr lang="en-US" sz="2800" dirty="0"/>
          </a:p>
          <a:p>
            <a:pPr marL="457200" indent="-457200">
              <a:buAutoNum type="arabicParenR"/>
            </a:pPr>
            <a:endParaRPr lang="en-US" sz="2800" dirty="0"/>
          </a:p>
        </p:txBody>
      </p:sp>
    </p:spTree>
    <p:extLst>
      <p:ext uri="{BB962C8B-B14F-4D97-AF65-F5344CB8AC3E}">
        <p14:creationId xmlns:p14="http://schemas.microsoft.com/office/powerpoint/2010/main" val="40701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p:txBody>
          <a:bodyPr/>
          <a:lstStyle/>
          <a:p>
            <a:r>
              <a:rPr lang="en-US" dirty="0"/>
              <a:t>Our Research</a:t>
            </a: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p:txBody>
          <a:bodyPr>
            <a:normAutofit/>
          </a:bodyPr>
          <a:lstStyle/>
          <a:p>
            <a:pPr marL="0" indent="0">
              <a:buNone/>
            </a:pPr>
            <a:r>
              <a:rPr lang="en-US" sz="2000" dirty="0"/>
              <a:t>We searched for existing models that generate summaries based on the following criteria</a:t>
            </a:r>
          </a:p>
          <a:p>
            <a:pPr>
              <a:buFont typeface="Wingdings" panose="05000000000000000000" pitchFamily="2" charset="2"/>
              <a:buChar char="§"/>
            </a:pPr>
            <a:r>
              <a:rPr lang="en-US" sz="2000" dirty="0"/>
              <a:t>Generate Extractive summaries since they can generate semantically and grammatically correct sentences these models need less resources and understanding of the domain.</a:t>
            </a:r>
          </a:p>
          <a:p>
            <a:pPr>
              <a:buFont typeface="Wingdings" panose="05000000000000000000" pitchFamily="2" charset="2"/>
              <a:buChar char="§"/>
            </a:pPr>
            <a:r>
              <a:rPr lang="en-US" sz="2000" dirty="0"/>
              <a:t>Summarize  long documents </a:t>
            </a:r>
          </a:p>
          <a:p>
            <a:pPr>
              <a:buFont typeface="Wingdings" panose="05000000000000000000" pitchFamily="2" charset="2"/>
              <a:buChar char="§"/>
            </a:pPr>
            <a:r>
              <a:rPr lang="en-US" sz="2000" dirty="0"/>
              <a:t>Perform well as measured by the </a:t>
            </a:r>
            <a:r>
              <a:rPr lang="en-US" sz="2000" b="1" dirty="0"/>
              <a:t>ROGUE</a:t>
            </a:r>
            <a:r>
              <a:rPr lang="en-US" sz="2000" dirty="0"/>
              <a:t> (</a:t>
            </a:r>
            <a:r>
              <a:rPr lang="en-US" sz="2000" b="1" dirty="0"/>
              <a:t>Recall-Oriented Understudy for </a:t>
            </a:r>
            <a:r>
              <a:rPr lang="en-US" sz="2000" b="1" dirty="0" err="1"/>
              <a:t>Gisting</a:t>
            </a:r>
            <a:r>
              <a:rPr lang="en-US" sz="2000" b="1" dirty="0"/>
              <a:t> Evaluation) Metric</a:t>
            </a:r>
            <a:r>
              <a:rPr lang="en-US" sz="2000" dirty="0"/>
              <a:t> Score. </a:t>
            </a:r>
          </a:p>
          <a:p>
            <a:pPr>
              <a:buFont typeface="Wingdings" panose="05000000000000000000" pitchFamily="2" charset="2"/>
              <a:buChar char="§"/>
            </a:pPr>
            <a:r>
              <a:rPr lang="en-US" sz="2000" dirty="0"/>
              <a:t>Can be implemented in the given time </a:t>
            </a:r>
            <a:r>
              <a:rPr lang="en-US" sz="2000" dirty="0" smtClean="0"/>
              <a:t>constraint</a:t>
            </a:r>
            <a:endParaRPr lang="en-US" sz="2000" dirty="0"/>
          </a:p>
        </p:txBody>
      </p:sp>
    </p:spTree>
    <p:extLst>
      <p:ext uri="{BB962C8B-B14F-4D97-AF65-F5344CB8AC3E}">
        <p14:creationId xmlns:p14="http://schemas.microsoft.com/office/powerpoint/2010/main" val="2529450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p:txBody>
          <a:bodyPr/>
          <a:lstStyle/>
          <a:p>
            <a:r>
              <a:rPr lang="en-US" dirty="0"/>
              <a:t>Types of Summarizations</a:t>
            </a: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p:txBody>
          <a:bodyPr>
            <a:normAutofit/>
          </a:bodyPr>
          <a:lstStyle/>
          <a:p>
            <a:pPr lvl="0"/>
            <a:r>
              <a:rPr lang="en-US" b="1" dirty="0"/>
              <a:t>Extraction-based summarization</a:t>
            </a:r>
            <a:r>
              <a:rPr lang="en-US" dirty="0"/>
              <a:t>: Content is extracted from original document and is not modified. This method will extract key phrases or sentences to form a summary. The summary generated by this method may not be the same format as a human might express  it and the sentences may appear disjointed</a:t>
            </a:r>
          </a:p>
          <a:p>
            <a:pPr lvl="0"/>
            <a:r>
              <a:rPr lang="en-US" b="1" dirty="0"/>
              <a:t>Abstraction-based summarization</a:t>
            </a:r>
            <a:r>
              <a:rPr lang="en-US" dirty="0"/>
              <a:t>: Abstractive methods generate a summary based on internal semantic representation of the original content, closer to what a human might express. Abstraction may transform the extracted content. Such transformation are computationally very challenging  , involving both NLP (natural language processing) and a deep understanding of the document </a:t>
            </a:r>
          </a:p>
          <a:p>
            <a:pPr marL="457200" indent="-457200">
              <a:buAutoNum type="arabicParenR"/>
            </a:pPr>
            <a:endParaRPr lang="en-US" dirty="0"/>
          </a:p>
        </p:txBody>
      </p:sp>
    </p:spTree>
    <p:extLst>
      <p:ext uri="{BB962C8B-B14F-4D97-AF65-F5344CB8AC3E}">
        <p14:creationId xmlns:p14="http://schemas.microsoft.com/office/powerpoint/2010/main" val="189743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Our Research</a:t>
            </a: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365760" y="1955800"/>
            <a:ext cx="10789920" cy="4378959"/>
          </a:xfrm>
        </p:spPr>
        <p:txBody>
          <a:bodyPr>
            <a:normAutofit fontScale="77500" lnSpcReduction="20000"/>
          </a:bodyPr>
          <a:lstStyle/>
          <a:p>
            <a:pPr marL="0" indent="0">
              <a:buNone/>
            </a:pPr>
            <a:r>
              <a:rPr lang="en-US" sz="2500" dirty="0"/>
              <a:t>The models we researched are</a:t>
            </a:r>
          </a:p>
          <a:p>
            <a:pPr marL="0" indent="0">
              <a:buNone/>
            </a:pPr>
            <a:r>
              <a:rPr lang="en-US" dirty="0">
                <a:hlinkClick r:id="rId2"/>
              </a:rPr>
              <a:t>Text Summarization with Pretrained </a:t>
            </a:r>
            <a:r>
              <a:rPr lang="en-US" dirty="0" smtClean="0">
                <a:hlinkClick r:id="rId2"/>
              </a:rPr>
              <a:t>Encoders</a:t>
            </a:r>
            <a:r>
              <a:rPr lang="en-US" dirty="0" smtClean="0"/>
              <a:t> (</a:t>
            </a:r>
            <a:r>
              <a:rPr lang="en-US" dirty="0" err="1" smtClean="0"/>
              <a:t>PreSumm</a:t>
            </a:r>
            <a:r>
              <a:rPr lang="en-US" dirty="0" smtClean="0"/>
              <a:t>):</a:t>
            </a:r>
          </a:p>
          <a:p>
            <a:pPr marL="0" indent="0">
              <a:buNone/>
            </a:pPr>
            <a:r>
              <a:rPr lang="en-US" sz="1800" dirty="0" smtClean="0"/>
              <a:t>by </a:t>
            </a:r>
            <a:r>
              <a:rPr lang="en-US" sz="1800" dirty="0"/>
              <a:t>Yang Liu and </a:t>
            </a:r>
            <a:r>
              <a:rPr lang="en-US" sz="1800" dirty="0" err="1"/>
              <a:t>Mirella</a:t>
            </a:r>
            <a:r>
              <a:rPr lang="en-US" sz="1800" dirty="0"/>
              <a:t> </a:t>
            </a:r>
            <a:r>
              <a:rPr lang="en-US" sz="1800" dirty="0" err="1" smtClean="0"/>
              <a:t>Lapata</a:t>
            </a:r>
            <a:endParaRPr lang="en-US" sz="1800" dirty="0" smtClean="0"/>
          </a:p>
          <a:p>
            <a:pPr marL="0" indent="0">
              <a:buNone/>
            </a:pPr>
            <a:r>
              <a:rPr lang="en-US" sz="2100" dirty="0" smtClean="0"/>
              <a:t>The </a:t>
            </a:r>
            <a:r>
              <a:rPr lang="en-US" sz="2100" dirty="0" err="1" smtClean="0"/>
              <a:t>PreSumm</a:t>
            </a:r>
            <a:r>
              <a:rPr lang="en-US" sz="2100" dirty="0" smtClean="0"/>
              <a:t> </a:t>
            </a:r>
            <a:r>
              <a:rPr lang="en-US" sz="2100" dirty="0"/>
              <a:t>model uses BERT for text summarization and propose a general framework for extractive models. This is a document-level encoder based on BERT which is able to express the semantics of a document and obtain representations for its sentences. Several inter sentence transformer layers are stacked over </a:t>
            </a:r>
            <a:r>
              <a:rPr lang="en-US" sz="2100" dirty="0"/>
              <a:t>the </a:t>
            </a:r>
            <a:r>
              <a:rPr lang="en-US" sz="2100" dirty="0"/>
              <a:t>BERT </a:t>
            </a:r>
            <a:r>
              <a:rPr lang="en-US" sz="2100" dirty="0"/>
              <a:t>encoder</a:t>
            </a:r>
            <a:r>
              <a:rPr lang="en-US" sz="2100" dirty="0" smtClean="0"/>
              <a:t>.</a:t>
            </a:r>
          </a:p>
          <a:p>
            <a:pPr marL="0" indent="0">
              <a:buNone/>
            </a:pPr>
            <a:r>
              <a:rPr lang="en-US" sz="2100" dirty="0"/>
              <a:t>Our extractive model is built on top of this encoder by stacking several inter- sentence Transformer layers to capture document- level features for extracting sentences. Our </a:t>
            </a:r>
            <a:r>
              <a:rPr lang="en-US" sz="2100" dirty="0" smtClean="0"/>
              <a:t>abstractive </a:t>
            </a:r>
            <a:r>
              <a:rPr lang="en-US" sz="2100" dirty="0"/>
              <a:t>model adopts an encoder-decoder </a:t>
            </a:r>
            <a:r>
              <a:rPr lang="en-US" sz="2100" dirty="0" smtClean="0"/>
              <a:t>architecture</a:t>
            </a:r>
            <a:r>
              <a:rPr lang="en-US" sz="2100" dirty="0"/>
              <a:t>, combining the same </a:t>
            </a:r>
            <a:r>
              <a:rPr lang="en-US" sz="2100" dirty="0" smtClean="0"/>
              <a:t>pre-trained </a:t>
            </a:r>
            <a:r>
              <a:rPr lang="en-US" sz="2100" dirty="0"/>
              <a:t>BERT </a:t>
            </a:r>
            <a:r>
              <a:rPr lang="en-US" sz="2100" dirty="0" smtClean="0"/>
              <a:t>encoder </a:t>
            </a:r>
            <a:r>
              <a:rPr lang="en-US" sz="2100" dirty="0"/>
              <a:t>with a randomly-initialized Transformer </a:t>
            </a:r>
            <a:r>
              <a:rPr lang="en-US" sz="2100" dirty="0" smtClean="0"/>
              <a:t>decoder.</a:t>
            </a:r>
            <a:endParaRPr lang="en-US" sz="2100" dirty="0" smtClean="0"/>
          </a:p>
          <a:p>
            <a:pPr marL="0" indent="0">
              <a:buNone/>
            </a:pPr>
            <a:endParaRPr lang="en-US" sz="100" dirty="0" smtClean="0"/>
          </a:p>
          <a:p>
            <a:pPr marL="292608" lvl="1" indent="0">
              <a:buNone/>
            </a:pPr>
            <a:r>
              <a:rPr lang="en-US" sz="2200" dirty="0" smtClean="0">
                <a:latin typeface="Arial Black"/>
                <a:cs typeface="Arial Black"/>
              </a:rPr>
              <a:t>B</a:t>
            </a:r>
            <a:r>
              <a:rPr lang="en-US" sz="2200" dirty="0" smtClean="0"/>
              <a:t>idirectional </a:t>
            </a:r>
            <a:r>
              <a:rPr lang="en-US" sz="2200" dirty="0">
                <a:latin typeface="Arial Black"/>
                <a:cs typeface="Arial Black"/>
              </a:rPr>
              <a:t>E</a:t>
            </a:r>
            <a:r>
              <a:rPr lang="en-US" sz="2200" dirty="0"/>
              <a:t>ncoder </a:t>
            </a:r>
            <a:r>
              <a:rPr lang="en-US" sz="2200" dirty="0">
                <a:latin typeface="Arial Black"/>
                <a:cs typeface="Arial Black"/>
              </a:rPr>
              <a:t>R</a:t>
            </a:r>
            <a:r>
              <a:rPr lang="en-US" sz="2200" dirty="0"/>
              <a:t>epresentations from </a:t>
            </a:r>
            <a:r>
              <a:rPr lang="en-US" sz="2200" dirty="0">
                <a:latin typeface="Arial Black"/>
                <a:cs typeface="Arial Black"/>
              </a:rPr>
              <a:t>T</a:t>
            </a:r>
            <a:r>
              <a:rPr lang="en-US" sz="2200" dirty="0"/>
              <a:t>ransformers (BERT; Devlin et al. 2019) represents a </a:t>
            </a:r>
            <a:r>
              <a:rPr lang="en-US" sz="2200" dirty="0" err="1"/>
              <a:t>pretrained</a:t>
            </a:r>
            <a:r>
              <a:rPr lang="en-US" sz="2200" dirty="0"/>
              <a:t> language models which have recently advanced a wide range of natural language processing tasks. </a:t>
            </a:r>
            <a:endParaRPr lang="en-US" sz="2200" dirty="0" smtClean="0"/>
          </a:p>
          <a:p>
            <a:pPr marL="0" indent="0">
              <a:buNone/>
            </a:pPr>
            <a:r>
              <a:rPr lang="en-US" sz="1600" dirty="0"/>
              <a:t>code is available at </a:t>
            </a:r>
            <a:r>
              <a:rPr lang="en-US" sz="1600" dirty="0">
                <a:hlinkClick r:id="rId3"/>
              </a:rPr>
              <a:t>https://github.com</a:t>
            </a:r>
            <a:r>
              <a:rPr lang="en-US" sz="1600" dirty="0" smtClean="0">
                <a:hlinkClick r:id="rId3"/>
              </a:rPr>
              <a:t>/nlpyang</a:t>
            </a:r>
            <a:r>
              <a:rPr lang="en-US" sz="1600" dirty="0">
                <a:hlinkClick r:id="rId3"/>
              </a:rPr>
              <a:t>/</a:t>
            </a:r>
            <a:r>
              <a:rPr lang="en-US" sz="1600" dirty="0" smtClean="0">
                <a:hlinkClick r:id="rId3"/>
              </a:rPr>
              <a:t>PreSumm</a:t>
            </a:r>
            <a:endParaRPr lang="en-US" sz="1600" dirty="0"/>
          </a:p>
        </p:txBody>
      </p:sp>
    </p:spTree>
    <p:extLst>
      <p:ext uri="{BB962C8B-B14F-4D97-AF65-F5344CB8AC3E}">
        <p14:creationId xmlns:p14="http://schemas.microsoft.com/office/powerpoint/2010/main" val="100877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344CBA-FB2B-44A2-9612-01FA04D41200}"/>
              </a:ext>
            </a:extLst>
          </p:cNvPr>
          <p:cNvSpPr>
            <a:spLocks noGrp="1"/>
          </p:cNvSpPr>
          <p:nvPr>
            <p:ph type="title"/>
          </p:nvPr>
        </p:nvSpPr>
        <p:spPr>
          <a:xfrm>
            <a:off x="1097280" y="286603"/>
            <a:ext cx="10058400" cy="1181517"/>
          </a:xfrm>
        </p:spPr>
        <p:txBody>
          <a:bodyPr/>
          <a:lstStyle/>
          <a:p>
            <a:r>
              <a:rPr lang="en-US" dirty="0"/>
              <a:t>Our Research</a:t>
            </a:r>
          </a:p>
        </p:txBody>
      </p:sp>
      <p:sp>
        <p:nvSpPr>
          <p:cNvPr id="3" name="Content Placeholder 2">
            <a:extLst>
              <a:ext uri="{FF2B5EF4-FFF2-40B4-BE49-F238E27FC236}">
                <a16:creationId xmlns="" xmlns:a16="http://schemas.microsoft.com/office/drawing/2014/main" id="{F66CA81D-1701-4C2D-AE08-277C299D9B85}"/>
              </a:ext>
            </a:extLst>
          </p:cNvPr>
          <p:cNvSpPr>
            <a:spLocks noGrp="1"/>
          </p:cNvSpPr>
          <p:nvPr>
            <p:ph idx="1"/>
          </p:nvPr>
        </p:nvSpPr>
        <p:spPr>
          <a:xfrm>
            <a:off x="365759" y="1955800"/>
            <a:ext cx="8065113" cy="4378959"/>
          </a:xfrm>
        </p:spPr>
        <p:txBody>
          <a:bodyPr>
            <a:normAutofit fontScale="47500" lnSpcReduction="20000"/>
          </a:bodyPr>
          <a:lstStyle/>
          <a:p>
            <a:pPr marL="0" indent="0">
              <a:buNone/>
            </a:pPr>
            <a:r>
              <a:rPr lang="en-US" sz="2900" dirty="0">
                <a:hlinkClick r:id="rId2"/>
              </a:rPr>
              <a:t>Extractive Summarization as Text Matching</a:t>
            </a:r>
            <a:r>
              <a:rPr lang="en-US" sz="2900" dirty="0" smtClean="0"/>
              <a:t>:</a:t>
            </a:r>
          </a:p>
          <a:p>
            <a:pPr marL="0" indent="0">
              <a:buNone/>
            </a:pPr>
            <a:r>
              <a:rPr lang="en-US" sz="2500" dirty="0"/>
              <a:t>By Ming </a:t>
            </a:r>
            <a:r>
              <a:rPr lang="en-US" sz="2500" dirty="0" err="1" smtClean="0"/>
              <a:t>Zhong</a:t>
            </a:r>
            <a:r>
              <a:rPr lang="en-US" sz="2500" dirty="0" smtClean="0"/>
              <a:t>, </a:t>
            </a:r>
            <a:r>
              <a:rPr lang="en-US" sz="2500" dirty="0" err="1"/>
              <a:t>Pengfei</a:t>
            </a:r>
            <a:r>
              <a:rPr lang="en-US" sz="2500" dirty="0"/>
              <a:t> </a:t>
            </a:r>
            <a:r>
              <a:rPr lang="en-US" sz="2500" dirty="0" smtClean="0"/>
              <a:t>Liu, </a:t>
            </a:r>
            <a:r>
              <a:rPr lang="en-US" sz="2500" dirty="0" err="1"/>
              <a:t>Yiran</a:t>
            </a:r>
            <a:r>
              <a:rPr lang="en-US" sz="2500" dirty="0"/>
              <a:t> Chen, </a:t>
            </a:r>
            <a:r>
              <a:rPr lang="en-US" sz="2500" dirty="0" err="1"/>
              <a:t>Danqing</a:t>
            </a:r>
            <a:r>
              <a:rPr lang="en-US" sz="2500" dirty="0"/>
              <a:t> Wang, </a:t>
            </a:r>
            <a:r>
              <a:rPr lang="en-US" sz="2500" dirty="0" err="1"/>
              <a:t>Xipeng</a:t>
            </a:r>
            <a:r>
              <a:rPr lang="en-US" sz="2500" dirty="0"/>
              <a:t> </a:t>
            </a:r>
            <a:r>
              <a:rPr lang="en-US" sz="2500" dirty="0" err="1" smtClean="0"/>
              <a:t>Qiu</a:t>
            </a:r>
            <a:r>
              <a:rPr lang="en-US" sz="2500" dirty="0" smtClean="0"/>
              <a:t>, and </a:t>
            </a:r>
            <a:r>
              <a:rPr lang="en-US" sz="2500" dirty="0" err="1" smtClean="0"/>
              <a:t>Xuanjing</a:t>
            </a:r>
            <a:r>
              <a:rPr lang="en-US" sz="2500" dirty="0" smtClean="0"/>
              <a:t> </a:t>
            </a:r>
            <a:r>
              <a:rPr lang="en-US" sz="2500" dirty="0"/>
              <a:t>Huang</a:t>
            </a:r>
            <a:endParaRPr lang="en-US" sz="2500" dirty="0" smtClean="0"/>
          </a:p>
          <a:p>
            <a:pPr marL="0" indent="0">
              <a:buNone/>
            </a:pPr>
            <a:r>
              <a:rPr lang="en-US" sz="2900" dirty="0" smtClean="0"/>
              <a:t>Most </a:t>
            </a:r>
            <a:r>
              <a:rPr lang="en-US" sz="2900" dirty="0"/>
              <a:t>extractive summarization systems extract sentences one by one from the original text, model the relationship between the sentences , and then select several sentences to form a summary. and may not  consider the semantics of the entire summary. </a:t>
            </a:r>
          </a:p>
          <a:p>
            <a:pPr marL="0" indent="0">
              <a:buNone/>
            </a:pPr>
            <a:r>
              <a:rPr lang="en-US" sz="2900" dirty="0"/>
              <a:t>This method performs Semantic text matching to estimate semantic similarity between a source and a target text fragment. It is trained on the CNN/ Daily Mail dataset and uses a Siamese-BERT(Bidirectional Encoder Representations from Transformers</a:t>
            </a:r>
            <a:r>
              <a:rPr lang="en-US" sz="2000" dirty="0"/>
              <a:t>) </a:t>
            </a:r>
            <a:r>
              <a:rPr lang="en-US" sz="2900" dirty="0"/>
              <a:t>architecture to compute the similarity between several candidate summaries to the source document and </a:t>
            </a:r>
            <a:r>
              <a:rPr lang="en-US" sz="2900" dirty="0"/>
              <a:t>select</a:t>
            </a:r>
            <a:r>
              <a:rPr lang="en-US" sz="2900" dirty="0" smtClean="0">
                <a:solidFill>
                  <a:srgbClr val="FF0000"/>
                </a:solidFill>
              </a:rPr>
              <a:t> </a:t>
            </a:r>
            <a:r>
              <a:rPr lang="en-US" sz="2900" dirty="0"/>
              <a:t>the best candidate summary.  </a:t>
            </a:r>
          </a:p>
          <a:p>
            <a:pPr marL="0" indent="0">
              <a:buNone/>
            </a:pPr>
            <a:r>
              <a:rPr lang="en-US" sz="2900" dirty="0"/>
              <a:t>A </a:t>
            </a:r>
            <a:r>
              <a:rPr lang="en-US" sz="2900" b="1" dirty="0"/>
              <a:t>Siamese</a:t>
            </a:r>
            <a:r>
              <a:rPr lang="en-US" sz="2900" dirty="0"/>
              <a:t> networks consists of two identical neural networks, each taking one of the two input inputs. The last layers of the two networks are then fed to a contrastive loss function , which calculates the similarity between the two inputs. </a:t>
            </a:r>
          </a:p>
          <a:p>
            <a:pPr marL="0" indent="0">
              <a:buNone/>
            </a:pPr>
            <a:r>
              <a:rPr lang="en-US" sz="2900" dirty="0"/>
              <a:t>Siamese BERT leverages the pre-trained BERT in a Siamese network structure to derive semantically meaningful text embeddings that can be compared using cosine-similarity</a:t>
            </a:r>
            <a:r>
              <a:rPr lang="en-US" sz="2900" dirty="0" smtClean="0"/>
              <a:t>.</a:t>
            </a:r>
          </a:p>
          <a:p>
            <a:pPr marL="0" indent="0">
              <a:buNone/>
            </a:pPr>
            <a:r>
              <a:rPr lang="en-US" sz="2200" dirty="0" smtClean="0"/>
              <a:t>Code </a:t>
            </a:r>
            <a:r>
              <a:rPr lang="en-US" sz="2200" dirty="0"/>
              <a:t>from  </a:t>
            </a:r>
            <a:r>
              <a:rPr lang="en-US" sz="2200" dirty="0">
                <a:hlinkClick r:id="rId3"/>
              </a:rPr>
              <a:t>https://</a:t>
            </a:r>
            <a:r>
              <a:rPr lang="en-US" sz="2200" dirty="0" smtClean="0">
                <a:hlinkClick r:id="rId3"/>
              </a:rPr>
              <a:t>github.com</a:t>
            </a:r>
            <a:r>
              <a:rPr lang="en-US" sz="2200" dirty="0">
                <a:hlinkClick r:id="rId3"/>
              </a:rPr>
              <a:t>/maszhongming/</a:t>
            </a:r>
            <a:r>
              <a:rPr lang="en-US" sz="2200" dirty="0" smtClean="0">
                <a:hlinkClick r:id="rId3"/>
              </a:rPr>
              <a:t>MatchSum</a:t>
            </a:r>
            <a:endParaRPr lang="en-US" sz="2200" dirty="0"/>
          </a:p>
        </p:txBody>
      </p:sp>
      <p:pic>
        <p:nvPicPr>
          <p:cNvPr id="5" name="Picture 4">
            <a:extLst>
              <a:ext uri="{FF2B5EF4-FFF2-40B4-BE49-F238E27FC236}">
                <a16:creationId xmlns="" xmlns:a16="http://schemas.microsoft.com/office/drawing/2014/main" id="{668BF638-F52C-4FEE-B217-66970DBFB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4086" y="2813192"/>
            <a:ext cx="2676525" cy="1895475"/>
          </a:xfrm>
          <a:prstGeom prst="rect">
            <a:avLst/>
          </a:prstGeom>
        </p:spPr>
      </p:pic>
      <p:sp>
        <p:nvSpPr>
          <p:cNvPr id="9" name="TextBox 8">
            <a:extLst>
              <a:ext uri="{FF2B5EF4-FFF2-40B4-BE49-F238E27FC236}">
                <a16:creationId xmlns="" xmlns:a16="http://schemas.microsoft.com/office/drawing/2014/main" id="{EF3D1033-0999-46CA-98D2-EA188D7E4913}"/>
              </a:ext>
            </a:extLst>
          </p:cNvPr>
          <p:cNvSpPr txBox="1"/>
          <p:nvPr/>
        </p:nvSpPr>
        <p:spPr>
          <a:xfrm>
            <a:off x="8484917" y="5024121"/>
            <a:ext cx="2675180" cy="246221"/>
          </a:xfrm>
          <a:prstGeom prst="rect">
            <a:avLst/>
          </a:prstGeom>
          <a:noFill/>
        </p:spPr>
        <p:txBody>
          <a:bodyPr wrap="square" rtlCol="0">
            <a:spAutoFit/>
          </a:bodyPr>
          <a:lstStyle/>
          <a:p>
            <a:pPr algn="ctr"/>
            <a:r>
              <a:rPr lang="en-US" sz="1000" dirty="0">
                <a:hlinkClick r:id="rId2"/>
              </a:rPr>
              <a:t>Extractive Summarization as Text Matching</a:t>
            </a:r>
            <a:endParaRPr lang="en-US" sz="1000" dirty="0"/>
          </a:p>
        </p:txBody>
      </p:sp>
    </p:spTree>
    <p:extLst>
      <p:ext uri="{BB962C8B-B14F-4D97-AF65-F5344CB8AC3E}">
        <p14:creationId xmlns:p14="http://schemas.microsoft.com/office/powerpoint/2010/main" val="45138365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{9F57B313-711B-482C-85C1-3795EC024424}tf56160789</Template>
  <TotalTime>0</TotalTime>
  <Words>946</Words>
  <Application>Microsoft Macintosh PowerPoint</Application>
  <PresentationFormat>Custom</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1_RetrospectVTI</vt:lpstr>
      <vt:lpstr>Data Science for Case Law</vt:lpstr>
      <vt:lpstr>Problem Statement</vt:lpstr>
      <vt:lpstr>Exploratory Data Analysis</vt:lpstr>
      <vt:lpstr>Preparing the data</vt:lpstr>
      <vt:lpstr>Steps for labeling data</vt:lpstr>
      <vt:lpstr>Our Research</vt:lpstr>
      <vt:lpstr>Types of Summarizations</vt:lpstr>
      <vt:lpstr>Our Research</vt:lpstr>
      <vt:lpstr>Our Research</vt:lpstr>
      <vt:lpstr>Our Research (DUPLICATE)</vt:lpstr>
      <vt:lpstr>Bibliography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2020-05-08T18:03:45Z</dcterms:created>
  <dcterms:modified xsi:type="dcterms:W3CDTF">2020-05-09T22:02:13Z</dcterms:modified>
</cp:coreProperties>
</file>