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60" r:id="rId3"/>
    <p:sldId id="267" r:id="rId4"/>
    <p:sldId id="270" r:id="rId5"/>
    <p:sldId id="271" r:id="rId6"/>
    <p:sldId id="261" r:id="rId7"/>
    <p:sldId id="262" r:id="rId8"/>
    <p:sldId id="263" r:id="rId9"/>
    <p:sldId id="274" r:id="rId10"/>
    <p:sldId id="281" r:id="rId11"/>
    <p:sldId id="283" r:id="rId12"/>
    <p:sldId id="279" r:id="rId13"/>
    <p:sldId id="276" r:id="rId14"/>
    <p:sldId id="277" r:id="rId15"/>
    <p:sldId id="282" r:id="rId16"/>
    <p:sldId id="278" r:id="rId17"/>
    <p:sldId id="272" r:id="rId18"/>
    <p:sldId id="275"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14" autoAdjust="0"/>
    <p:restoredTop sz="94660"/>
  </p:normalViewPr>
  <p:slideViewPr>
    <p:cSldViewPr snapToGrid="0">
      <p:cViewPr varScale="1">
        <p:scale>
          <a:sx n="115" d="100"/>
          <a:sy n="115" d="100"/>
        </p:scale>
        <p:origin x="1074"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5/10/2020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5/10/2020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5/10/2020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5/10/2020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5/10/2020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5/10/2020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5/10/2020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5/10/2020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5/10/2020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5/10/2020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5/10/2020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5/10/2020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nlpyang/PreSumm" TargetMode="External"/><Relationship Id="rId2" Type="http://schemas.openxmlformats.org/officeDocument/2006/relationships/hyperlink" Target="https://arxiv.org/abs/1908.08345"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aszhongming/MatchSum" TargetMode="External"/><Relationship Id="rId2" Type="http://schemas.openxmlformats.org/officeDocument/2006/relationships/hyperlink" Target="https://arxiv.org/abs/2004.08795" TargetMode="Externa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Data Science for Case Law</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305783" y="4672739"/>
            <a:ext cx="6748633" cy="1021498"/>
          </a:xfrm>
        </p:spPr>
        <p:txBody>
          <a:bodyPr>
            <a:normAutofit fontScale="92500"/>
          </a:bodyPr>
          <a:lstStyle/>
          <a:p>
            <a:r>
              <a:rPr lang="en-US" sz="2400" dirty="0">
                <a:solidFill>
                  <a:schemeClr val="tx1">
                    <a:lumMod val="85000"/>
                    <a:lumOff val="15000"/>
                  </a:schemeClr>
                </a:solidFill>
              </a:rPr>
              <a:t>Group 45: </a:t>
            </a:r>
          </a:p>
          <a:p>
            <a:r>
              <a:rPr lang="en-US" sz="1600" dirty="0" err="1">
                <a:solidFill>
                  <a:schemeClr val="tx1">
                    <a:lumMod val="85000"/>
                    <a:lumOff val="15000"/>
                  </a:schemeClr>
                </a:solidFill>
              </a:rPr>
              <a:t>Gufran</a:t>
            </a:r>
            <a:r>
              <a:rPr lang="en-US" sz="1600" dirty="0">
                <a:solidFill>
                  <a:schemeClr val="tx1">
                    <a:lumMod val="85000"/>
                    <a:lumOff val="15000"/>
                  </a:schemeClr>
                </a:solidFill>
              </a:rPr>
              <a:t> </a:t>
            </a:r>
            <a:r>
              <a:rPr lang="en-US" sz="1600" dirty="0" err="1">
                <a:solidFill>
                  <a:schemeClr val="tx1">
                    <a:lumMod val="85000"/>
                    <a:lumOff val="15000"/>
                  </a:schemeClr>
                </a:solidFill>
              </a:rPr>
              <a:t>pathan</a:t>
            </a:r>
            <a:r>
              <a:rPr lang="en-US" sz="1600" dirty="0">
                <a:solidFill>
                  <a:schemeClr val="tx1">
                    <a:lumMod val="85000"/>
                    <a:lumOff val="15000"/>
                  </a:schemeClr>
                </a:solidFill>
              </a:rPr>
              <a:t> | prerna </a:t>
            </a:r>
            <a:r>
              <a:rPr lang="en-US" sz="1600" dirty="0" err="1">
                <a:solidFill>
                  <a:schemeClr val="tx1">
                    <a:lumMod val="85000"/>
                    <a:lumOff val="15000"/>
                  </a:schemeClr>
                </a:solidFill>
              </a:rPr>
              <a:t>Aggarwal</a:t>
            </a:r>
            <a:r>
              <a:rPr lang="en-US" sz="1600" dirty="0">
                <a:solidFill>
                  <a:schemeClr val="tx1">
                    <a:lumMod val="85000"/>
                    <a:lumOff val="15000"/>
                  </a:schemeClr>
                </a:solidFill>
              </a:rPr>
              <a:t> | Fernando </a:t>
            </a:r>
            <a:r>
              <a:rPr lang="en-US" sz="1600" dirty="0" err="1">
                <a:solidFill>
                  <a:schemeClr val="tx1">
                    <a:lumMod val="85000"/>
                    <a:lumOff val="15000"/>
                  </a:schemeClr>
                </a:solidFill>
              </a:rPr>
              <a:t>medeiros</a:t>
            </a:r>
            <a:endParaRPr lang="en-US" sz="16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56397"/>
          </a:xfrm>
        </p:spPr>
        <p:txBody>
          <a:bodyPr/>
          <a:lstStyle/>
          <a:p>
            <a:r>
              <a:rPr lang="en-US" dirty="0"/>
              <a:t>Implementation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18182776"/>
              </p:ext>
            </p:extLst>
          </p:nvPr>
        </p:nvGraphicFramePr>
        <p:xfrm>
          <a:off x="965712" y="2011584"/>
          <a:ext cx="10246360" cy="3952525"/>
        </p:xfrm>
        <a:graphic>
          <a:graphicData uri="http://schemas.openxmlformats.org/drawingml/2006/table">
            <a:tbl>
              <a:tblPr firstRow="1" bandRow="1">
                <a:tableStyleId>{5C22544A-7EE6-4342-B048-85BDC9FD1C3A}</a:tableStyleId>
              </a:tblPr>
              <a:tblGrid>
                <a:gridCol w="2210244">
                  <a:extLst>
                    <a:ext uri="{9D8B030D-6E8A-4147-A177-3AD203B41FA5}">
                      <a16:colId xmlns:a16="http://schemas.microsoft.com/office/drawing/2014/main" val="20000"/>
                    </a:ext>
                  </a:extLst>
                </a:gridCol>
                <a:gridCol w="1142556">
                  <a:extLst>
                    <a:ext uri="{9D8B030D-6E8A-4147-A177-3AD203B41FA5}">
                      <a16:colId xmlns:a16="http://schemas.microsoft.com/office/drawing/2014/main" val="20001"/>
                    </a:ext>
                  </a:extLst>
                </a:gridCol>
                <a:gridCol w="1818640">
                  <a:extLst>
                    <a:ext uri="{9D8B030D-6E8A-4147-A177-3AD203B41FA5}">
                      <a16:colId xmlns:a16="http://schemas.microsoft.com/office/drawing/2014/main" val="20002"/>
                    </a:ext>
                  </a:extLst>
                </a:gridCol>
                <a:gridCol w="5074920">
                  <a:extLst>
                    <a:ext uri="{9D8B030D-6E8A-4147-A177-3AD203B41FA5}">
                      <a16:colId xmlns:a16="http://schemas.microsoft.com/office/drawing/2014/main" val="2436690740"/>
                    </a:ext>
                  </a:extLst>
                </a:gridCol>
              </a:tblGrid>
              <a:tr h="569245">
                <a:tc>
                  <a:txBody>
                    <a:bodyPr/>
                    <a:lstStyle/>
                    <a:p>
                      <a:r>
                        <a:rPr lang="en-US" dirty="0"/>
                        <a:t>SOTA</a:t>
                      </a:r>
                    </a:p>
                  </a:txBody>
                  <a:tcPr/>
                </a:tc>
                <a:tc>
                  <a:txBody>
                    <a:bodyPr/>
                    <a:lstStyle/>
                    <a:p>
                      <a:r>
                        <a:rPr lang="en-US" dirty="0"/>
                        <a:t>Type</a:t>
                      </a:r>
                    </a:p>
                  </a:txBody>
                  <a:tcPr/>
                </a:tc>
                <a:tc>
                  <a:txBody>
                    <a:bodyPr/>
                    <a:lstStyle/>
                    <a:p>
                      <a:r>
                        <a:rPr lang="en-US" dirty="0"/>
                        <a:t>Transformer</a:t>
                      </a:r>
                    </a:p>
                  </a:txBody>
                  <a:tcPr/>
                </a:tc>
                <a:tc>
                  <a:txBody>
                    <a:bodyPr/>
                    <a:lstStyle/>
                    <a:p>
                      <a:r>
                        <a:rPr lang="en-US" dirty="0"/>
                        <a:t>Steps</a:t>
                      </a:r>
                    </a:p>
                  </a:txBody>
                  <a:tcPr/>
                </a:tc>
                <a:extLst>
                  <a:ext uri="{0D108BD9-81ED-4DB2-BD59-A6C34878D82A}">
                    <a16:rowId xmlns:a16="http://schemas.microsoft.com/office/drawing/2014/main" val="10000"/>
                  </a:ext>
                </a:extLst>
              </a:tr>
              <a:tr h="752799">
                <a:tc rowSpan="3">
                  <a:txBody>
                    <a:bodyPr/>
                    <a:lstStyle/>
                    <a:p>
                      <a:r>
                        <a:rPr lang="en-US" sz="1200" dirty="0" err="1"/>
                        <a:t>PreSumm</a:t>
                      </a:r>
                      <a:endParaRPr lang="en-US" sz="1200" dirty="0"/>
                    </a:p>
                  </a:txBody>
                  <a:tcPr anchor="ctr"/>
                </a:tc>
                <a:tc>
                  <a:txBody>
                    <a:bodyPr/>
                    <a:lstStyle/>
                    <a:p>
                      <a:r>
                        <a:rPr lang="en-US" sz="1200" dirty="0"/>
                        <a:t>Extractive</a:t>
                      </a:r>
                    </a:p>
                  </a:txBody>
                  <a:tcPr/>
                </a:tc>
                <a:tc>
                  <a:txBody>
                    <a:bodyPr/>
                    <a:lstStyle/>
                    <a:p>
                      <a:r>
                        <a:rPr lang="en-US" sz="1200" dirty="0"/>
                        <a:t>BERT</a:t>
                      </a:r>
                    </a:p>
                  </a:txBody>
                  <a:tcPr/>
                </a:tc>
                <a:tc>
                  <a:txBody>
                    <a:bodyPr/>
                    <a:lstStyle/>
                    <a:p>
                      <a:pPr marL="228600" indent="-228600">
                        <a:buAutoNum type="arabicParenR"/>
                      </a:pPr>
                      <a:r>
                        <a:rPr lang="en-US" sz="1200" dirty="0"/>
                        <a:t>Use the pretrained model with our dataset and get the ROUGE metrics</a:t>
                      </a:r>
                    </a:p>
                    <a:p>
                      <a:pPr marL="228600" indent="-228600">
                        <a:buAutoNum type="arabicParenR"/>
                      </a:pPr>
                      <a:r>
                        <a:rPr lang="en-US" sz="1200" dirty="0"/>
                        <a:t>Train the model with our dataset </a:t>
                      </a:r>
                    </a:p>
                    <a:p>
                      <a:pPr marL="228600" indent="-228600">
                        <a:buAutoNum type="arabicParenR"/>
                      </a:pPr>
                      <a:r>
                        <a:rPr lang="en-US" sz="1200" dirty="0"/>
                        <a:t>Use the trained model to get the ROUGE metrics</a:t>
                      </a:r>
                    </a:p>
                    <a:p>
                      <a:pPr marL="228600" indent="-228600">
                        <a:buAutoNum type="arabicParenR"/>
                      </a:pPr>
                      <a:r>
                        <a:rPr lang="en-US" sz="1200" dirty="0"/>
                        <a:t>Compare the two outputs</a:t>
                      </a:r>
                    </a:p>
                  </a:txBody>
                  <a:tcPr/>
                </a:tc>
                <a:extLst>
                  <a:ext uri="{0D108BD9-81ED-4DB2-BD59-A6C34878D82A}">
                    <a16:rowId xmlns:a16="http://schemas.microsoft.com/office/drawing/2014/main" val="10001"/>
                  </a:ext>
                </a:extLst>
              </a:tr>
              <a:tr h="752799">
                <a:tc vMerge="1">
                  <a:txBody>
                    <a:bodyPr/>
                    <a:lstStyle/>
                    <a:p>
                      <a:endParaRPr lang="en-US" dirty="0"/>
                    </a:p>
                  </a:txBody>
                  <a:tcPr/>
                </a:tc>
                <a:tc rowSpan="2">
                  <a:txBody>
                    <a:bodyPr/>
                    <a:lstStyle/>
                    <a:p>
                      <a:r>
                        <a:rPr lang="en-US" sz="1200" dirty="0"/>
                        <a:t>Abstractive</a:t>
                      </a:r>
                    </a:p>
                  </a:txBody>
                  <a:tcPr anchor="ctr"/>
                </a:tc>
                <a:tc>
                  <a:txBody>
                    <a:bodyPr/>
                    <a:lstStyle/>
                    <a:p>
                      <a:r>
                        <a:rPr lang="en-US" sz="1200" dirty="0"/>
                        <a:t>Baseline Transformer</a:t>
                      </a:r>
                    </a:p>
                  </a:txBody>
                  <a:tcPr/>
                </a:tc>
                <a:tc>
                  <a:txBody>
                    <a:bodyPr/>
                    <a:lstStyle/>
                    <a:p>
                      <a:pPr marL="228600" indent="-228600">
                        <a:buAutoNum type="arabicParenR"/>
                      </a:pPr>
                      <a:r>
                        <a:rPr lang="en-US" sz="1200" dirty="0"/>
                        <a:t>Use the pretrained model with our dataset and get the ROUGE metrics</a:t>
                      </a:r>
                    </a:p>
                    <a:p>
                      <a:pPr marL="228600" indent="-228600">
                        <a:buAutoNum type="arabicParenR"/>
                      </a:pPr>
                      <a:r>
                        <a:rPr lang="en-US" sz="1200" dirty="0"/>
                        <a:t>Train the model with our dataset </a:t>
                      </a:r>
                    </a:p>
                    <a:p>
                      <a:pPr marL="228600" indent="-228600">
                        <a:buAutoNum type="arabicParenR"/>
                      </a:pPr>
                      <a:r>
                        <a:rPr lang="en-US" sz="1200" dirty="0"/>
                        <a:t>Use the trained model to get the ROUGE metrics</a:t>
                      </a:r>
                    </a:p>
                    <a:p>
                      <a:pPr marL="228600" indent="-228600">
                        <a:buAutoNum type="arabicParenR"/>
                      </a:pPr>
                      <a:r>
                        <a:rPr lang="en-US" sz="1200" dirty="0"/>
                        <a:t>Compare the two outputs</a:t>
                      </a:r>
                    </a:p>
                  </a:txBody>
                  <a:tcPr/>
                </a:tc>
                <a:extLst>
                  <a:ext uri="{0D108BD9-81ED-4DB2-BD59-A6C34878D82A}">
                    <a16:rowId xmlns:a16="http://schemas.microsoft.com/office/drawing/2014/main" val="10002"/>
                  </a:ext>
                </a:extLst>
              </a:tr>
              <a:tr h="752799">
                <a:tc vMerge="1">
                  <a:txBody>
                    <a:bodyPr/>
                    <a:lstStyle/>
                    <a:p>
                      <a:endParaRPr lang="en-US" dirty="0"/>
                    </a:p>
                  </a:txBody>
                  <a:tcPr/>
                </a:tc>
                <a:tc vMerge="1">
                  <a:txBody>
                    <a:bodyPr/>
                    <a:lstStyle/>
                    <a:p>
                      <a:endParaRPr lang="en-US" dirty="0"/>
                    </a:p>
                  </a:txBody>
                  <a:tcPr/>
                </a:tc>
                <a:tc>
                  <a:txBody>
                    <a:bodyPr/>
                    <a:lstStyle/>
                    <a:p>
                      <a:r>
                        <a:rPr lang="en-US" sz="1200" dirty="0"/>
                        <a:t>BERT</a:t>
                      </a:r>
                    </a:p>
                  </a:txBody>
                  <a:tcPr/>
                </a:tc>
                <a:tc>
                  <a:txBody>
                    <a:bodyPr/>
                    <a:lstStyle/>
                    <a:p>
                      <a:pPr marL="228600" indent="-228600">
                        <a:buAutoNum type="arabicParenR"/>
                      </a:pPr>
                      <a:r>
                        <a:rPr lang="en-US" sz="1200" dirty="0"/>
                        <a:t>Use the pretrained model with our dataset and get the ROUGE metrics</a:t>
                      </a:r>
                    </a:p>
                    <a:p>
                      <a:pPr marL="228600" indent="-228600">
                        <a:buAutoNum type="arabicParenR"/>
                      </a:pPr>
                      <a:r>
                        <a:rPr lang="en-US" sz="1200" dirty="0"/>
                        <a:t>Train the model with our dataset </a:t>
                      </a:r>
                    </a:p>
                    <a:p>
                      <a:pPr marL="228600" indent="-228600">
                        <a:buAutoNum type="arabicParenR"/>
                      </a:pPr>
                      <a:r>
                        <a:rPr lang="en-US" sz="1200" dirty="0"/>
                        <a:t>Use the trained model to get the ROUGE metrics</a:t>
                      </a:r>
                    </a:p>
                    <a:p>
                      <a:pPr marL="228600" indent="-228600">
                        <a:buAutoNum type="arabicParenR"/>
                      </a:pPr>
                      <a:r>
                        <a:rPr lang="en-US" sz="1200" dirty="0"/>
                        <a:t>Compare the two outputs</a:t>
                      </a:r>
                    </a:p>
                  </a:txBody>
                  <a:tcPr/>
                </a:tc>
                <a:extLst>
                  <a:ext uri="{0D108BD9-81ED-4DB2-BD59-A6C34878D82A}">
                    <a16:rowId xmlns:a16="http://schemas.microsoft.com/office/drawing/2014/main" val="10003"/>
                  </a:ext>
                </a:extLst>
              </a:tr>
              <a:tr h="423832">
                <a:tc rowSpan="2">
                  <a:txBody>
                    <a:bodyPr/>
                    <a:lstStyle/>
                    <a:p>
                      <a:r>
                        <a:rPr lang="en-US" sz="1200" dirty="0" err="1"/>
                        <a:t>MatchSum</a:t>
                      </a:r>
                      <a:endParaRPr lang="en-US" sz="1200" dirty="0"/>
                    </a:p>
                  </a:txBody>
                  <a:tcPr anchor="ctr"/>
                </a:tc>
                <a:tc rowSpan="2">
                  <a:txBody>
                    <a:bodyPr/>
                    <a:lstStyle/>
                    <a:p>
                      <a:r>
                        <a:rPr lang="en-US" sz="1200" dirty="0"/>
                        <a:t>Extractive</a:t>
                      </a:r>
                    </a:p>
                  </a:txBody>
                  <a:tcPr anchor="ctr"/>
                </a:tc>
                <a:tc>
                  <a:txBody>
                    <a:bodyPr/>
                    <a:lstStyle/>
                    <a:p>
                      <a:r>
                        <a:rPr lang="en-US" sz="1200" dirty="0"/>
                        <a:t>BERT</a:t>
                      </a:r>
                    </a:p>
                  </a:txBody>
                  <a:tcPr/>
                </a:tc>
                <a:tc>
                  <a:txBody>
                    <a:bodyPr/>
                    <a:lstStyle/>
                    <a:p>
                      <a:pPr marL="228600" indent="-228600">
                        <a:buAutoNum type="arabicParenR"/>
                      </a:pPr>
                      <a:r>
                        <a:rPr lang="en-US" sz="1200" dirty="0"/>
                        <a:t>Train the model with our dataset </a:t>
                      </a:r>
                    </a:p>
                    <a:p>
                      <a:pPr marL="228600" indent="-228600">
                        <a:buAutoNum type="arabicParenR"/>
                      </a:pPr>
                      <a:r>
                        <a:rPr lang="en-US" sz="1200" dirty="0"/>
                        <a:t>Use the trained model to get the ROUGE metrics</a:t>
                      </a:r>
                    </a:p>
                  </a:txBody>
                  <a:tcPr/>
                </a:tc>
                <a:extLst>
                  <a:ext uri="{0D108BD9-81ED-4DB2-BD59-A6C34878D82A}">
                    <a16:rowId xmlns:a16="http://schemas.microsoft.com/office/drawing/2014/main" val="10004"/>
                  </a:ext>
                </a:extLst>
              </a:tr>
              <a:tr h="383954">
                <a:tc vMerge="1">
                  <a:txBody>
                    <a:bodyPr/>
                    <a:lstStyle/>
                    <a:p>
                      <a:endParaRPr lang="en-US" dirty="0"/>
                    </a:p>
                  </a:txBody>
                  <a:tcPr/>
                </a:tc>
                <a:tc vMerge="1">
                  <a:txBody>
                    <a:bodyPr/>
                    <a:lstStyle/>
                    <a:p>
                      <a:endParaRPr lang="en-US" dirty="0"/>
                    </a:p>
                  </a:txBody>
                  <a:tcPr/>
                </a:tc>
                <a:tc>
                  <a:txBody>
                    <a:bodyPr/>
                    <a:lstStyle/>
                    <a:p>
                      <a:r>
                        <a:rPr lang="en-US" sz="1200" dirty="0" err="1"/>
                        <a:t>RoBERTa</a:t>
                      </a:r>
                      <a:endParaRPr lang="en-US" sz="1200" dirty="0"/>
                    </a:p>
                  </a:txBody>
                  <a:tcPr/>
                </a:tc>
                <a:tc>
                  <a:txBody>
                    <a:bodyPr/>
                    <a:lstStyle/>
                    <a:p>
                      <a:pPr marL="228600" indent="-228600">
                        <a:buAutoNum type="arabicParenR"/>
                      </a:pPr>
                      <a:r>
                        <a:rPr lang="en-US" sz="1200" dirty="0"/>
                        <a:t>Train the model with our dataset </a:t>
                      </a:r>
                    </a:p>
                    <a:p>
                      <a:pPr marL="228600" indent="-228600">
                        <a:buAutoNum type="arabicParenR"/>
                      </a:pPr>
                      <a:r>
                        <a:rPr lang="en-US" sz="1200" dirty="0"/>
                        <a:t>Use the trained model to get the ROUGE metrics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5882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B763AF-1306-4B26-A332-770E4349B34B}"/>
              </a:ext>
            </a:extLst>
          </p:cNvPr>
          <p:cNvSpPr>
            <a:spLocks noGrp="1"/>
          </p:cNvSpPr>
          <p:nvPr>
            <p:ph idx="1"/>
          </p:nvPr>
        </p:nvSpPr>
        <p:spPr>
          <a:xfrm>
            <a:off x="558165" y="702253"/>
            <a:ext cx="10058400" cy="727537"/>
          </a:xfrm>
        </p:spPr>
        <p:txBody>
          <a:bodyPr>
            <a:normAutofit/>
          </a:bodyPr>
          <a:lstStyle/>
          <a:p>
            <a:pPr algn="ctr"/>
            <a:r>
              <a:rPr lang="en-US" sz="4000" dirty="0" err="1"/>
              <a:t>train.py’s</a:t>
            </a:r>
            <a:r>
              <a:rPr lang="en-US" sz="4000" dirty="0"/>
              <a:t> contribution to global warming!</a:t>
            </a:r>
          </a:p>
        </p:txBody>
      </p:sp>
      <p:pic>
        <p:nvPicPr>
          <p:cNvPr id="4" name="Picture 3">
            <a:extLst>
              <a:ext uri="{FF2B5EF4-FFF2-40B4-BE49-F238E27FC236}">
                <a16:creationId xmlns:a16="http://schemas.microsoft.com/office/drawing/2014/main" id="{B9D1D01D-92D9-4467-855E-4FC1D7150402}"/>
              </a:ext>
            </a:extLst>
          </p:cNvPr>
          <p:cNvPicPr>
            <a:picLocks noChangeAspect="1"/>
          </p:cNvPicPr>
          <p:nvPr/>
        </p:nvPicPr>
        <p:blipFill>
          <a:blip r:embed="rId2"/>
          <a:stretch>
            <a:fillRect/>
          </a:stretch>
        </p:blipFill>
        <p:spPr>
          <a:xfrm>
            <a:off x="0" y="1769012"/>
            <a:ext cx="12192000" cy="3319975"/>
          </a:xfrm>
          <a:prstGeom prst="rect">
            <a:avLst/>
          </a:prstGeom>
        </p:spPr>
      </p:pic>
    </p:spTree>
    <p:extLst>
      <p:ext uri="{BB962C8B-B14F-4D97-AF65-F5344CB8AC3E}">
        <p14:creationId xmlns:p14="http://schemas.microsoft.com/office/powerpoint/2010/main" val="1674286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56397"/>
          </a:xfrm>
        </p:spPr>
        <p:txBody>
          <a:bodyPr/>
          <a:lstStyle/>
          <a:p>
            <a:r>
              <a:rPr lang="en-US" dirty="0"/>
              <a:t>Our Results (F-Scores)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82730564"/>
              </p:ext>
            </p:extLst>
          </p:nvPr>
        </p:nvGraphicFramePr>
        <p:xfrm>
          <a:off x="779978" y="2081947"/>
          <a:ext cx="10693004" cy="2468880"/>
        </p:xfrm>
        <a:graphic>
          <a:graphicData uri="http://schemas.openxmlformats.org/drawingml/2006/table">
            <a:tbl>
              <a:tblPr firstRow="1" bandRow="1">
                <a:tableStyleId>{5C22544A-7EE6-4342-B048-85BDC9FD1C3A}</a:tableStyleId>
              </a:tblPr>
              <a:tblGrid>
                <a:gridCol w="1183131">
                  <a:extLst>
                    <a:ext uri="{9D8B030D-6E8A-4147-A177-3AD203B41FA5}">
                      <a16:colId xmlns:a16="http://schemas.microsoft.com/office/drawing/2014/main" val="20000"/>
                    </a:ext>
                  </a:extLst>
                </a:gridCol>
                <a:gridCol w="1213086">
                  <a:extLst>
                    <a:ext uri="{9D8B030D-6E8A-4147-A177-3AD203B41FA5}">
                      <a16:colId xmlns:a16="http://schemas.microsoft.com/office/drawing/2014/main" val="20001"/>
                    </a:ext>
                  </a:extLst>
                </a:gridCol>
                <a:gridCol w="2130399">
                  <a:extLst>
                    <a:ext uri="{9D8B030D-6E8A-4147-A177-3AD203B41FA5}">
                      <a16:colId xmlns:a16="http://schemas.microsoft.com/office/drawing/2014/main" val="20002"/>
                    </a:ext>
                  </a:extLst>
                </a:gridCol>
                <a:gridCol w="1031458">
                  <a:extLst>
                    <a:ext uri="{9D8B030D-6E8A-4147-A177-3AD203B41FA5}">
                      <a16:colId xmlns:a16="http://schemas.microsoft.com/office/drawing/2014/main" val="20003"/>
                    </a:ext>
                  </a:extLst>
                </a:gridCol>
                <a:gridCol w="1031458">
                  <a:extLst>
                    <a:ext uri="{9D8B030D-6E8A-4147-A177-3AD203B41FA5}">
                      <a16:colId xmlns:a16="http://schemas.microsoft.com/office/drawing/2014/main" val="20005"/>
                    </a:ext>
                  </a:extLst>
                </a:gridCol>
                <a:gridCol w="1017957">
                  <a:extLst>
                    <a:ext uri="{9D8B030D-6E8A-4147-A177-3AD203B41FA5}">
                      <a16:colId xmlns:a16="http://schemas.microsoft.com/office/drawing/2014/main" val="20006"/>
                    </a:ext>
                  </a:extLst>
                </a:gridCol>
                <a:gridCol w="1031458">
                  <a:extLst>
                    <a:ext uri="{9D8B030D-6E8A-4147-A177-3AD203B41FA5}">
                      <a16:colId xmlns:a16="http://schemas.microsoft.com/office/drawing/2014/main" val="20004"/>
                    </a:ext>
                  </a:extLst>
                </a:gridCol>
                <a:gridCol w="1031458">
                  <a:extLst>
                    <a:ext uri="{9D8B030D-6E8A-4147-A177-3AD203B41FA5}">
                      <a16:colId xmlns:a16="http://schemas.microsoft.com/office/drawing/2014/main" val="20007"/>
                    </a:ext>
                  </a:extLst>
                </a:gridCol>
                <a:gridCol w="1022599">
                  <a:extLst>
                    <a:ext uri="{9D8B030D-6E8A-4147-A177-3AD203B41FA5}">
                      <a16:colId xmlns:a16="http://schemas.microsoft.com/office/drawing/2014/main" val="20008"/>
                    </a:ext>
                  </a:extLst>
                </a:gridCol>
              </a:tblGrid>
              <a:tr h="339440">
                <a:tc rowSpan="2">
                  <a:txBody>
                    <a:bodyPr/>
                    <a:lstStyle/>
                    <a:p>
                      <a:r>
                        <a:rPr lang="en-US" sz="2400" dirty="0"/>
                        <a:t>SOTA</a:t>
                      </a:r>
                    </a:p>
                  </a:txBody>
                  <a:tcPr anchor="b"/>
                </a:tc>
                <a:tc rowSpan="2">
                  <a:txBody>
                    <a:bodyPr/>
                    <a:lstStyle/>
                    <a:p>
                      <a:r>
                        <a:rPr lang="en-US" sz="2400" dirty="0"/>
                        <a:t>Type</a:t>
                      </a:r>
                    </a:p>
                  </a:txBody>
                  <a:tcPr anchor="b"/>
                </a:tc>
                <a:tc rowSpan="2">
                  <a:txBody>
                    <a:bodyPr/>
                    <a:lstStyle/>
                    <a:p>
                      <a:r>
                        <a:rPr lang="en-US" sz="2400" dirty="0"/>
                        <a:t>Transformer</a:t>
                      </a:r>
                    </a:p>
                  </a:txBody>
                  <a:tcPr anchor="b"/>
                </a:tc>
                <a:tc gridSpan="3">
                  <a:txBody>
                    <a:bodyPr/>
                    <a:lstStyle/>
                    <a:p>
                      <a:pPr algn="ctr"/>
                      <a:r>
                        <a:rPr lang="en-US" sz="2400" dirty="0"/>
                        <a:t>Pre-trained</a:t>
                      </a:r>
                    </a:p>
                  </a:txBody>
                  <a:tcPr anchor="b"/>
                </a:tc>
                <a:tc hMerge="1">
                  <a:txBody>
                    <a:bodyPr/>
                    <a:lstStyle/>
                    <a:p>
                      <a:endParaRPr lang="en-US" dirty="0"/>
                    </a:p>
                  </a:txBody>
                  <a:tcPr/>
                </a:tc>
                <a:tc hMerge="1">
                  <a:txBody>
                    <a:bodyPr/>
                    <a:lstStyle/>
                    <a:p>
                      <a:endParaRPr lang="en-US" dirty="0"/>
                    </a:p>
                  </a:txBody>
                  <a:tcPr/>
                </a:tc>
                <a:tc gridSpan="3">
                  <a:txBody>
                    <a:bodyPr/>
                    <a:lstStyle/>
                    <a:p>
                      <a:pPr algn="ctr"/>
                      <a:r>
                        <a:rPr lang="en-US" sz="2400" dirty="0"/>
                        <a:t>Trained</a:t>
                      </a:r>
                    </a:p>
                  </a:txBody>
                  <a:tcPr anchor="b"/>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136906">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l"/>
                      <a:r>
                        <a:rPr lang="en-US" sz="1600" b="1" dirty="0">
                          <a:solidFill>
                            <a:schemeClr val="bg1"/>
                          </a:solidFill>
                        </a:rPr>
                        <a:t>ROUGE-1</a:t>
                      </a:r>
                    </a:p>
                  </a:txBody>
                  <a:tcPr>
                    <a:solidFill>
                      <a:schemeClr val="accent1"/>
                    </a:solidFill>
                  </a:tcPr>
                </a:tc>
                <a:tc>
                  <a:txBody>
                    <a:bodyPr/>
                    <a:lstStyle/>
                    <a:p>
                      <a:pPr algn="l"/>
                      <a:r>
                        <a:rPr lang="en-US" sz="1600" b="1" dirty="0">
                          <a:solidFill>
                            <a:schemeClr val="bg1"/>
                          </a:solidFill>
                        </a:rPr>
                        <a:t>ROUGE-2</a:t>
                      </a:r>
                    </a:p>
                  </a:txBody>
                  <a:tcPr>
                    <a:solidFill>
                      <a:schemeClr val="accent1"/>
                    </a:solidFill>
                  </a:tcPr>
                </a:tc>
                <a:tc>
                  <a:txBody>
                    <a:bodyPr/>
                    <a:lstStyle/>
                    <a:p>
                      <a:pPr algn="l"/>
                      <a:r>
                        <a:rPr lang="en-US" sz="1600" dirty="0">
                          <a:solidFill>
                            <a:schemeClr val="bg1"/>
                          </a:solidFill>
                        </a:rPr>
                        <a:t>ROUGE-L</a:t>
                      </a:r>
                    </a:p>
                  </a:txBody>
                  <a:tcPr>
                    <a:solidFill>
                      <a:schemeClr val="accent1"/>
                    </a:solidFill>
                  </a:tcPr>
                </a:tc>
                <a:tc>
                  <a:txBody>
                    <a:bodyPr/>
                    <a:lstStyle/>
                    <a:p>
                      <a:pPr algn="l"/>
                      <a:r>
                        <a:rPr lang="en-US" sz="1600" b="1" dirty="0">
                          <a:solidFill>
                            <a:schemeClr val="bg1"/>
                          </a:solidFill>
                        </a:rPr>
                        <a:t>ROUGE-1</a:t>
                      </a:r>
                    </a:p>
                  </a:txBody>
                  <a:tcPr>
                    <a:solidFill>
                      <a:schemeClr val="accent1"/>
                    </a:solidFill>
                  </a:tcPr>
                </a:tc>
                <a:tc>
                  <a:txBody>
                    <a:bodyPr/>
                    <a:lstStyle/>
                    <a:p>
                      <a:pPr algn="l"/>
                      <a:r>
                        <a:rPr lang="en-US" sz="1600" b="1" dirty="0">
                          <a:solidFill>
                            <a:schemeClr val="bg1"/>
                          </a:solidFill>
                        </a:rPr>
                        <a:t>ROUGE-2</a:t>
                      </a:r>
                    </a:p>
                  </a:txBody>
                  <a:tcPr>
                    <a:solidFill>
                      <a:schemeClr val="accent1"/>
                    </a:solidFill>
                  </a:tcPr>
                </a:tc>
                <a:tc>
                  <a:txBody>
                    <a:bodyPr/>
                    <a:lstStyle/>
                    <a:p>
                      <a:pPr algn="l"/>
                      <a:r>
                        <a:rPr lang="en-US" sz="1600" dirty="0">
                          <a:solidFill>
                            <a:schemeClr val="bg1"/>
                          </a:solidFill>
                        </a:rPr>
                        <a:t>ROUGE-L</a:t>
                      </a:r>
                    </a:p>
                  </a:txBody>
                  <a:tcPr>
                    <a:solidFill>
                      <a:schemeClr val="accent1"/>
                    </a:solidFill>
                  </a:tcPr>
                </a:tc>
                <a:extLst>
                  <a:ext uri="{0D108BD9-81ED-4DB2-BD59-A6C34878D82A}">
                    <a16:rowId xmlns:a16="http://schemas.microsoft.com/office/drawing/2014/main" val="10006"/>
                  </a:ext>
                </a:extLst>
              </a:tr>
              <a:tr h="288882">
                <a:tc rowSpan="3">
                  <a:txBody>
                    <a:bodyPr/>
                    <a:lstStyle/>
                    <a:p>
                      <a:r>
                        <a:rPr lang="en-US" sz="1600" dirty="0" err="1"/>
                        <a:t>PreSumm</a:t>
                      </a:r>
                      <a:endParaRPr lang="en-US" sz="1600" dirty="0"/>
                    </a:p>
                  </a:txBody>
                  <a:tcPr anchor="ctr"/>
                </a:tc>
                <a:tc>
                  <a:txBody>
                    <a:bodyPr/>
                    <a:lstStyle/>
                    <a:p>
                      <a:r>
                        <a:rPr lang="en-US" sz="1600" dirty="0"/>
                        <a:t>Extractive</a:t>
                      </a:r>
                    </a:p>
                  </a:txBody>
                  <a:tcPr/>
                </a:tc>
                <a:tc>
                  <a:txBody>
                    <a:bodyPr/>
                    <a:lstStyle/>
                    <a:p>
                      <a:r>
                        <a:rPr lang="en-US" sz="1600" dirty="0"/>
                        <a:t>BERT</a:t>
                      </a:r>
                    </a:p>
                  </a:txBody>
                  <a:tcPr/>
                </a:tc>
                <a:tc>
                  <a:txBody>
                    <a:bodyPr/>
                    <a:lstStyle/>
                    <a:p>
                      <a:r>
                        <a:rPr lang="en-US" sz="1600" b="1" dirty="0">
                          <a:solidFill>
                            <a:srgbClr val="800000"/>
                          </a:solidFill>
                        </a:rPr>
                        <a:t>0.29475</a:t>
                      </a:r>
                    </a:p>
                  </a:txBody>
                  <a:tcPr/>
                </a:tc>
                <a:tc>
                  <a:txBody>
                    <a:bodyPr/>
                    <a:lstStyle/>
                    <a:p>
                      <a:r>
                        <a:rPr lang="en-US" sz="1600" b="1" dirty="0">
                          <a:solidFill>
                            <a:srgbClr val="000090"/>
                          </a:solidFill>
                        </a:rPr>
                        <a:t>0.11580 </a:t>
                      </a:r>
                    </a:p>
                  </a:txBody>
                  <a:tcPr/>
                </a:tc>
                <a:tc>
                  <a:txBody>
                    <a:bodyPr/>
                    <a:lstStyle/>
                    <a:p>
                      <a:r>
                        <a:rPr lang="en-US" sz="1600" dirty="0"/>
                        <a:t>0.25311</a:t>
                      </a:r>
                    </a:p>
                  </a:txBody>
                  <a:tcPr/>
                </a:tc>
                <a:tc>
                  <a:txBody>
                    <a:bodyPr/>
                    <a:lstStyle/>
                    <a:p>
                      <a:r>
                        <a:rPr lang="en-US" sz="1600" b="1" dirty="0">
                          <a:solidFill>
                            <a:srgbClr val="800000"/>
                          </a:solidFill>
                        </a:rPr>
                        <a:t>0.30204</a:t>
                      </a:r>
                    </a:p>
                  </a:txBody>
                  <a:tcPr/>
                </a:tc>
                <a:tc>
                  <a:txBody>
                    <a:bodyPr/>
                    <a:lstStyle/>
                    <a:p>
                      <a:r>
                        <a:rPr lang="en-US" sz="1600" b="1" dirty="0">
                          <a:solidFill>
                            <a:srgbClr val="000090"/>
                          </a:solidFill>
                        </a:rPr>
                        <a:t>0.12198</a:t>
                      </a:r>
                    </a:p>
                  </a:txBody>
                  <a:tcPr/>
                </a:tc>
                <a:tc>
                  <a:txBody>
                    <a:bodyPr/>
                    <a:lstStyle/>
                    <a:p>
                      <a:r>
                        <a:rPr lang="en-US" sz="1600" dirty="0"/>
                        <a:t>0.26038</a:t>
                      </a:r>
                    </a:p>
                  </a:txBody>
                  <a:tcPr/>
                </a:tc>
                <a:extLst>
                  <a:ext uri="{0D108BD9-81ED-4DB2-BD59-A6C34878D82A}">
                    <a16:rowId xmlns:a16="http://schemas.microsoft.com/office/drawing/2014/main" val="10001"/>
                  </a:ext>
                </a:extLst>
              </a:tr>
              <a:tr h="288882">
                <a:tc vMerge="1">
                  <a:txBody>
                    <a:bodyPr/>
                    <a:lstStyle/>
                    <a:p>
                      <a:endParaRPr lang="en-US" dirty="0"/>
                    </a:p>
                  </a:txBody>
                  <a:tcPr/>
                </a:tc>
                <a:tc rowSpan="2">
                  <a:txBody>
                    <a:bodyPr/>
                    <a:lstStyle/>
                    <a:p>
                      <a:r>
                        <a:rPr lang="en-US" sz="1600" dirty="0"/>
                        <a:t>Abstractive</a:t>
                      </a:r>
                    </a:p>
                  </a:txBody>
                  <a:tcPr anchor="ctr"/>
                </a:tc>
                <a:tc>
                  <a:txBody>
                    <a:bodyPr/>
                    <a:lstStyle/>
                    <a:p>
                      <a:r>
                        <a:rPr lang="en-US" sz="1600" dirty="0"/>
                        <a:t>Baseline Transformer</a:t>
                      </a:r>
                    </a:p>
                  </a:txBody>
                  <a:tcPr/>
                </a:tc>
                <a:tc>
                  <a:txBody>
                    <a:bodyPr/>
                    <a:lstStyle/>
                    <a:p>
                      <a:r>
                        <a:rPr lang="en-US" sz="1600" b="1" dirty="0">
                          <a:solidFill>
                            <a:srgbClr val="800000"/>
                          </a:solidFill>
                        </a:rPr>
                        <a:t>0.24971</a:t>
                      </a:r>
                    </a:p>
                  </a:txBody>
                  <a:tcPr/>
                </a:tc>
                <a:tc>
                  <a:txBody>
                    <a:bodyPr/>
                    <a:lstStyle/>
                    <a:p>
                      <a:r>
                        <a:rPr lang="en-US" sz="1600" b="1" dirty="0">
                          <a:solidFill>
                            <a:srgbClr val="000090"/>
                          </a:solidFill>
                        </a:rPr>
                        <a:t>0.07703</a:t>
                      </a:r>
                    </a:p>
                  </a:txBody>
                  <a:tcPr/>
                </a:tc>
                <a:tc>
                  <a:txBody>
                    <a:bodyPr/>
                    <a:lstStyle/>
                    <a:p>
                      <a:r>
                        <a:rPr lang="en-US" sz="1600" dirty="0"/>
                        <a:t>0.21326</a:t>
                      </a:r>
                    </a:p>
                  </a:txBody>
                  <a:tcPr/>
                </a:tc>
                <a:tc>
                  <a:txBody>
                    <a:bodyPr/>
                    <a:lstStyle/>
                    <a:p>
                      <a:r>
                        <a:rPr lang="en-US" sz="1600" b="1" dirty="0">
                          <a:solidFill>
                            <a:srgbClr val="800000"/>
                          </a:solidFill>
                        </a:rPr>
                        <a:t>0.27616</a:t>
                      </a:r>
                    </a:p>
                  </a:txBody>
                  <a:tcPr/>
                </a:tc>
                <a:tc>
                  <a:txBody>
                    <a:bodyPr/>
                    <a:lstStyle/>
                    <a:p>
                      <a:r>
                        <a:rPr lang="en-US" sz="1600" b="1" dirty="0">
                          <a:solidFill>
                            <a:srgbClr val="000090"/>
                          </a:solidFill>
                        </a:rPr>
                        <a:t>0.11064</a:t>
                      </a:r>
                    </a:p>
                  </a:txBody>
                  <a:tcPr/>
                </a:tc>
                <a:tc>
                  <a:txBody>
                    <a:bodyPr/>
                    <a:lstStyle/>
                    <a:p>
                      <a:r>
                        <a:rPr lang="en-US" sz="1600" dirty="0"/>
                        <a:t>0.23477</a:t>
                      </a:r>
                    </a:p>
                  </a:txBody>
                  <a:tcPr/>
                </a:tc>
                <a:extLst>
                  <a:ext uri="{0D108BD9-81ED-4DB2-BD59-A6C34878D82A}">
                    <a16:rowId xmlns:a16="http://schemas.microsoft.com/office/drawing/2014/main" val="10002"/>
                  </a:ext>
                </a:extLst>
              </a:tr>
              <a:tr h="288882">
                <a:tc vMerge="1">
                  <a:txBody>
                    <a:bodyPr/>
                    <a:lstStyle/>
                    <a:p>
                      <a:endParaRPr lang="en-US" dirty="0"/>
                    </a:p>
                  </a:txBody>
                  <a:tcPr/>
                </a:tc>
                <a:tc vMerge="1">
                  <a:txBody>
                    <a:bodyPr/>
                    <a:lstStyle/>
                    <a:p>
                      <a:endParaRPr lang="en-US" dirty="0"/>
                    </a:p>
                  </a:txBody>
                  <a:tcPr/>
                </a:tc>
                <a:tc>
                  <a:txBody>
                    <a:bodyPr/>
                    <a:lstStyle/>
                    <a:p>
                      <a:r>
                        <a:rPr lang="en-US" sz="1600" dirty="0"/>
                        <a:t>BERT</a:t>
                      </a:r>
                    </a:p>
                  </a:txBody>
                  <a:tcPr/>
                </a:tc>
                <a:tc>
                  <a:txBody>
                    <a:bodyPr/>
                    <a:lstStyle/>
                    <a:p>
                      <a:r>
                        <a:rPr lang="en-US" sz="1600" b="1" dirty="0">
                          <a:solidFill>
                            <a:srgbClr val="800000"/>
                          </a:solidFill>
                        </a:rPr>
                        <a:t>0.24623</a:t>
                      </a:r>
                    </a:p>
                  </a:txBody>
                  <a:tcPr/>
                </a:tc>
                <a:tc>
                  <a:txBody>
                    <a:bodyPr/>
                    <a:lstStyle/>
                    <a:p>
                      <a:r>
                        <a:rPr lang="en-US" sz="1600" b="1" dirty="0">
                          <a:solidFill>
                            <a:srgbClr val="000090"/>
                          </a:solidFill>
                        </a:rPr>
                        <a:t>0.07836</a:t>
                      </a:r>
                    </a:p>
                  </a:txBody>
                  <a:tcPr/>
                </a:tc>
                <a:tc>
                  <a:txBody>
                    <a:bodyPr/>
                    <a:lstStyle/>
                    <a:p>
                      <a:r>
                        <a:rPr lang="en-US" sz="1600" dirty="0"/>
                        <a:t>0.21218</a:t>
                      </a:r>
                    </a:p>
                  </a:txBody>
                  <a:tcPr/>
                </a:tc>
                <a:tc>
                  <a:txBody>
                    <a:bodyPr/>
                    <a:lstStyle/>
                    <a:p>
                      <a:r>
                        <a:rPr lang="en-US" sz="1600" b="1" dirty="0">
                          <a:solidFill>
                            <a:srgbClr val="800000"/>
                          </a:solidFill>
                        </a:rPr>
                        <a:t>0.29275</a:t>
                      </a:r>
                    </a:p>
                  </a:txBody>
                  <a:tcPr/>
                </a:tc>
                <a:tc>
                  <a:txBody>
                    <a:bodyPr/>
                    <a:lstStyle/>
                    <a:p>
                      <a:r>
                        <a:rPr lang="en-US" sz="1600" b="1" dirty="0">
                          <a:solidFill>
                            <a:srgbClr val="000090"/>
                          </a:solidFill>
                        </a:rPr>
                        <a:t>0.10662</a:t>
                      </a:r>
                    </a:p>
                  </a:txBody>
                  <a:tcPr/>
                </a:tc>
                <a:tc>
                  <a:txBody>
                    <a:bodyPr/>
                    <a:lstStyle/>
                    <a:p>
                      <a:r>
                        <a:rPr lang="en-US" sz="1600" dirty="0"/>
                        <a:t>0.24970</a:t>
                      </a:r>
                    </a:p>
                  </a:txBody>
                  <a:tcPr/>
                </a:tc>
                <a:extLst>
                  <a:ext uri="{0D108BD9-81ED-4DB2-BD59-A6C34878D82A}">
                    <a16:rowId xmlns:a16="http://schemas.microsoft.com/office/drawing/2014/main" val="10003"/>
                  </a:ext>
                </a:extLst>
              </a:tr>
              <a:tr h="288882">
                <a:tc rowSpan="2">
                  <a:txBody>
                    <a:bodyPr/>
                    <a:lstStyle/>
                    <a:p>
                      <a:r>
                        <a:rPr lang="en-US" sz="1600" dirty="0" err="1"/>
                        <a:t>MatchSum</a:t>
                      </a:r>
                      <a:endParaRPr lang="en-US" sz="1600" dirty="0"/>
                    </a:p>
                  </a:txBody>
                  <a:tcPr anchor="ctr"/>
                </a:tc>
                <a:tc rowSpan="2">
                  <a:txBody>
                    <a:bodyPr/>
                    <a:lstStyle/>
                    <a:p>
                      <a:r>
                        <a:rPr lang="en-US" sz="1600" dirty="0"/>
                        <a:t>Extractive</a:t>
                      </a:r>
                    </a:p>
                  </a:txBody>
                  <a:tcPr anchor="ctr"/>
                </a:tc>
                <a:tc>
                  <a:txBody>
                    <a:bodyPr/>
                    <a:lstStyle/>
                    <a:p>
                      <a:r>
                        <a:rPr lang="en-US" sz="1600" dirty="0"/>
                        <a:t>BERT</a:t>
                      </a:r>
                    </a:p>
                  </a:txBody>
                  <a:tcPr/>
                </a:tc>
                <a:tc>
                  <a:txBody>
                    <a:bodyPr/>
                    <a:lstStyle/>
                    <a:p>
                      <a:r>
                        <a:rPr lang="en-US" sz="1600" b="1" dirty="0">
                          <a:solidFill>
                            <a:srgbClr val="800000"/>
                          </a:solidFill>
                        </a:rPr>
                        <a:t>0.44129</a:t>
                      </a:r>
                    </a:p>
                  </a:txBody>
                  <a:tcPr/>
                </a:tc>
                <a:tc>
                  <a:txBody>
                    <a:bodyPr/>
                    <a:lstStyle/>
                    <a:p>
                      <a:r>
                        <a:rPr lang="en-US" sz="1600" b="1" dirty="0">
                          <a:solidFill>
                            <a:srgbClr val="000090"/>
                          </a:solidFill>
                        </a:rPr>
                        <a:t>0.31916</a:t>
                      </a:r>
                    </a:p>
                  </a:txBody>
                  <a:tcPr/>
                </a:tc>
                <a:tc>
                  <a:txBody>
                    <a:bodyPr/>
                    <a:lstStyle/>
                    <a:p>
                      <a:r>
                        <a:rPr lang="en-US" sz="1600" dirty="0"/>
                        <a:t>0.40957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800000"/>
                          </a:solidFill>
                          <a:effectLst/>
                          <a:uLnTx/>
                          <a:uFillTx/>
                          <a:latin typeface="Franklin Gothic Book"/>
                          <a:ea typeface="+mn-ea"/>
                          <a:cs typeface="+mn-cs"/>
                        </a:rPr>
                        <a:t>-</a:t>
                      </a:r>
                      <a:endParaRPr kumimoji="0" lang="en-US" sz="1600" b="1" i="0" u="none" strike="noStrike" kern="1200" cap="none" spc="0" normalizeH="0" baseline="0" noProof="0" dirty="0">
                        <a:ln>
                          <a:noFill/>
                        </a:ln>
                        <a:solidFill>
                          <a:srgbClr val="800000"/>
                        </a:solidFill>
                        <a:effectLst/>
                        <a:uLnTx/>
                        <a:uFillTx/>
                        <a:latin typeface="Franklin Gothic Book"/>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800000"/>
                          </a:solidFill>
                          <a:effectLst/>
                          <a:uLnTx/>
                          <a:uFillTx/>
                          <a:latin typeface="Franklin Gothic Book"/>
                          <a:ea typeface="+mn-ea"/>
                          <a:cs typeface="+mn-cs"/>
                        </a:rPr>
                        <a:t>-</a:t>
                      </a:r>
                      <a:endParaRPr kumimoji="0" lang="en-US" sz="1600" b="1" i="0" u="none" strike="noStrike" kern="1200" cap="none" spc="0" normalizeH="0" baseline="0" noProof="0" dirty="0">
                        <a:ln>
                          <a:noFill/>
                        </a:ln>
                        <a:solidFill>
                          <a:srgbClr val="800000"/>
                        </a:solidFill>
                        <a:effectLst/>
                        <a:uLnTx/>
                        <a:uFillTx/>
                        <a:latin typeface="Franklin Gothic Book"/>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800000"/>
                          </a:solidFill>
                          <a:effectLst/>
                          <a:uLnTx/>
                          <a:uFillTx/>
                          <a:latin typeface="Franklin Gothic Book"/>
                          <a:ea typeface="+mn-ea"/>
                          <a:cs typeface="+mn-cs"/>
                        </a:rPr>
                        <a:t>-</a:t>
                      </a:r>
                      <a:endParaRPr kumimoji="0" lang="en-US" sz="1600" b="1" i="0" u="none" strike="noStrike" kern="1200" cap="none" spc="0" normalizeH="0" baseline="0" noProof="0" dirty="0">
                        <a:ln>
                          <a:noFill/>
                        </a:ln>
                        <a:solidFill>
                          <a:srgbClr val="800000"/>
                        </a:solidFill>
                        <a:effectLst/>
                        <a:uLnTx/>
                        <a:uFillTx/>
                        <a:latin typeface="Franklin Gothic Book"/>
                        <a:ea typeface="+mn-ea"/>
                        <a:cs typeface="+mn-cs"/>
                      </a:endParaRPr>
                    </a:p>
                  </a:txBody>
                  <a:tcPr/>
                </a:tc>
                <a:extLst>
                  <a:ext uri="{0D108BD9-81ED-4DB2-BD59-A6C34878D82A}">
                    <a16:rowId xmlns:a16="http://schemas.microsoft.com/office/drawing/2014/main" val="10004"/>
                  </a:ext>
                </a:extLst>
              </a:tr>
              <a:tr h="288882">
                <a:tc vMerge="1">
                  <a:txBody>
                    <a:bodyPr/>
                    <a:lstStyle/>
                    <a:p>
                      <a:endParaRPr lang="en-US" dirty="0"/>
                    </a:p>
                  </a:txBody>
                  <a:tcPr/>
                </a:tc>
                <a:tc vMerge="1">
                  <a:txBody>
                    <a:bodyPr/>
                    <a:lstStyle/>
                    <a:p>
                      <a:endParaRPr lang="en-US" dirty="0"/>
                    </a:p>
                  </a:txBody>
                  <a:tcPr/>
                </a:tc>
                <a:tc>
                  <a:txBody>
                    <a:bodyPr/>
                    <a:lstStyle/>
                    <a:p>
                      <a:r>
                        <a:rPr lang="en-US" sz="1600" dirty="0" err="1"/>
                        <a:t>RoBERTa</a:t>
                      </a:r>
                      <a:endParaRPr lang="en-US" sz="1600" dirty="0"/>
                    </a:p>
                  </a:txBody>
                  <a:tcPr/>
                </a:tc>
                <a:tc>
                  <a:txBody>
                    <a:bodyPr/>
                    <a:lstStyle/>
                    <a:p>
                      <a:r>
                        <a:rPr lang="en-US" sz="1600" b="1" dirty="0">
                          <a:solidFill>
                            <a:srgbClr val="800000"/>
                          </a:solidFill>
                        </a:rPr>
                        <a:t>0.52943</a:t>
                      </a:r>
                    </a:p>
                  </a:txBody>
                  <a:tcPr/>
                </a:tc>
                <a:tc>
                  <a:txBody>
                    <a:bodyPr/>
                    <a:lstStyle/>
                    <a:p>
                      <a:r>
                        <a:rPr lang="en-US" sz="1600" b="1" dirty="0">
                          <a:solidFill>
                            <a:srgbClr val="000090"/>
                          </a:solidFill>
                        </a:rPr>
                        <a:t>0.39246</a:t>
                      </a:r>
                    </a:p>
                  </a:txBody>
                  <a:tcPr/>
                </a:tc>
                <a:tc>
                  <a:txBody>
                    <a:bodyPr/>
                    <a:lstStyle/>
                    <a:p>
                      <a:r>
                        <a:rPr lang="en-US" sz="1600" dirty="0"/>
                        <a:t>0.49484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800000"/>
                          </a:solidFill>
                          <a:effectLst/>
                          <a:uLnTx/>
                          <a:uFillTx/>
                          <a:latin typeface="Franklin Gothic Book"/>
                          <a:ea typeface="+mn-ea"/>
                          <a:cs typeface="+mn-cs"/>
                        </a:rPr>
                        <a:t>-</a:t>
                      </a:r>
                      <a:endParaRPr kumimoji="0" lang="en-US" sz="1600" b="1" i="0" u="none" strike="noStrike" kern="1200" cap="none" spc="0" normalizeH="0" baseline="0" noProof="0" dirty="0">
                        <a:ln>
                          <a:noFill/>
                        </a:ln>
                        <a:solidFill>
                          <a:srgbClr val="800000"/>
                        </a:solidFill>
                        <a:effectLst/>
                        <a:uLnTx/>
                        <a:uFillTx/>
                        <a:latin typeface="Franklin Gothic Book"/>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800000"/>
                          </a:solidFill>
                          <a:effectLst/>
                          <a:uLnTx/>
                          <a:uFillTx/>
                          <a:latin typeface="Franklin Gothic Book"/>
                          <a:ea typeface="+mn-ea"/>
                          <a:cs typeface="+mn-cs"/>
                        </a:rPr>
                        <a:t>-</a:t>
                      </a:r>
                      <a:endParaRPr kumimoji="0" lang="en-US" sz="1600" b="1" i="0" u="none" strike="noStrike" kern="1200" cap="none" spc="0" normalizeH="0" baseline="0" noProof="0" dirty="0">
                        <a:ln>
                          <a:noFill/>
                        </a:ln>
                        <a:solidFill>
                          <a:srgbClr val="800000"/>
                        </a:solidFill>
                        <a:effectLst/>
                        <a:uLnTx/>
                        <a:uFillTx/>
                        <a:latin typeface="Franklin Gothic Book"/>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800000"/>
                          </a:solidFill>
                          <a:effectLst/>
                          <a:uLnTx/>
                          <a:uFillTx/>
                          <a:latin typeface="Franklin Gothic Book"/>
                          <a:ea typeface="+mn-ea"/>
                          <a:cs typeface="+mn-cs"/>
                        </a:rPr>
                        <a: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32003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D5BE-AD40-47E3-AA33-E7B1B63CB7CC}"/>
              </a:ext>
            </a:extLst>
          </p:cNvPr>
          <p:cNvSpPr>
            <a:spLocks noGrp="1"/>
          </p:cNvSpPr>
          <p:nvPr>
            <p:ph type="title"/>
          </p:nvPr>
        </p:nvSpPr>
        <p:spPr>
          <a:xfrm>
            <a:off x="1097280" y="286604"/>
            <a:ext cx="10058400" cy="1575534"/>
          </a:xfrm>
        </p:spPr>
        <p:txBody>
          <a:bodyPr>
            <a:normAutofit/>
          </a:bodyPr>
          <a:lstStyle/>
          <a:p>
            <a:r>
              <a:rPr lang="en-US" dirty="0"/>
              <a:t>Sample Results (</a:t>
            </a:r>
            <a:r>
              <a:rPr lang="en-US" dirty="0" err="1"/>
              <a:t>MatchSum</a:t>
            </a:r>
            <a:r>
              <a:rPr lang="en-US" dirty="0"/>
              <a:t>)</a:t>
            </a:r>
          </a:p>
        </p:txBody>
      </p:sp>
      <p:sp>
        <p:nvSpPr>
          <p:cNvPr id="3" name="Content Placeholder 2">
            <a:extLst>
              <a:ext uri="{FF2B5EF4-FFF2-40B4-BE49-F238E27FC236}">
                <a16:creationId xmlns:a16="http://schemas.microsoft.com/office/drawing/2014/main" id="{2F67B85E-7F9D-4104-B6CD-FC83865A7E25}"/>
              </a:ext>
            </a:extLst>
          </p:cNvPr>
          <p:cNvSpPr>
            <a:spLocks noGrp="1"/>
          </p:cNvSpPr>
          <p:nvPr>
            <p:ph idx="1"/>
          </p:nvPr>
        </p:nvSpPr>
        <p:spPr>
          <a:xfrm>
            <a:off x="1195320" y="1931606"/>
            <a:ext cx="9960360" cy="4439491"/>
          </a:xfrm>
          <a:ln>
            <a:noFill/>
          </a:ln>
        </p:spPr>
        <p:style>
          <a:lnRef idx="2">
            <a:schemeClr val="dk1"/>
          </a:lnRef>
          <a:fillRef idx="1">
            <a:schemeClr val="lt1"/>
          </a:fillRef>
          <a:effectRef idx="0">
            <a:schemeClr val="dk1"/>
          </a:effectRef>
          <a:fontRef idx="minor">
            <a:schemeClr val="dk1"/>
          </a:fontRef>
        </p:style>
        <p:txBody>
          <a:bodyPr anchor="t">
            <a:normAutofit/>
          </a:bodyPr>
          <a:lstStyle/>
          <a:p>
            <a:pPr marL="0" lvl="0" indent="0">
              <a:lnSpc>
                <a:spcPct val="107000"/>
              </a:lnSpc>
              <a:spcBef>
                <a:spcPts val="0"/>
              </a:spcBef>
              <a:spcAft>
                <a:spcPts val="800"/>
              </a:spcAft>
              <a:buNone/>
              <a:tabLst>
                <a:tab pos="457200" algn="l"/>
              </a:tabLst>
            </a:pPr>
            <a:r>
              <a:rPr lang="en-US" sz="1600" b="1" dirty="0">
                <a:latin typeface="Calibri" panose="020F0502020204030204" pitchFamily="34" charset="0"/>
                <a:ea typeface="Calibri" panose="020F0502020204030204" pitchFamily="34" charset="0"/>
                <a:cs typeface="Times New Roman" panose="02020603050405020304" pitchFamily="18" charset="0"/>
              </a:rPr>
              <a:t>Actual Headnote:</a:t>
            </a:r>
          </a:p>
          <a:p>
            <a:pPr marL="0" lvl="0" indent="0">
              <a:lnSpc>
                <a:spcPct val="107000"/>
              </a:lnSpc>
              <a:spcBef>
                <a:spcPts val="0"/>
              </a:spcBef>
              <a:spcAft>
                <a:spcPts val="800"/>
              </a:spcAft>
              <a:buNone/>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employer and employee -- non-compete agreement -- client-based -- unreasonable the trial court correctly granted defendant 's motion for a dismissal under </a:t>
            </a:r>
            <a:r>
              <a:rPr lang="en-US" sz="1600" dirty="0" err="1">
                <a:latin typeface="Calibri" panose="020F0502020204030204" pitchFamily="34" charset="0"/>
                <a:ea typeface="Calibri" panose="020F0502020204030204" pitchFamily="34" charset="0"/>
                <a:cs typeface="Times New Roman" panose="02020603050405020304" pitchFamily="18" charset="0"/>
              </a:rPr>
              <a:t>n.c.g.s.</a:t>
            </a:r>
            <a:r>
              <a:rPr lang="en-US" sz="1600" dirty="0">
                <a:latin typeface="Calibri" panose="020F0502020204030204" pitchFamily="34" charset="0"/>
                <a:ea typeface="Calibri" panose="020F0502020204030204" pitchFamily="34" charset="0"/>
                <a:cs typeface="Times New Roman" panose="02020603050405020304" pitchFamily="18" charset="0"/>
              </a:rPr>
              <a:t> § 1a-1 , rule 12 ( b ) ( 6 ) of an action arising from a non-compete agreement where the client-based territorial restriction and the five-year time limitation in the agreement were unreasonable .although a five-year time restriction may be upheld , it must be considered with its geographical scope .here , the physical scope of the territorial restriction is irrelevant , but the substitution of the client base is unreasonable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because it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prevents</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defendant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from working for all of </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plaintiff 's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current or recent clients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regardless of location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a:t>
            </a:r>
            <a:r>
              <a:rPr lang="en-US" sz="1600" dirty="0">
                <a:latin typeface="Calibri" panose="020F0502020204030204" pitchFamily="34" charset="0"/>
                <a:ea typeface="Calibri" panose="020F0502020204030204" pitchFamily="34" charset="0"/>
                <a:cs typeface="Times New Roman" panose="02020603050405020304" pitchFamily="18" charset="0"/>
              </a:rPr>
              <a:t> so that he is precluded from working with a number of businesses in a large number of cities throughout the world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considering</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the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relatively small number of</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plaintiff 's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clients</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with whom defendant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worked</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3366FF"/>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the scope is extreme </a:t>
            </a:r>
            <a:r>
              <a:rPr lang="en-US" sz="1600" dirty="0">
                <a:highlight>
                  <a:srgbClr val="FFFF00"/>
                </a:highlight>
                <a:latin typeface="Calibri" panose="020F0502020204030204" pitchFamily="34" charset="0"/>
                <a:ea typeface="Calibri" panose="020F0502020204030204" pitchFamily="34" charset="0"/>
                <a:cs typeface="Times New Roman" panose="02020603050405020304" pitchFamily="18" charset="0"/>
              </a:rPr>
              <a:t>.</a:t>
            </a:r>
            <a:r>
              <a:rPr lang="en-US" sz="1600" dirty="0">
                <a:latin typeface="Calibri" panose="020F0502020204030204" pitchFamily="34" charset="0"/>
                <a:ea typeface="Calibri" panose="020F0502020204030204" pitchFamily="34" charset="0"/>
                <a:cs typeface="Times New Roman" panose="02020603050405020304" pitchFamily="18" charset="0"/>
              </a:rPr>
              <a:t>furthermore , the restriction is unduly vague. </a:t>
            </a:r>
          </a:p>
          <a:p>
            <a:pPr marL="0" lvl="0" indent="0">
              <a:lnSpc>
                <a:spcPct val="107000"/>
              </a:lnSpc>
              <a:spcBef>
                <a:spcPts val="0"/>
              </a:spcBef>
              <a:spcAft>
                <a:spcPts val="800"/>
              </a:spcAft>
              <a:buNone/>
              <a:tabLst>
                <a:tab pos="457200" algn="l"/>
              </a:tabLst>
            </a:pPr>
            <a:r>
              <a:rPr lang="en-US" sz="1600" b="1" dirty="0">
                <a:latin typeface="Calibri" panose="020F0502020204030204" pitchFamily="34" charset="0"/>
                <a:ea typeface="Calibri" panose="020F0502020204030204" pitchFamily="34" charset="0"/>
                <a:cs typeface="Times New Roman" panose="02020603050405020304" pitchFamily="18" charset="0"/>
              </a:rPr>
              <a:t>Generated Headnote:</a:t>
            </a:r>
          </a:p>
          <a:p>
            <a:pPr marL="0" lvl="0" indent="0">
              <a:lnSpc>
                <a:spcPct val="107000"/>
              </a:lnSpc>
              <a:spcBef>
                <a:spcPts val="0"/>
              </a:spcBef>
              <a:spcAft>
                <a:spcPts val="800"/>
              </a:spcAft>
              <a:buNone/>
              <a:tabLst>
                <a:tab pos="457200" algn="l"/>
              </a:tabLst>
            </a:pP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the covenant in question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prevents</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mr.</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baskin</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from working for all of </a:t>
            </a:r>
            <a:r>
              <a:rPr lang="en-US" sz="1600" dirty="0" err="1">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farr</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's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current or recent clients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regardless</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of</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where the client is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located</a:t>
            </a:r>
            <a:r>
              <a:rPr lang="en-US" sz="16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n-US" sz="1600" dirty="0">
                <a:latin typeface="Calibri" panose="020F0502020204030204" pitchFamily="34" charset="0"/>
                <a:ea typeface="Calibri" panose="020F0502020204030204" pitchFamily="34" charset="0"/>
                <a:cs typeface="Times New Roman" panose="02020603050405020304" pitchFamily="18" charset="0"/>
              </a:rPr>
              <a:t>, whether he had any contact with them , or whether he even knew about them .</a:t>
            </a:r>
            <a:r>
              <a:rPr lang="en-US" sz="1600" b="1" dirty="0">
                <a:solidFill>
                  <a:srgbClr val="3366FF"/>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the scope </a:t>
            </a:r>
            <a:r>
              <a:rPr lang="en-US" sz="1600" dirty="0">
                <a:solidFill>
                  <a:srgbClr val="3366FF"/>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of the covenant </a:t>
            </a:r>
            <a:r>
              <a:rPr lang="en-US" sz="1600" b="1" dirty="0">
                <a:solidFill>
                  <a:srgbClr val="3366FF"/>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is extreme </a:t>
            </a:r>
            <a:r>
              <a:rPr lang="en-US" sz="16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considering</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that </a:t>
            </a:r>
            <a:r>
              <a:rPr lang="en-US" sz="1600" dirty="0" err="1">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mr.</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baskin</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only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worked</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with a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relatively small number of</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farr</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's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clients</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a:highlight>
                  <a:srgbClr val="FFFF00"/>
                </a:highlight>
                <a:latin typeface="Calibri" panose="020F0502020204030204" pitchFamily="34"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580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D5BE-AD40-47E3-AA33-E7B1B63CB7CC}"/>
              </a:ext>
            </a:extLst>
          </p:cNvPr>
          <p:cNvSpPr>
            <a:spLocks noGrp="1"/>
          </p:cNvSpPr>
          <p:nvPr>
            <p:ph type="title"/>
          </p:nvPr>
        </p:nvSpPr>
        <p:spPr>
          <a:xfrm>
            <a:off x="1097280" y="286604"/>
            <a:ext cx="10058400" cy="1575534"/>
          </a:xfrm>
        </p:spPr>
        <p:txBody>
          <a:bodyPr>
            <a:normAutofit/>
          </a:bodyPr>
          <a:lstStyle/>
          <a:p>
            <a:r>
              <a:rPr lang="en-US" dirty="0"/>
              <a:t>Sample Results (</a:t>
            </a:r>
            <a:r>
              <a:rPr lang="en-US" dirty="0" err="1"/>
              <a:t>PreSumm</a:t>
            </a:r>
            <a:r>
              <a:rPr lang="en-US" dirty="0"/>
              <a:t>)</a:t>
            </a:r>
          </a:p>
        </p:txBody>
      </p:sp>
      <p:sp>
        <p:nvSpPr>
          <p:cNvPr id="3" name="Content Placeholder 2">
            <a:extLst>
              <a:ext uri="{FF2B5EF4-FFF2-40B4-BE49-F238E27FC236}">
                <a16:creationId xmlns:a16="http://schemas.microsoft.com/office/drawing/2014/main" id="{2F67B85E-7F9D-4104-B6CD-FC83865A7E25}"/>
              </a:ext>
            </a:extLst>
          </p:cNvPr>
          <p:cNvSpPr>
            <a:spLocks noGrp="1"/>
          </p:cNvSpPr>
          <p:nvPr>
            <p:ph idx="1"/>
          </p:nvPr>
        </p:nvSpPr>
        <p:spPr>
          <a:xfrm>
            <a:off x="1195320" y="1910262"/>
            <a:ext cx="9960360" cy="3883709"/>
          </a:xfrm>
          <a:ln>
            <a:noFill/>
          </a:ln>
        </p:spPr>
        <p:style>
          <a:lnRef idx="2">
            <a:schemeClr val="dk1"/>
          </a:lnRef>
          <a:fillRef idx="1">
            <a:schemeClr val="lt1"/>
          </a:fillRef>
          <a:effectRef idx="0">
            <a:schemeClr val="dk1"/>
          </a:effectRef>
          <a:fontRef idx="minor">
            <a:schemeClr val="dk1"/>
          </a:fontRef>
        </p:style>
        <p:txBody>
          <a:bodyPr anchor="t">
            <a:normAutofit/>
          </a:bodyPr>
          <a:lstStyle/>
          <a:p>
            <a:pPr marL="0" lvl="0" indent="0">
              <a:lnSpc>
                <a:spcPct val="107000"/>
              </a:lnSpc>
              <a:spcBef>
                <a:spcPts val="0"/>
              </a:spcBef>
              <a:spcAft>
                <a:spcPts val="800"/>
              </a:spcAft>
              <a:buNone/>
              <a:tabLst>
                <a:tab pos="457200" algn="l"/>
              </a:tabLst>
            </a:pPr>
            <a:r>
              <a:rPr lang="en-US" sz="1600" b="1" dirty="0">
                <a:latin typeface="Calibri" panose="020F0502020204030204" pitchFamily="34" charset="0"/>
                <a:ea typeface="Calibri" panose="020F0502020204030204" pitchFamily="34" charset="0"/>
                <a:cs typeface="Times New Roman" panose="02020603050405020304" pitchFamily="18" charset="0"/>
              </a:rPr>
              <a:t>Actual Headnote:</a:t>
            </a:r>
          </a:p>
          <a:p>
            <a:pPr marL="0" lvl="0" indent="0">
              <a:lnSpc>
                <a:spcPct val="107000"/>
              </a:lnSpc>
              <a:spcBef>
                <a:spcPts val="0"/>
              </a:spcBef>
              <a:spcAft>
                <a:spcPts val="800"/>
              </a:spcAft>
              <a:buNone/>
              <a:tabLst>
                <a:tab pos="457200" algn="l"/>
              </a:tabLst>
            </a:pPr>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the trial court lacked jurisdiction to extend defendants period of probation </a:t>
            </a:r>
            <a:r>
              <a:rPr lang="en-US" sz="1600" dirty="0">
                <a:latin typeface="Calibri" panose="020F0502020204030204" pitchFamily="34" charset="0"/>
                <a:ea typeface="Calibri" panose="020F0502020204030204" pitchFamily="34" charset="0"/>
                <a:cs typeface="Times New Roman" panose="02020603050405020304" pitchFamily="18" charset="0"/>
              </a:rPr>
              <a:t>, we </a:t>
            </a:r>
            <a:r>
              <a:rPr lang="en-US" sz="1600" dirty="0">
                <a:solidFill>
                  <a:srgbClr val="0000FF"/>
                </a:solidFill>
                <a:latin typeface="Calibri" panose="020F0502020204030204" pitchFamily="34" charset="0"/>
                <a:ea typeface="Calibri" panose="020F0502020204030204" pitchFamily="34" charset="0"/>
                <a:cs typeface="Times New Roman" panose="02020603050405020304" pitchFamily="18" charset="0"/>
              </a:rPr>
              <a:t>arrest judgment and vacate </a:t>
            </a:r>
            <a:r>
              <a:rPr lang="en-US" sz="1600" b="1" dirty="0">
                <a:solidFill>
                  <a:srgbClr val="0000FF"/>
                </a:solidFill>
                <a:latin typeface="Calibri" panose="020F0502020204030204" pitchFamily="34" charset="0"/>
                <a:ea typeface="Calibri" panose="020F0502020204030204" pitchFamily="34" charset="0"/>
                <a:cs typeface="Times New Roman" panose="02020603050405020304" pitchFamily="18" charset="0"/>
              </a:rPr>
              <a:t>the order modifying probation and imposing sentence</a:t>
            </a:r>
            <a:r>
              <a:rPr lang="en-US" sz="1600" dirty="0">
                <a:latin typeface="Calibri" panose="020F0502020204030204" pitchFamily="34" charset="0"/>
                <a:ea typeface="Calibri" panose="020F0502020204030204" pitchFamily="34" charset="0"/>
                <a:cs typeface="Times New Roman" panose="02020603050405020304" pitchFamily="18" charset="0"/>
              </a:rPr>
              <a:t>&lt;q&gt;on 21 </a:t>
            </a:r>
            <a:r>
              <a:rPr lang="en-US" sz="1600" dirty="0" err="1">
                <a:latin typeface="Calibri" panose="020F0502020204030204" pitchFamily="34" charset="0"/>
                <a:ea typeface="Calibri" panose="020F0502020204030204" pitchFamily="34" charset="0"/>
                <a:cs typeface="Times New Roman" panose="02020603050405020304" pitchFamily="18" charset="0"/>
              </a:rPr>
              <a:t>july</a:t>
            </a:r>
            <a:r>
              <a:rPr lang="en-US" sz="1600" dirty="0">
                <a:latin typeface="Calibri" panose="020F0502020204030204" pitchFamily="34" charset="0"/>
                <a:ea typeface="Calibri" panose="020F0502020204030204" pitchFamily="34" charset="0"/>
                <a:cs typeface="Times New Roman" panose="02020603050405020304" pitchFamily="18" charset="0"/>
              </a:rPr>
              <a:t> 2008 , defendant pled guilty to six counts of breaking or entering a motor vehicle and , in a combined judgment , was sentenced to two consecutive terms of six to eight months each&lt;q&gt;defendants probation expiration date was 20 </a:t>
            </a:r>
            <a:r>
              <a:rPr lang="en-US" sz="1600" dirty="0" err="1">
                <a:latin typeface="Calibri" panose="020F0502020204030204" pitchFamily="34" charset="0"/>
                <a:ea typeface="Calibri" panose="020F0502020204030204" pitchFamily="34" charset="0"/>
                <a:cs typeface="Times New Roman" panose="02020603050405020304" pitchFamily="18" charset="0"/>
              </a:rPr>
              <a:t>july</a:t>
            </a:r>
            <a:r>
              <a:rPr lang="en-US" sz="1600" dirty="0">
                <a:latin typeface="Calibri" panose="020F0502020204030204" pitchFamily="34" charset="0"/>
                <a:ea typeface="Calibri" panose="020F0502020204030204" pitchFamily="34" charset="0"/>
                <a:cs typeface="Times New Roman" panose="02020603050405020304" pitchFamily="18" charset="0"/>
              </a:rPr>
              <a:t> 2010 . on 1 march 2010 , defendants probation officer filed two new probation violation reports in the office of the clerk of superior court .</a:t>
            </a:r>
          </a:p>
          <a:p>
            <a:pPr marL="0" lvl="0" indent="0">
              <a:lnSpc>
                <a:spcPct val="107000"/>
              </a:lnSpc>
              <a:spcBef>
                <a:spcPts val="0"/>
              </a:spcBef>
              <a:spcAft>
                <a:spcPts val="800"/>
              </a:spcAft>
              <a:buNone/>
              <a:tabLst>
                <a:tab pos="457200" algn="l"/>
              </a:tabLst>
            </a:pPr>
            <a:r>
              <a:rPr lang="en-US" sz="1600" b="1" dirty="0">
                <a:latin typeface="Calibri" panose="020F0502020204030204" pitchFamily="34" charset="0"/>
                <a:ea typeface="Calibri" panose="020F0502020204030204" pitchFamily="34" charset="0"/>
                <a:cs typeface="Times New Roman" panose="02020603050405020304" pitchFamily="18" charset="0"/>
              </a:rPr>
              <a:t>Generated Headnote (Abstractive):</a:t>
            </a:r>
          </a:p>
          <a:p>
            <a:pPr marL="0" lvl="0" indent="0">
              <a:lnSpc>
                <a:spcPct val="107000"/>
              </a:lnSpc>
              <a:spcBef>
                <a:spcPts val="0"/>
              </a:spcBef>
              <a:spcAft>
                <a:spcPts val="800"/>
              </a:spcAft>
              <a:buNone/>
              <a:tabLst>
                <a:tab pos="457200" algn="l"/>
              </a:tabLst>
            </a:pPr>
            <a:r>
              <a:rPr lang="en-US" sz="2400" dirty="0">
                <a:latin typeface="Calibri" panose="020F0502020204030204" pitchFamily="34" charset="0"/>
                <a:ea typeface="Calibri" panose="020F0502020204030204" pitchFamily="34" charset="0"/>
                <a:cs typeface="Times New Roman" panose="02020603050405020304" pitchFamily="18" charset="0"/>
              </a:rPr>
              <a:t>probation and parole lack of jurisdiction judgment arrested order vacated </a:t>
            </a:r>
            <a:r>
              <a:rPr lang="en-US" sz="24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the trial court lacked jurisdiction to extend defendants period of probation</a:t>
            </a:r>
            <a:r>
              <a:rPr lang="en-US" sz="2400" b="1"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Calibri" panose="020F0502020204030204" pitchFamily="34" charset="0"/>
                <a:ea typeface="Calibri" panose="020F0502020204030204" pitchFamily="34" charset="0"/>
                <a:cs typeface="Times New Roman" panose="02020603050405020304" pitchFamily="18" charset="0"/>
              </a:rPr>
              <a:t>.&lt;q&gt;</a:t>
            </a:r>
            <a:r>
              <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rPr>
              <a:t>judgment was arrested and </a:t>
            </a:r>
            <a:r>
              <a:rPr lang="en-US" sz="2400" b="1" dirty="0">
                <a:solidFill>
                  <a:srgbClr val="0000FF"/>
                </a:solidFill>
                <a:latin typeface="Calibri" panose="020F0502020204030204" pitchFamily="34" charset="0"/>
                <a:ea typeface="Calibri" panose="020F0502020204030204" pitchFamily="34" charset="0"/>
                <a:cs typeface="Times New Roman" panose="02020603050405020304" pitchFamily="18" charset="0"/>
              </a:rPr>
              <a:t>the order modifying probation and imposing sentence </a:t>
            </a:r>
            <a:r>
              <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rPr>
              <a:t>was vacated </a:t>
            </a:r>
            <a:r>
              <a:rPr lang="en-US" sz="2400" dirty="0">
                <a:latin typeface="Calibri" panose="020F0502020204030204" pitchFamily="34" charset="0"/>
                <a:ea typeface="Calibri" panose="020F0502020204030204" pitchFamily="34" charset="0"/>
                <a:cs typeface="Times New Roman" panose="02020603050405020304" pitchFamily="18" charset="0"/>
              </a:rPr>
              <a:t>.</a:t>
            </a:r>
          </a:p>
        </p:txBody>
      </p:sp>
      <p:sp>
        <p:nvSpPr>
          <p:cNvPr id="4" name="Rectangle 3">
            <a:extLst>
              <a:ext uri="{FF2B5EF4-FFF2-40B4-BE49-F238E27FC236}">
                <a16:creationId xmlns:a16="http://schemas.microsoft.com/office/drawing/2014/main" id="{0FD55E13-51A8-4389-9F7D-8C3F8EE40B47}"/>
              </a:ext>
            </a:extLst>
          </p:cNvPr>
          <p:cNvSpPr/>
          <p:nvPr/>
        </p:nvSpPr>
        <p:spPr>
          <a:xfrm>
            <a:off x="3857105" y="4096422"/>
            <a:ext cx="4638502" cy="3924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peech Bubble: Rectangle 4">
            <a:extLst>
              <a:ext uri="{FF2B5EF4-FFF2-40B4-BE49-F238E27FC236}">
                <a16:creationId xmlns:a16="http://schemas.microsoft.com/office/drawing/2014/main" id="{49ECF7E3-8677-45A8-9AB1-21C2468A1A47}"/>
              </a:ext>
            </a:extLst>
          </p:cNvPr>
          <p:cNvSpPr/>
          <p:nvPr/>
        </p:nvSpPr>
        <p:spPr>
          <a:xfrm>
            <a:off x="6175499" y="3640975"/>
            <a:ext cx="1704966" cy="232756"/>
          </a:xfrm>
          <a:prstGeom prst="wedgeRectCallout">
            <a:avLst>
              <a:gd name="adj1" fmla="val -37652"/>
              <a:gd name="adj2" fmla="val 1265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Non-sensical</a:t>
            </a:r>
          </a:p>
        </p:txBody>
      </p:sp>
      <p:sp>
        <p:nvSpPr>
          <p:cNvPr id="6" name="Speech Bubble: Rectangle 5">
            <a:extLst>
              <a:ext uri="{FF2B5EF4-FFF2-40B4-BE49-F238E27FC236}">
                <a16:creationId xmlns:a16="http://schemas.microsoft.com/office/drawing/2014/main" id="{F96A9F5F-F8DA-4777-BF86-A87B0522FB19}"/>
              </a:ext>
            </a:extLst>
          </p:cNvPr>
          <p:cNvSpPr/>
          <p:nvPr/>
        </p:nvSpPr>
        <p:spPr>
          <a:xfrm>
            <a:off x="4230321" y="5537856"/>
            <a:ext cx="1704966" cy="232756"/>
          </a:xfrm>
          <a:prstGeom prst="wedgeRectCallout">
            <a:avLst>
              <a:gd name="adj1" fmla="val -37651"/>
              <a:gd name="adj2" fmla="val -141358"/>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Non-sensical</a:t>
            </a:r>
          </a:p>
        </p:txBody>
      </p:sp>
      <p:sp>
        <p:nvSpPr>
          <p:cNvPr id="7" name="Rectangle 6">
            <a:extLst>
              <a:ext uri="{FF2B5EF4-FFF2-40B4-BE49-F238E27FC236}">
                <a16:creationId xmlns:a16="http://schemas.microsoft.com/office/drawing/2014/main" id="{B91768A9-EB14-437C-93E8-CDBA89A369F4}"/>
              </a:ext>
            </a:extLst>
          </p:cNvPr>
          <p:cNvSpPr/>
          <p:nvPr/>
        </p:nvSpPr>
        <p:spPr>
          <a:xfrm>
            <a:off x="1715192" y="4875328"/>
            <a:ext cx="2906684" cy="3924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8070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animBg="1"/>
      <p:bldP spid="5"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000" dirty="0"/>
              <a:t>Tuning the different hype parameters</a:t>
            </a:r>
          </a:p>
          <a:p>
            <a:pPr marL="457200" indent="-457200">
              <a:buFont typeface="+mj-lt"/>
              <a:buAutoNum type="arabicPeriod"/>
            </a:pPr>
            <a:r>
              <a:rPr lang="en-US" sz="2000" dirty="0"/>
              <a:t>Expanding the sentence length beyond the fixed limit of 512</a:t>
            </a:r>
          </a:p>
          <a:p>
            <a:pPr marL="457200" indent="-457200">
              <a:buFont typeface="+mj-lt"/>
              <a:buAutoNum type="arabicPeriod"/>
            </a:pPr>
            <a:r>
              <a:rPr lang="en-US" sz="2000" dirty="0"/>
              <a:t>Using all the cases</a:t>
            </a:r>
          </a:p>
          <a:p>
            <a:pPr marL="457200" indent="-457200">
              <a:buFont typeface="+mj-lt"/>
              <a:buAutoNum type="arabicPeriod"/>
            </a:pPr>
            <a:r>
              <a:rPr lang="en-US" sz="2000" dirty="0"/>
              <a:t>Using all the opinions</a:t>
            </a:r>
          </a:p>
        </p:txBody>
      </p:sp>
    </p:spTree>
    <p:extLst>
      <p:ext uri="{BB962C8B-B14F-4D97-AF65-F5344CB8AC3E}">
        <p14:creationId xmlns:p14="http://schemas.microsoft.com/office/powerpoint/2010/main" val="165804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a:pPr>
            <a:r>
              <a:rPr lang="en-US" sz="2000" dirty="0"/>
              <a:t>For the </a:t>
            </a:r>
            <a:r>
              <a:rPr lang="en-US" sz="2000" dirty="0" err="1"/>
              <a:t>PreSumm</a:t>
            </a:r>
            <a:r>
              <a:rPr lang="en-US" sz="2000" dirty="0"/>
              <a:t> model, based on the ROUGE score we observe</a:t>
            </a:r>
          </a:p>
          <a:p>
            <a:pPr marL="749808" lvl="1" indent="-457200"/>
            <a:r>
              <a:rPr lang="en-US" sz="1800" dirty="0"/>
              <a:t>The extractive model performs better than the abstractive based model</a:t>
            </a:r>
          </a:p>
          <a:p>
            <a:pPr marL="749808" lvl="1" indent="-457200"/>
            <a:r>
              <a:rPr lang="en-US" sz="1800" dirty="0"/>
              <a:t>The trained model performs slightly better than the pretrained model</a:t>
            </a:r>
          </a:p>
          <a:p>
            <a:pPr marL="457200" indent="-457200">
              <a:buFont typeface="+mj-lt"/>
              <a:buAutoNum type="arabicPeriod"/>
            </a:pPr>
            <a:r>
              <a:rPr lang="en-US" sz="2000" dirty="0"/>
              <a:t>For the </a:t>
            </a:r>
            <a:r>
              <a:rPr lang="en-US" sz="2000" dirty="0" err="1"/>
              <a:t>MathSum</a:t>
            </a:r>
            <a:r>
              <a:rPr lang="en-US" sz="2000" dirty="0"/>
              <a:t> model , based on the ROUGE score we observe</a:t>
            </a:r>
          </a:p>
          <a:p>
            <a:pPr lvl="3"/>
            <a:r>
              <a:rPr lang="en-US" sz="1400" dirty="0" err="1"/>
              <a:t>RoBERTa</a:t>
            </a:r>
            <a:r>
              <a:rPr lang="en-US" sz="1400" dirty="0"/>
              <a:t> model performs better than the BERT model</a:t>
            </a:r>
          </a:p>
          <a:p>
            <a:pPr marL="457200" indent="-457200">
              <a:buFont typeface="+mj-lt"/>
              <a:buAutoNum type="arabicPeriod"/>
            </a:pPr>
            <a:r>
              <a:rPr lang="en-US" sz="2000" dirty="0"/>
              <a:t>Over all the </a:t>
            </a:r>
            <a:r>
              <a:rPr lang="en-US" sz="2000" dirty="0" err="1"/>
              <a:t>MathSum</a:t>
            </a:r>
            <a:r>
              <a:rPr lang="en-US" sz="2000" dirty="0"/>
              <a:t> model performed better than the </a:t>
            </a:r>
            <a:r>
              <a:rPr lang="en-US" sz="2000" dirty="0" err="1"/>
              <a:t>PreSumm</a:t>
            </a:r>
            <a:r>
              <a:rPr lang="en-US" sz="2000" dirty="0"/>
              <a:t> model</a:t>
            </a:r>
          </a:p>
          <a:p>
            <a:pPr marL="457200" indent="-457200">
              <a:buFont typeface="+mj-lt"/>
              <a:buAutoNum type="arabicPeriod"/>
            </a:pPr>
            <a:r>
              <a:rPr lang="en-US" sz="2000" dirty="0"/>
              <a:t>This is also evident from samples of headnotes that we saw where we can find more sentences match the headnotes when we use the </a:t>
            </a:r>
            <a:r>
              <a:rPr lang="en-US" sz="2000" dirty="0" err="1"/>
              <a:t>MathSum</a:t>
            </a:r>
            <a:r>
              <a:rPr lang="en-US" sz="2000" dirty="0"/>
              <a:t> model than when we use the </a:t>
            </a:r>
            <a:r>
              <a:rPr lang="en-US" sz="2000" dirty="0" err="1"/>
              <a:t>PreSumm</a:t>
            </a:r>
            <a:r>
              <a:rPr lang="en-US" sz="2000" dirty="0"/>
              <a:t> model</a:t>
            </a:r>
          </a:p>
          <a:p>
            <a:pPr marL="457200" indent="-457200">
              <a:buFont typeface="+mj-lt"/>
              <a:buAutoNum type="arabicPeriod"/>
            </a:pPr>
            <a:r>
              <a:rPr lang="en-US" sz="2000" dirty="0"/>
              <a:t>The </a:t>
            </a:r>
            <a:r>
              <a:rPr lang="en-US" sz="2000" dirty="0" err="1"/>
              <a:t>MathSum</a:t>
            </a:r>
            <a:r>
              <a:rPr lang="en-US" sz="2000" dirty="0"/>
              <a:t> </a:t>
            </a:r>
            <a:r>
              <a:rPr lang="en-US" sz="2000" dirty="0" err="1"/>
              <a:t>RoBERTa</a:t>
            </a:r>
            <a:r>
              <a:rPr lang="en-US" sz="2000" dirty="0"/>
              <a:t> model performed the best</a:t>
            </a:r>
          </a:p>
        </p:txBody>
      </p:sp>
    </p:spTree>
    <p:extLst>
      <p:ext uri="{BB962C8B-B14F-4D97-AF65-F5344CB8AC3E}">
        <p14:creationId xmlns:p14="http://schemas.microsoft.com/office/powerpoint/2010/main" val="84710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1097280" y="1899590"/>
            <a:ext cx="10058400" cy="4503521"/>
          </a:xfrm>
        </p:spPr>
        <p:txBody>
          <a:bodyPr>
            <a:normAutofit/>
          </a:bodyPr>
          <a:lstStyle/>
          <a:p>
            <a:pPr lvl="0"/>
            <a:r>
              <a:rPr lang="en-US" sz="2400" b="1" dirty="0"/>
              <a:t>Types of Summarizations</a:t>
            </a:r>
          </a:p>
          <a:p>
            <a:pPr lvl="0"/>
            <a:r>
              <a:rPr lang="en-US" b="1" dirty="0"/>
              <a:t>Extraction-based summarization</a:t>
            </a:r>
            <a:r>
              <a:rPr lang="en-US" dirty="0"/>
              <a:t>: Content is extracted from original document and is not modified. This method will extract key phrases or sentences to form a summary. The summary generated by this method may not be the same format as a human might express  it and the sentences may appear disjointed</a:t>
            </a:r>
          </a:p>
          <a:p>
            <a:pPr lvl="0"/>
            <a:r>
              <a:rPr lang="en-US" b="1" dirty="0"/>
              <a:t>Abstraction-based summarization</a:t>
            </a:r>
            <a:r>
              <a:rPr lang="en-US" dirty="0"/>
              <a:t>: Abstractive methods generate a summary based on internal semantic representation of the original content, closer to what a human might express. Abstraction may transform the extracted content. Such transformation are computationally very challenging  , involving both NLP (natural language processing) and a deep understanding of the document </a:t>
            </a:r>
          </a:p>
          <a:p>
            <a:pPr marL="457200" indent="-457200">
              <a:buAutoNum type="arabicParenR"/>
            </a:pPr>
            <a:endParaRPr lang="en-US" dirty="0"/>
          </a:p>
        </p:txBody>
      </p:sp>
    </p:spTree>
    <p:extLst>
      <p:ext uri="{BB962C8B-B14F-4D97-AF65-F5344CB8AC3E}">
        <p14:creationId xmlns:p14="http://schemas.microsoft.com/office/powerpoint/2010/main" val="1897433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F2B34-DF68-420A-A1A7-69ABD17B850E}"/>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E1B94245-4F0C-4B7C-9103-E79616CDFF6C}"/>
              </a:ext>
            </a:extLst>
          </p:cNvPr>
          <p:cNvSpPr>
            <a:spLocks noGrp="1"/>
          </p:cNvSpPr>
          <p:nvPr>
            <p:ph idx="1"/>
          </p:nvPr>
        </p:nvSpPr>
        <p:spPr/>
        <p:txBody>
          <a:bodyPr>
            <a:normAutofit fontScale="92500" lnSpcReduction="20000"/>
          </a:bodyPr>
          <a:lstStyle/>
          <a:p>
            <a:r>
              <a:rPr lang="en-US" sz="2800" b="1" dirty="0"/>
              <a:t>BERT (</a:t>
            </a:r>
            <a:r>
              <a:rPr lang="en-US" sz="2800" dirty="0"/>
              <a:t>Bidirectional Encoder Representations from Transformers )</a:t>
            </a:r>
            <a:endParaRPr lang="en-US" sz="2800" b="1" dirty="0"/>
          </a:p>
          <a:p>
            <a:r>
              <a:rPr lang="en-US" dirty="0"/>
              <a:t>BERT is a NLP technique developed by Google(published in 2018 by Jacob Devlin and his colleagues) which can be used to created pretrained language models.  This </a:t>
            </a:r>
            <a:r>
              <a:rPr lang="en-US" dirty="0" err="1"/>
              <a:t>technigque</a:t>
            </a:r>
            <a:r>
              <a:rPr lang="en-US" dirty="0"/>
              <a:t> </a:t>
            </a:r>
            <a:r>
              <a:rPr lang="en-US" dirty="0" err="1"/>
              <a:t>hae</a:t>
            </a:r>
            <a:r>
              <a:rPr lang="en-US" dirty="0"/>
              <a:t> </a:t>
            </a:r>
            <a:r>
              <a:rPr lang="en-US" dirty="0" err="1"/>
              <a:t>reently</a:t>
            </a:r>
            <a:r>
              <a:rPr lang="en-US" dirty="0"/>
              <a:t> been used to create pretrained models for a wide range of natural language processing tasks.  BERT is a deeply bidirectional, unsupervised language representation and these models are  pre-trained using only a plain text corpus. BERT uses a masking </a:t>
            </a:r>
            <a:r>
              <a:rPr lang="en-US" dirty="0" err="1"/>
              <a:t>stategy</a:t>
            </a:r>
            <a:r>
              <a:rPr lang="en-US" dirty="0"/>
              <a:t> and learns to predict masked sections within the text</a:t>
            </a:r>
          </a:p>
          <a:p>
            <a:r>
              <a:rPr lang="en-US" sz="2800" b="1" dirty="0" err="1"/>
              <a:t>RoBERTa</a:t>
            </a:r>
            <a:r>
              <a:rPr lang="en-US" sz="2800" dirty="0"/>
              <a:t>(</a:t>
            </a:r>
            <a:r>
              <a:rPr lang="en-US" sz="2600" b="1" dirty="0"/>
              <a:t>Robustly Optimized BERT Pretraining Approach</a:t>
            </a:r>
            <a:r>
              <a:rPr lang="en-US" b="1" dirty="0"/>
              <a:t>)</a:t>
            </a:r>
            <a:endParaRPr lang="en-US" sz="2800" dirty="0"/>
          </a:p>
          <a:p>
            <a:r>
              <a:rPr lang="en-US" dirty="0" err="1"/>
              <a:t>RoBERTa</a:t>
            </a:r>
            <a:r>
              <a:rPr lang="en-US" dirty="0"/>
              <a:t> builds on BERT’s language masking strategy. It modifies key hyperparameters in BERT, removing BERT’s next-sentence pretraining objective, and training with much larger mini-batches and learning rates. This allows </a:t>
            </a:r>
            <a:r>
              <a:rPr lang="en-US" dirty="0" err="1"/>
              <a:t>RoBERTa</a:t>
            </a:r>
            <a:r>
              <a:rPr lang="en-US" dirty="0"/>
              <a:t> to improve on the masked language modeling objective compared with BERT and leads to better downstream task performance. </a:t>
            </a:r>
          </a:p>
        </p:txBody>
      </p:sp>
    </p:spTree>
    <p:extLst>
      <p:ext uri="{BB962C8B-B14F-4D97-AF65-F5344CB8AC3E}">
        <p14:creationId xmlns:p14="http://schemas.microsoft.com/office/powerpoint/2010/main" val="360813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a:xfrm>
            <a:off x="1097280" y="286603"/>
            <a:ext cx="10058400" cy="1181517"/>
          </a:xfrm>
        </p:spPr>
        <p:txBody>
          <a:bodyPr/>
          <a:lstStyle/>
          <a:p>
            <a:r>
              <a:rPr lang="en-US" dirty="0"/>
              <a:t>Bibliography</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365760" y="1955800"/>
            <a:ext cx="11374120" cy="4378959"/>
          </a:xfrm>
        </p:spPr>
        <p:txBody>
          <a:bodyPr>
            <a:normAutofit/>
          </a:bodyPr>
          <a:lstStyle/>
          <a:p>
            <a:r>
              <a:rPr lang="en-US" sz="1800" dirty="0"/>
              <a:t>Extractive Summarization as Text Matching Ming Zhong∗ , </a:t>
            </a:r>
            <a:r>
              <a:rPr lang="en-US" sz="1800" dirty="0" err="1"/>
              <a:t>Pengfei</a:t>
            </a:r>
            <a:r>
              <a:rPr lang="en-US" sz="1800" dirty="0"/>
              <a:t> Liu∗ , </a:t>
            </a:r>
            <a:r>
              <a:rPr lang="en-US" sz="1800" dirty="0" err="1"/>
              <a:t>Yiran</a:t>
            </a:r>
            <a:r>
              <a:rPr lang="en-US" sz="1800" dirty="0"/>
              <a:t> Chen, </a:t>
            </a:r>
            <a:r>
              <a:rPr lang="en-US" sz="1800" dirty="0" err="1"/>
              <a:t>Danqing</a:t>
            </a:r>
            <a:r>
              <a:rPr lang="en-US" sz="1800" dirty="0"/>
              <a:t> Wang, </a:t>
            </a:r>
            <a:r>
              <a:rPr lang="en-US" sz="1800" dirty="0" err="1"/>
              <a:t>Xipeng</a:t>
            </a:r>
            <a:r>
              <a:rPr lang="en-US" sz="1800" dirty="0"/>
              <a:t> </a:t>
            </a:r>
            <a:r>
              <a:rPr lang="en-US" sz="1800" dirty="0" err="1"/>
              <a:t>Qiu</a:t>
            </a:r>
            <a:r>
              <a:rPr lang="en-US" sz="1800" dirty="0"/>
              <a:t>† , </a:t>
            </a:r>
            <a:r>
              <a:rPr lang="en-US" sz="1800" dirty="0" err="1"/>
              <a:t>Xuanjing</a:t>
            </a:r>
            <a:r>
              <a:rPr lang="en-US" sz="1800" dirty="0"/>
              <a:t> Huang Shanghai Key Laboratory of Intelligent Information Processing, Fudan University. </a:t>
            </a:r>
          </a:p>
          <a:p>
            <a:r>
              <a:rPr lang="en-US" sz="1800" dirty="0"/>
              <a:t>Text Summarization with Pretrained Encoders Yang Liu and Mirella </a:t>
            </a:r>
            <a:r>
              <a:rPr lang="en-US" sz="1800" dirty="0" err="1"/>
              <a:t>Lapata</a:t>
            </a:r>
            <a:r>
              <a:rPr lang="en-US" sz="1800" dirty="0"/>
              <a:t> Institute for Language, Cognition and Computation School of Informatics, University of Edinburgh</a:t>
            </a:r>
          </a:p>
        </p:txBody>
      </p:sp>
    </p:spTree>
    <p:extLst>
      <p:ext uri="{BB962C8B-B14F-4D97-AF65-F5344CB8AC3E}">
        <p14:creationId xmlns:p14="http://schemas.microsoft.com/office/powerpoint/2010/main" val="2533481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1097280" y="1910262"/>
            <a:ext cx="10058400" cy="4503521"/>
          </a:xfrm>
        </p:spPr>
        <p:txBody>
          <a:bodyPr anchor="ctr">
            <a:noAutofit/>
          </a:bodyPr>
          <a:lstStyle/>
          <a:p>
            <a:pPr lvl="0"/>
            <a:r>
              <a:rPr lang="en-US" sz="2200" dirty="0"/>
              <a:t>Headnotes are brief case summary statements for court cases. They are generated by commercial third parties. They are usually under copyright protection and may not be available or may be subject to usage restrictions.</a:t>
            </a:r>
          </a:p>
          <a:p>
            <a:pPr lvl="0"/>
            <a:r>
              <a:rPr lang="en-US" sz="2200" dirty="0"/>
              <a:t>In this project we will use NLP summarized algorithms to reconstruct headnotes using a variety of court cases as our training dataset. </a:t>
            </a:r>
          </a:p>
          <a:p>
            <a:pPr lvl="0"/>
            <a:r>
              <a:rPr lang="en-US" sz="2200" dirty="0"/>
              <a:t>We have used for training, the dataset for historical court cases provided by the </a:t>
            </a:r>
            <a:r>
              <a:rPr lang="en-US" sz="2200" dirty="0" err="1"/>
              <a:t>CaseLaw</a:t>
            </a:r>
            <a:r>
              <a:rPr lang="en-US" sz="2200" dirty="0"/>
              <a:t> Access Project. We have selected cases for the state of North Carolina from the Harvard Law School Library</a:t>
            </a:r>
          </a:p>
        </p:txBody>
      </p:sp>
    </p:spTree>
    <p:extLst>
      <p:ext uri="{BB962C8B-B14F-4D97-AF65-F5344CB8AC3E}">
        <p14:creationId xmlns:p14="http://schemas.microsoft.com/office/powerpoint/2010/main" val="262706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a:xfrm>
            <a:off x="1097280" y="286603"/>
            <a:ext cx="10058400" cy="1181517"/>
          </a:xfrm>
        </p:spPr>
        <p:txBody>
          <a:bodyPr/>
          <a:lstStyle/>
          <a:p>
            <a:r>
              <a:rPr lang="en-US" dirty="0"/>
              <a:t>Exploratory Data Analysis</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1162424" y="1955800"/>
            <a:ext cx="10020527" cy="754149"/>
          </a:xfrm>
        </p:spPr>
        <p:txBody>
          <a:bodyPr>
            <a:normAutofit fontScale="92500" lnSpcReduction="10000"/>
          </a:bodyPr>
          <a:lstStyle/>
          <a:p>
            <a:pPr marL="0" indent="0">
              <a:buNone/>
            </a:pPr>
            <a:r>
              <a:rPr lang="en-US" sz="2400" dirty="0"/>
              <a:t>Data: We are using the dataset provided by </a:t>
            </a:r>
            <a:r>
              <a:rPr lang="en-US" sz="2000" dirty="0"/>
              <a:t>the </a:t>
            </a:r>
            <a:r>
              <a:rPr lang="en-US" sz="2000" dirty="0" err="1"/>
              <a:t>CaseLaw</a:t>
            </a:r>
            <a:r>
              <a:rPr lang="en-US" sz="2000" dirty="0"/>
              <a:t> Access Project. We have selected cases for the state of North Carolina from the Harvard Law School Library.</a:t>
            </a:r>
          </a:p>
          <a:p>
            <a:pPr marL="0" indent="0">
              <a:buNone/>
            </a:pPr>
            <a:endParaRPr lang="en-US" sz="2000" dirty="0"/>
          </a:p>
          <a:p>
            <a:pPr marL="0" indent="0">
              <a:buNone/>
            </a:pPr>
            <a:endParaRPr lang="en-US" sz="2000" dirty="0"/>
          </a:p>
          <a:p>
            <a:pPr marL="0" indent="0">
              <a:buNone/>
            </a:pPr>
            <a:endParaRPr lang="en-US" sz="2400" dirty="0"/>
          </a:p>
        </p:txBody>
      </p:sp>
      <p:graphicFrame>
        <p:nvGraphicFramePr>
          <p:cNvPr id="4" name="Table 5">
            <a:extLst>
              <a:ext uri="{FF2B5EF4-FFF2-40B4-BE49-F238E27FC236}">
                <a16:creationId xmlns:a16="http://schemas.microsoft.com/office/drawing/2014/main" id="{CDC58BF9-8AD2-4729-BE3A-21FCD6C8C86A}"/>
              </a:ext>
            </a:extLst>
          </p:cNvPr>
          <p:cNvGraphicFramePr>
            <a:graphicFrameLocks noGrp="1"/>
          </p:cNvGraphicFramePr>
          <p:nvPr>
            <p:extLst>
              <p:ext uri="{D42A27DB-BD31-4B8C-83A1-F6EECF244321}">
                <p14:modId xmlns:p14="http://schemas.microsoft.com/office/powerpoint/2010/main" val="2176012529"/>
              </p:ext>
            </p:extLst>
          </p:nvPr>
        </p:nvGraphicFramePr>
        <p:xfrm>
          <a:off x="1159221" y="2930333"/>
          <a:ext cx="5826087" cy="2595880"/>
        </p:xfrm>
        <a:graphic>
          <a:graphicData uri="http://schemas.openxmlformats.org/drawingml/2006/table">
            <a:tbl>
              <a:tblPr firstRow="1" bandRow="1">
                <a:tableStyleId>{5C22544A-7EE6-4342-B048-85BDC9FD1C3A}</a:tableStyleId>
              </a:tblPr>
              <a:tblGrid>
                <a:gridCol w="2917325">
                  <a:extLst>
                    <a:ext uri="{9D8B030D-6E8A-4147-A177-3AD203B41FA5}">
                      <a16:colId xmlns:a16="http://schemas.microsoft.com/office/drawing/2014/main" val="2919214932"/>
                    </a:ext>
                  </a:extLst>
                </a:gridCol>
                <a:gridCol w="2908762">
                  <a:extLst>
                    <a:ext uri="{9D8B030D-6E8A-4147-A177-3AD203B41FA5}">
                      <a16:colId xmlns:a16="http://schemas.microsoft.com/office/drawing/2014/main" val="3416736214"/>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86129061"/>
                  </a:ext>
                </a:extLst>
              </a:tr>
              <a:tr h="370840">
                <a:tc>
                  <a:txBody>
                    <a:bodyPr/>
                    <a:lstStyle/>
                    <a:p>
                      <a:r>
                        <a:rPr lang="en-US" dirty="0"/>
                        <a:t>Data Format</a:t>
                      </a:r>
                    </a:p>
                  </a:txBody>
                  <a:tcPr/>
                </a:tc>
                <a:tc>
                  <a:txBody>
                    <a:bodyPr/>
                    <a:lstStyle/>
                    <a:p>
                      <a:r>
                        <a:rPr lang="en-US" dirty="0"/>
                        <a:t>json</a:t>
                      </a:r>
                    </a:p>
                  </a:txBody>
                  <a:tcPr/>
                </a:tc>
                <a:extLst>
                  <a:ext uri="{0D108BD9-81ED-4DB2-BD59-A6C34878D82A}">
                    <a16:rowId xmlns:a16="http://schemas.microsoft.com/office/drawing/2014/main" val="2923158457"/>
                  </a:ext>
                </a:extLst>
              </a:tr>
              <a:tr h="370840">
                <a:tc>
                  <a:txBody>
                    <a:bodyPr/>
                    <a:lstStyle/>
                    <a:p>
                      <a:r>
                        <a:rPr lang="en-US" dirty="0"/>
                        <a:t>Number of Cases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97,600 (using 3,693</a:t>
                      </a:r>
                      <a:r>
                        <a:rPr lang="en-US" baseline="0" dirty="0"/>
                        <a:t> cases)</a:t>
                      </a:r>
                      <a:endParaRPr lang="en-US" dirty="0"/>
                    </a:p>
                  </a:txBody>
                  <a:tcPr/>
                </a:tc>
                <a:extLst>
                  <a:ext uri="{0D108BD9-81ED-4DB2-BD59-A6C34878D82A}">
                    <a16:rowId xmlns:a16="http://schemas.microsoft.com/office/drawing/2014/main" val="2759870889"/>
                  </a:ext>
                </a:extLst>
              </a:tr>
              <a:tr h="370840">
                <a:tc>
                  <a:txBody>
                    <a:bodyPr/>
                    <a:lstStyle/>
                    <a:p>
                      <a:r>
                        <a:rPr lang="en-US" dirty="0"/>
                        <a:t>Number of Columns</a:t>
                      </a:r>
                    </a:p>
                  </a:txBody>
                  <a:tcPr/>
                </a:tc>
                <a:tc>
                  <a:txBody>
                    <a:bodyPr/>
                    <a:lstStyle/>
                    <a:p>
                      <a:r>
                        <a:rPr lang="en-US" dirty="0"/>
                        <a:t>32</a:t>
                      </a:r>
                    </a:p>
                  </a:txBody>
                  <a:tcPr/>
                </a:tc>
                <a:extLst>
                  <a:ext uri="{0D108BD9-81ED-4DB2-BD59-A6C34878D82A}">
                    <a16:rowId xmlns:a16="http://schemas.microsoft.com/office/drawing/2014/main" val="1675287206"/>
                  </a:ext>
                </a:extLst>
              </a:tr>
              <a:tr h="370840">
                <a:tc>
                  <a:txBody>
                    <a:bodyPr/>
                    <a:lstStyle/>
                    <a:p>
                      <a:r>
                        <a:rPr lang="en-US" dirty="0"/>
                        <a:t>Relevant Columns</a:t>
                      </a:r>
                    </a:p>
                  </a:txBody>
                  <a:tcPr/>
                </a:tc>
                <a:tc>
                  <a:txBody>
                    <a:bodyPr/>
                    <a:lstStyle/>
                    <a:p>
                      <a:r>
                        <a:rPr lang="en-US" dirty="0" err="1"/>
                        <a:t>casebody.data</a:t>
                      </a:r>
                      <a:endParaRPr lang="en-US" dirty="0"/>
                    </a:p>
                  </a:txBody>
                  <a:tcPr/>
                </a:tc>
                <a:extLst>
                  <a:ext uri="{0D108BD9-81ED-4DB2-BD59-A6C34878D82A}">
                    <a16:rowId xmlns:a16="http://schemas.microsoft.com/office/drawing/2014/main" val="2602628322"/>
                  </a:ext>
                </a:extLst>
              </a:tr>
              <a:tr h="370840">
                <a:tc>
                  <a:txBody>
                    <a:bodyPr/>
                    <a:lstStyle/>
                    <a:p>
                      <a:r>
                        <a:rPr lang="en-US" dirty="0" err="1"/>
                        <a:t>casbody.data</a:t>
                      </a:r>
                      <a:r>
                        <a:rPr lang="en-US" dirty="0"/>
                        <a:t> structure</a:t>
                      </a:r>
                    </a:p>
                  </a:txBody>
                  <a:tcPr/>
                </a:tc>
                <a:tc>
                  <a:txBody>
                    <a:bodyPr/>
                    <a:lstStyle/>
                    <a:p>
                      <a:r>
                        <a:rPr lang="en-US" dirty="0"/>
                        <a:t>xml</a:t>
                      </a:r>
                    </a:p>
                  </a:txBody>
                  <a:tcPr/>
                </a:tc>
                <a:extLst>
                  <a:ext uri="{0D108BD9-81ED-4DB2-BD59-A6C34878D82A}">
                    <a16:rowId xmlns:a16="http://schemas.microsoft.com/office/drawing/2014/main" val="1328877814"/>
                  </a:ext>
                </a:extLst>
              </a:tr>
              <a:tr h="370840">
                <a:tc>
                  <a:txBody>
                    <a:bodyPr/>
                    <a:lstStyle/>
                    <a:p>
                      <a:r>
                        <a:rPr lang="en-US" dirty="0"/>
                        <a:t>Relevant </a:t>
                      </a:r>
                      <a:r>
                        <a:rPr lang="en-US" dirty="0" err="1"/>
                        <a:t>casebody</a:t>
                      </a:r>
                      <a:r>
                        <a:rPr lang="en-US" dirty="0"/>
                        <a:t> columns</a:t>
                      </a:r>
                    </a:p>
                  </a:txBody>
                  <a:tcPr/>
                </a:tc>
                <a:tc>
                  <a:txBody>
                    <a:bodyPr/>
                    <a:lstStyle/>
                    <a:p>
                      <a:r>
                        <a:rPr lang="en-US" dirty="0"/>
                        <a:t>headnotes and opinions</a:t>
                      </a:r>
                    </a:p>
                  </a:txBody>
                  <a:tcPr/>
                </a:tc>
                <a:extLst>
                  <a:ext uri="{0D108BD9-81ED-4DB2-BD59-A6C34878D82A}">
                    <a16:rowId xmlns:a16="http://schemas.microsoft.com/office/drawing/2014/main" val="3507887961"/>
                  </a:ext>
                </a:extLst>
              </a:tr>
            </a:tbl>
          </a:graphicData>
        </a:graphic>
      </p:graphicFrame>
      <p:pic>
        <p:nvPicPr>
          <p:cNvPr id="5" name="Picture 4">
            <a:extLst>
              <a:ext uri="{FF2B5EF4-FFF2-40B4-BE49-F238E27FC236}">
                <a16:creationId xmlns:a16="http://schemas.microsoft.com/office/drawing/2014/main" id="{EC9799C3-2B3D-4E11-B8E0-90B04A451CE9}"/>
              </a:ext>
            </a:extLst>
          </p:cNvPr>
          <p:cNvPicPr>
            <a:picLocks noChangeAspect="1"/>
          </p:cNvPicPr>
          <p:nvPr/>
        </p:nvPicPr>
        <p:blipFill>
          <a:blip r:embed="rId2"/>
          <a:stretch>
            <a:fillRect/>
          </a:stretch>
        </p:blipFill>
        <p:spPr>
          <a:xfrm>
            <a:off x="7006835" y="2926268"/>
            <a:ext cx="4801261" cy="3121902"/>
          </a:xfrm>
          <a:prstGeom prst="rect">
            <a:avLst/>
          </a:prstGeom>
        </p:spPr>
      </p:pic>
      <p:sp>
        <p:nvSpPr>
          <p:cNvPr id="6" name="TextBox 5">
            <a:extLst>
              <a:ext uri="{FF2B5EF4-FFF2-40B4-BE49-F238E27FC236}">
                <a16:creationId xmlns:a16="http://schemas.microsoft.com/office/drawing/2014/main" id="{D18CB254-BC4E-464E-8235-486086BBF8F6}"/>
              </a:ext>
            </a:extLst>
          </p:cNvPr>
          <p:cNvSpPr txBox="1"/>
          <p:nvPr/>
        </p:nvSpPr>
        <p:spPr>
          <a:xfrm>
            <a:off x="8720620" y="2979446"/>
            <a:ext cx="1657826" cy="261610"/>
          </a:xfrm>
          <a:prstGeom prst="rect">
            <a:avLst/>
          </a:prstGeom>
          <a:noFill/>
        </p:spPr>
        <p:txBody>
          <a:bodyPr wrap="none" rtlCol="0">
            <a:spAutoFit/>
          </a:bodyPr>
          <a:lstStyle/>
          <a:p>
            <a:r>
              <a:rPr lang="en-US" sz="1100" b="1" dirty="0"/>
              <a:t>Number of cases by year</a:t>
            </a:r>
          </a:p>
        </p:txBody>
      </p:sp>
    </p:spTree>
    <p:extLst>
      <p:ext uri="{BB962C8B-B14F-4D97-AF65-F5344CB8AC3E}">
        <p14:creationId xmlns:p14="http://schemas.microsoft.com/office/powerpoint/2010/main" val="1243778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a:xfrm>
            <a:off x="1097280" y="286603"/>
            <a:ext cx="10058400" cy="1181517"/>
          </a:xfrm>
        </p:spPr>
        <p:txBody>
          <a:bodyPr/>
          <a:lstStyle/>
          <a:p>
            <a:r>
              <a:rPr lang="en-US" dirty="0"/>
              <a:t>Preparing the data</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1195320" y="1955800"/>
            <a:ext cx="9957445" cy="4378959"/>
          </a:xfrm>
        </p:spPr>
        <p:txBody>
          <a:bodyPr>
            <a:normAutofit/>
          </a:bodyPr>
          <a:lstStyle/>
          <a:p>
            <a:pPr marL="0" indent="0">
              <a:buNone/>
            </a:pPr>
            <a:r>
              <a:rPr lang="en-US" sz="2800" dirty="0"/>
              <a:t>The steps to prepare the data for our models:</a:t>
            </a:r>
          </a:p>
          <a:p>
            <a:pPr marL="457200" indent="-457200">
              <a:buFont typeface="Calibri" panose="020F0502020204030204" pitchFamily="34" charset="0"/>
              <a:buAutoNum type="arabicParenR"/>
            </a:pPr>
            <a:r>
              <a:rPr lang="en-US" sz="1800" dirty="0"/>
              <a:t>Selected cases since 2008 and extract data from </a:t>
            </a:r>
            <a:r>
              <a:rPr lang="en-US" sz="1800" dirty="0" err="1"/>
              <a:t>casebody.data</a:t>
            </a:r>
            <a:endParaRPr lang="en-US" sz="1800" dirty="0"/>
          </a:p>
          <a:p>
            <a:pPr marL="457200" indent="-457200">
              <a:buAutoNum type="arabicParenR"/>
            </a:pPr>
            <a:r>
              <a:rPr lang="en-US" sz="1800" dirty="0"/>
              <a:t>Extracted majority opinions and headnotes from </a:t>
            </a:r>
            <a:r>
              <a:rPr lang="en-US" sz="1800" dirty="0" err="1"/>
              <a:t>casebody.data</a:t>
            </a:r>
            <a:endParaRPr lang="en-US" sz="1800" dirty="0"/>
          </a:p>
          <a:p>
            <a:pPr marL="457200" indent="-457200">
              <a:buAutoNum type="arabicParenR"/>
            </a:pPr>
            <a:r>
              <a:rPr lang="en-US" sz="1800" dirty="0"/>
              <a:t>Removed ‘\n’ from the opinions</a:t>
            </a:r>
          </a:p>
          <a:p>
            <a:pPr marL="457200" indent="-457200">
              <a:buAutoNum type="arabicParenR"/>
            </a:pPr>
            <a:r>
              <a:rPr lang="en-US" sz="1800" dirty="0"/>
              <a:t>Filtered data where length of headnotes &gt; 150 and opinion is larger than the headnotes</a:t>
            </a:r>
          </a:p>
          <a:p>
            <a:pPr marL="457200" indent="-457200">
              <a:buAutoNum type="arabicParenR"/>
            </a:pPr>
            <a:r>
              <a:rPr lang="en-US" sz="1800" dirty="0"/>
              <a:t>Tokenized the headnotes and opinions</a:t>
            </a:r>
          </a:p>
          <a:p>
            <a:pPr marL="457200" indent="-457200">
              <a:buAutoNum type="arabicParenR"/>
            </a:pPr>
            <a:r>
              <a:rPr lang="en-US" sz="1800" dirty="0"/>
              <a:t>Preprocessed using Bert preprocessor to label opinions. </a:t>
            </a:r>
          </a:p>
          <a:p>
            <a:pPr marL="457200" indent="-457200">
              <a:buAutoNum type="arabicParenR"/>
            </a:pPr>
            <a:r>
              <a:rPr lang="en-US" sz="1800" dirty="0"/>
              <a:t>Split data into training, testing, and validation sets</a:t>
            </a:r>
          </a:p>
        </p:txBody>
      </p:sp>
    </p:spTree>
    <p:extLst>
      <p:ext uri="{BB962C8B-B14F-4D97-AF65-F5344CB8AC3E}">
        <p14:creationId xmlns:p14="http://schemas.microsoft.com/office/powerpoint/2010/main" val="179144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a:xfrm>
            <a:off x="1097280" y="286603"/>
            <a:ext cx="10058400" cy="1181517"/>
          </a:xfrm>
        </p:spPr>
        <p:txBody>
          <a:bodyPr/>
          <a:lstStyle/>
          <a:p>
            <a:r>
              <a:rPr lang="en-US" dirty="0"/>
              <a:t>Steps for labeling data</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1097844" y="1955800"/>
            <a:ext cx="10164515" cy="4378959"/>
          </a:xfrm>
        </p:spPr>
        <p:txBody>
          <a:bodyPr>
            <a:normAutofit/>
          </a:bodyPr>
          <a:lstStyle/>
          <a:p>
            <a:pPr marL="0" indent="0">
              <a:buNone/>
            </a:pPr>
            <a:r>
              <a:rPr lang="en-US" sz="2000" dirty="0"/>
              <a:t>The steps to prepare the data for our models:</a:t>
            </a:r>
          </a:p>
          <a:p>
            <a:pPr marL="457200" indent="-457200">
              <a:buAutoNum type="arabicParenR"/>
            </a:pPr>
            <a:r>
              <a:rPr lang="en-US" sz="1800" dirty="0"/>
              <a:t>For each sentence in opinion and compare it to the sentences in the headnotes. </a:t>
            </a:r>
          </a:p>
          <a:p>
            <a:pPr marL="457200" indent="-457200">
              <a:buAutoNum type="arabicParenR"/>
            </a:pPr>
            <a:r>
              <a:rPr lang="en-US" sz="1800" dirty="0"/>
              <a:t>If the sentence increases the rouge score, select the sentence for the summary. </a:t>
            </a:r>
          </a:p>
          <a:p>
            <a:pPr marL="457200" indent="-457200">
              <a:buAutoNum type="arabicParenR"/>
            </a:pPr>
            <a:r>
              <a:rPr lang="en-US" sz="1800" dirty="0"/>
              <a:t>Label the tokenized opinion so that the sentences that are selected have a label of 1 and the sentence that is not selected has a label of 0</a:t>
            </a:r>
          </a:p>
          <a:p>
            <a:pPr marL="457200" indent="-457200">
              <a:buAutoNum type="arabicParenR"/>
            </a:pPr>
            <a:r>
              <a:rPr lang="en-US" sz="1800" dirty="0"/>
              <a:t>Additional columns created are for each opinion</a:t>
            </a:r>
          </a:p>
          <a:p>
            <a:pPr marL="749808" lvl="1" indent="-457200">
              <a:buFont typeface="Arial" panose="020B0604020202020204" pitchFamily="34" charset="0"/>
              <a:buChar char="•"/>
            </a:pPr>
            <a:r>
              <a:rPr lang="en-US" sz="1600" dirty="0"/>
              <a:t>The starting index of each sentence</a:t>
            </a:r>
          </a:p>
          <a:p>
            <a:pPr marL="749808" lvl="1" indent="-457200">
              <a:buFont typeface="Arial" panose="020B0604020202020204" pitchFamily="34" charset="0"/>
              <a:buChar char="•"/>
            </a:pPr>
            <a:r>
              <a:rPr lang="en-US" sz="1600" dirty="0"/>
              <a:t>The rank of each word in an opinion</a:t>
            </a:r>
            <a:endParaRPr lang="en-US" sz="2400" dirty="0"/>
          </a:p>
        </p:txBody>
      </p:sp>
    </p:spTree>
    <p:extLst>
      <p:ext uri="{BB962C8B-B14F-4D97-AF65-F5344CB8AC3E}">
        <p14:creationId xmlns:p14="http://schemas.microsoft.com/office/powerpoint/2010/main" val="407012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p:txBody>
          <a:bodyPr/>
          <a:lstStyle/>
          <a:p>
            <a:r>
              <a:rPr lang="en-US" dirty="0"/>
              <a:t>Our Research (criteria)</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1097280" y="1899591"/>
            <a:ext cx="10058400" cy="4471506"/>
          </a:xfrm>
        </p:spPr>
        <p:txBody>
          <a:bodyPr anchor="t">
            <a:normAutofit/>
          </a:bodyPr>
          <a:lstStyle/>
          <a:p>
            <a:pPr marL="0" indent="0">
              <a:buNone/>
            </a:pPr>
            <a:r>
              <a:rPr lang="en-US" sz="2000" dirty="0"/>
              <a:t>We searched for existing models that generate summaries based on the following criteria</a:t>
            </a:r>
          </a:p>
          <a:p>
            <a:pPr marL="0" indent="0">
              <a:buNone/>
            </a:pPr>
            <a:endParaRPr lang="en-US" sz="2000" dirty="0"/>
          </a:p>
          <a:p>
            <a:pPr lvl="1">
              <a:buFont typeface="Arial"/>
              <a:buChar char="•"/>
            </a:pPr>
            <a:r>
              <a:rPr lang="en-US" sz="1800" dirty="0"/>
              <a:t>Generate Extractive summaries since they can generate semantically and grammatically correct sentences these models need less resources and understanding of the domain.</a:t>
            </a:r>
          </a:p>
          <a:p>
            <a:pPr lvl="1">
              <a:buFont typeface="Arial"/>
              <a:buChar char="•"/>
            </a:pPr>
            <a:r>
              <a:rPr lang="en-US" sz="1800" dirty="0"/>
              <a:t>Summarize long documents</a:t>
            </a:r>
          </a:p>
          <a:p>
            <a:pPr lvl="1">
              <a:buFont typeface="Arial"/>
              <a:buChar char="•"/>
            </a:pPr>
            <a:r>
              <a:rPr lang="en-US" sz="1800" dirty="0"/>
              <a:t>Perform well as measured by the </a:t>
            </a:r>
            <a:r>
              <a:rPr lang="en-US" sz="1800" b="1" dirty="0"/>
              <a:t>ROGUE</a:t>
            </a:r>
            <a:r>
              <a:rPr lang="en-US" sz="1800" dirty="0"/>
              <a:t> (</a:t>
            </a:r>
            <a:r>
              <a:rPr lang="en-US" sz="1800" b="1" dirty="0"/>
              <a:t>Recall-Oriented Understudy for </a:t>
            </a:r>
            <a:r>
              <a:rPr lang="en-US" sz="1800" b="1" dirty="0" err="1"/>
              <a:t>Gisting</a:t>
            </a:r>
            <a:r>
              <a:rPr lang="en-US" sz="1800" b="1" dirty="0"/>
              <a:t> Evaluation) Metric</a:t>
            </a:r>
            <a:r>
              <a:rPr lang="en-US" sz="1800" dirty="0"/>
              <a:t> Score.</a:t>
            </a:r>
          </a:p>
          <a:p>
            <a:pPr lvl="1">
              <a:buFont typeface="Arial"/>
              <a:buChar char="•"/>
            </a:pPr>
            <a:r>
              <a:rPr lang="en-US" sz="1800" dirty="0"/>
              <a:t>Can be implemented in the given time constraint</a:t>
            </a:r>
          </a:p>
        </p:txBody>
      </p:sp>
    </p:spTree>
    <p:extLst>
      <p:ext uri="{BB962C8B-B14F-4D97-AF65-F5344CB8AC3E}">
        <p14:creationId xmlns:p14="http://schemas.microsoft.com/office/powerpoint/2010/main" val="252945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a:xfrm>
            <a:off x="1097280" y="286603"/>
            <a:ext cx="10058400" cy="1181517"/>
          </a:xfrm>
        </p:spPr>
        <p:txBody>
          <a:bodyPr/>
          <a:lstStyle/>
          <a:p>
            <a:r>
              <a:rPr lang="en-US" dirty="0"/>
              <a:t>Our Research (</a:t>
            </a:r>
            <a:r>
              <a:rPr lang="en-US" dirty="0" err="1"/>
              <a:t>PreSumm</a:t>
            </a:r>
            <a:r>
              <a:rPr lang="en-US" dirty="0"/>
              <a:t>)</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1097846" y="1955800"/>
            <a:ext cx="6145779" cy="4378959"/>
          </a:xfrm>
        </p:spPr>
        <p:txBody>
          <a:bodyPr>
            <a:normAutofit fontScale="85000" lnSpcReduction="20000"/>
          </a:bodyPr>
          <a:lstStyle/>
          <a:p>
            <a:pPr marL="0" indent="0">
              <a:buNone/>
            </a:pPr>
            <a:r>
              <a:rPr lang="en-US" sz="2400" dirty="0">
                <a:hlinkClick r:id="rId2"/>
              </a:rPr>
              <a:t>Text Summarization with Pretrained Encoders</a:t>
            </a:r>
            <a:endParaRPr lang="en-US" sz="2400" dirty="0"/>
          </a:p>
          <a:p>
            <a:pPr marL="0" indent="0">
              <a:buNone/>
            </a:pPr>
            <a:r>
              <a:rPr lang="en-US" sz="2100" dirty="0"/>
              <a:t>by Yang Liu and </a:t>
            </a:r>
            <a:r>
              <a:rPr lang="en-US" sz="2100" dirty="0" err="1"/>
              <a:t>Mirella</a:t>
            </a:r>
            <a:r>
              <a:rPr lang="en-US" sz="2100" dirty="0"/>
              <a:t> </a:t>
            </a:r>
            <a:r>
              <a:rPr lang="en-US" sz="2100" dirty="0" err="1"/>
              <a:t>Lapata</a:t>
            </a:r>
            <a:endParaRPr lang="en-US" sz="2100" dirty="0"/>
          </a:p>
          <a:p>
            <a:pPr marL="0" indent="0">
              <a:buNone/>
            </a:pPr>
            <a:r>
              <a:rPr lang="en-US" sz="2000" dirty="0"/>
              <a:t>This model uses BERT for text summarization and propose a general framework for extractive models. This is a document-level encoder based on BERT which is able to express the semantics of a document and obtain representations for its sentences. Several inter sentence transformer layers are stacked over the BERT encoder. This model produces extraction based summaries</a:t>
            </a:r>
          </a:p>
          <a:p>
            <a:pPr marL="0" indent="0">
              <a:buNone/>
            </a:pPr>
            <a:r>
              <a:rPr lang="en-US" sz="2000" dirty="0"/>
              <a:t>This model can also produce abstraction based summary. This model uses new fine-tuning schedule adopting different optimizers for the encoder and the decoder as a means of alleviating the mismatch between the two (the former is pretrained while the latter is not).  It takes as input the summaries provided by the extraction based model.</a:t>
            </a:r>
          </a:p>
          <a:p>
            <a:pPr marL="0" indent="0">
              <a:buNone/>
            </a:pPr>
            <a:r>
              <a:rPr lang="en-US" sz="2000" dirty="0"/>
              <a:t>code is available at </a:t>
            </a:r>
            <a:r>
              <a:rPr lang="en-US" sz="2000" dirty="0">
                <a:hlinkClick r:id="rId3"/>
              </a:rPr>
              <a:t>https://github.com/nlpyang/PreSumm</a:t>
            </a:r>
            <a:endParaRPr lang="en-US" sz="2000" dirty="0"/>
          </a:p>
        </p:txBody>
      </p:sp>
      <p:pic>
        <p:nvPicPr>
          <p:cNvPr id="5" name="Picture 4"/>
          <p:cNvPicPr>
            <a:picLocks noChangeAspect="1"/>
          </p:cNvPicPr>
          <p:nvPr/>
        </p:nvPicPr>
        <p:blipFill>
          <a:blip r:embed="rId4"/>
          <a:stretch>
            <a:fillRect/>
          </a:stretch>
        </p:blipFill>
        <p:spPr>
          <a:xfrm>
            <a:off x="7285370" y="2884180"/>
            <a:ext cx="3998816" cy="2381317"/>
          </a:xfrm>
          <a:prstGeom prst="rect">
            <a:avLst/>
          </a:prstGeom>
        </p:spPr>
      </p:pic>
    </p:spTree>
    <p:extLst>
      <p:ext uri="{BB962C8B-B14F-4D97-AF65-F5344CB8AC3E}">
        <p14:creationId xmlns:p14="http://schemas.microsoft.com/office/powerpoint/2010/main" val="1008779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a:xfrm>
            <a:off x="1097280" y="286603"/>
            <a:ext cx="10058400" cy="1181517"/>
          </a:xfrm>
        </p:spPr>
        <p:txBody>
          <a:bodyPr/>
          <a:lstStyle/>
          <a:p>
            <a:r>
              <a:rPr lang="en-US" dirty="0"/>
              <a:t>Our Research (</a:t>
            </a:r>
            <a:r>
              <a:rPr lang="en-US" dirty="0" err="1"/>
              <a:t>MatchSum</a:t>
            </a:r>
            <a:r>
              <a:rPr lang="en-US" dirty="0"/>
              <a:t>)</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1097844" y="1955800"/>
            <a:ext cx="7340495" cy="4378959"/>
          </a:xfrm>
        </p:spPr>
        <p:txBody>
          <a:bodyPr>
            <a:normAutofit fontScale="92500" lnSpcReduction="20000"/>
          </a:bodyPr>
          <a:lstStyle/>
          <a:p>
            <a:pPr marL="0" indent="0">
              <a:buNone/>
            </a:pPr>
            <a:r>
              <a:rPr lang="en-US" dirty="0">
                <a:hlinkClick r:id="rId2"/>
              </a:rPr>
              <a:t>Extractive Summarization as Text Matching</a:t>
            </a:r>
            <a:endParaRPr lang="en-US" dirty="0"/>
          </a:p>
          <a:p>
            <a:pPr marL="0" indent="0">
              <a:buNone/>
            </a:pPr>
            <a:r>
              <a:rPr lang="en-US" sz="1600" dirty="0"/>
              <a:t>by By Ming </a:t>
            </a:r>
            <a:r>
              <a:rPr lang="en-US" sz="1600" dirty="0" err="1"/>
              <a:t>Zhong</a:t>
            </a:r>
            <a:r>
              <a:rPr lang="en-US" sz="1600" dirty="0"/>
              <a:t>, </a:t>
            </a:r>
            <a:r>
              <a:rPr lang="en-US" sz="1600" dirty="0" err="1"/>
              <a:t>Pengfei</a:t>
            </a:r>
            <a:r>
              <a:rPr lang="en-US" sz="1600" dirty="0"/>
              <a:t> Liu, </a:t>
            </a:r>
            <a:r>
              <a:rPr lang="en-US" sz="1600" dirty="0" err="1"/>
              <a:t>Yiran</a:t>
            </a:r>
            <a:r>
              <a:rPr lang="en-US" sz="1600" dirty="0"/>
              <a:t> Chen, </a:t>
            </a:r>
            <a:r>
              <a:rPr lang="en-US" sz="1600" dirty="0" err="1"/>
              <a:t>Danqing</a:t>
            </a:r>
            <a:r>
              <a:rPr lang="en-US" sz="1600" dirty="0"/>
              <a:t> Wang, </a:t>
            </a:r>
            <a:r>
              <a:rPr lang="en-US" sz="1600" dirty="0" err="1"/>
              <a:t>Xipeng</a:t>
            </a:r>
            <a:r>
              <a:rPr lang="en-US" sz="1600" dirty="0"/>
              <a:t> </a:t>
            </a:r>
            <a:r>
              <a:rPr lang="en-US" sz="1600" dirty="0" err="1"/>
              <a:t>Qiu</a:t>
            </a:r>
            <a:r>
              <a:rPr lang="en-US" sz="1600" dirty="0"/>
              <a:t>, and </a:t>
            </a:r>
            <a:r>
              <a:rPr lang="en-US" sz="1600" dirty="0" err="1"/>
              <a:t>Xuanjing</a:t>
            </a:r>
            <a:r>
              <a:rPr lang="en-US" sz="1600" dirty="0"/>
              <a:t> Huang</a:t>
            </a:r>
          </a:p>
          <a:p>
            <a:pPr marL="0" indent="0">
              <a:buNone/>
            </a:pPr>
            <a:r>
              <a:rPr lang="en-US" sz="1600" dirty="0"/>
              <a:t>This method performs Semantic text matching to estimate semantic similarity between a source and a target text fragment. It is trained on the CNN/ Daily Mail dataset and uses a Siamese-BERT(Bidirectional Encoder Representations from Transformers) architecture to compute the similarity between several candidate summaries to the source document and </a:t>
            </a:r>
            <a:r>
              <a:rPr lang="en-US" sz="1600" dirty="0" err="1"/>
              <a:t>seledt</a:t>
            </a:r>
            <a:r>
              <a:rPr lang="en-US" sz="1600" dirty="0"/>
              <a:t> the best candidate summary.  </a:t>
            </a:r>
          </a:p>
          <a:p>
            <a:pPr marL="0" indent="0">
              <a:buNone/>
            </a:pPr>
            <a:r>
              <a:rPr lang="en-US" sz="1600" dirty="0"/>
              <a:t>A </a:t>
            </a:r>
            <a:r>
              <a:rPr lang="en-US" sz="1600" b="1" dirty="0"/>
              <a:t>Siamese</a:t>
            </a:r>
            <a:r>
              <a:rPr lang="en-US" sz="1600" dirty="0"/>
              <a:t> networks consists of two identical neural networks, each taking one of the two input inputs. The last layers of the two networks are then fed to a contrastive loss function , which calculates the similarity between the two inputs. </a:t>
            </a:r>
          </a:p>
          <a:p>
            <a:pPr marL="0" indent="0">
              <a:buNone/>
            </a:pPr>
            <a:r>
              <a:rPr lang="en-US" sz="1600" dirty="0"/>
              <a:t>Siamese BERT leverages the pre-trained BERT in a Siamese network structure to derive semantically meaningful text embeddings that can be compared using cosine-similarity.</a:t>
            </a:r>
          </a:p>
          <a:p>
            <a:pPr marL="0" indent="0">
              <a:buNone/>
            </a:pPr>
            <a:r>
              <a:rPr lang="en-US" sz="1600" dirty="0"/>
              <a:t>The Siamese network is also used in a similar way </a:t>
            </a:r>
            <a:r>
              <a:rPr lang="en-US" sz="1600" dirty="0" err="1"/>
              <a:t>usinf</a:t>
            </a:r>
            <a:r>
              <a:rPr lang="en-US" sz="1600" dirty="0"/>
              <a:t> the </a:t>
            </a:r>
            <a:r>
              <a:rPr lang="en-US" sz="1600" dirty="0" err="1"/>
              <a:t>RoBERTa</a:t>
            </a:r>
            <a:r>
              <a:rPr lang="en-US" sz="1600" dirty="0"/>
              <a:t> pretrained model </a:t>
            </a:r>
          </a:p>
          <a:p>
            <a:pPr marL="0" indent="0">
              <a:buNone/>
            </a:pPr>
            <a:r>
              <a:rPr lang="en-US" sz="1600" dirty="0"/>
              <a:t>Code from  </a:t>
            </a:r>
            <a:r>
              <a:rPr lang="en-US" sz="1600" dirty="0">
                <a:hlinkClick r:id="rId3"/>
              </a:rPr>
              <a:t>https://github.com/maszhongming/MatchSum</a:t>
            </a:r>
            <a:endParaRPr lang="en-US" sz="1600" dirty="0"/>
          </a:p>
        </p:txBody>
      </p:sp>
      <p:pic>
        <p:nvPicPr>
          <p:cNvPr id="5" name="Picture 4">
            <a:extLst>
              <a:ext uri="{FF2B5EF4-FFF2-40B4-BE49-F238E27FC236}">
                <a16:creationId xmlns:a16="http://schemas.microsoft.com/office/drawing/2014/main" id="{668BF638-F52C-4FEE-B217-66970DBFBB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4929" y="3052701"/>
            <a:ext cx="2676525" cy="1895475"/>
          </a:xfrm>
          <a:prstGeom prst="rect">
            <a:avLst/>
          </a:prstGeom>
        </p:spPr>
      </p:pic>
      <p:sp>
        <p:nvSpPr>
          <p:cNvPr id="9" name="TextBox 8">
            <a:extLst>
              <a:ext uri="{FF2B5EF4-FFF2-40B4-BE49-F238E27FC236}">
                <a16:creationId xmlns:a16="http://schemas.microsoft.com/office/drawing/2014/main" id="{EF3D1033-0999-46CA-98D2-EA188D7E4913}"/>
              </a:ext>
            </a:extLst>
          </p:cNvPr>
          <p:cNvSpPr txBox="1"/>
          <p:nvPr/>
        </p:nvSpPr>
        <p:spPr>
          <a:xfrm>
            <a:off x="8470628" y="5031297"/>
            <a:ext cx="2680034" cy="246221"/>
          </a:xfrm>
          <a:prstGeom prst="rect">
            <a:avLst/>
          </a:prstGeom>
          <a:noFill/>
        </p:spPr>
        <p:txBody>
          <a:bodyPr wrap="square" rtlCol="0" anchor="ctr">
            <a:spAutoFit/>
          </a:bodyPr>
          <a:lstStyle/>
          <a:p>
            <a:pPr algn="ctr"/>
            <a:r>
              <a:rPr lang="en-US" sz="1000" dirty="0">
                <a:hlinkClick r:id="rId2"/>
              </a:rPr>
              <a:t>Extractive Summarization as Text Matching</a:t>
            </a:r>
            <a:endParaRPr lang="en-US" sz="1000" dirty="0"/>
          </a:p>
        </p:txBody>
      </p:sp>
    </p:spTree>
    <p:extLst>
      <p:ext uri="{BB962C8B-B14F-4D97-AF65-F5344CB8AC3E}">
        <p14:creationId xmlns:p14="http://schemas.microsoft.com/office/powerpoint/2010/main" val="45138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a:xfrm>
            <a:off x="1097280" y="286603"/>
            <a:ext cx="10058400" cy="1450757"/>
          </a:xfrm>
        </p:spPr>
        <p:txBody>
          <a:bodyPr/>
          <a:lstStyle/>
          <a:p>
            <a:r>
              <a:rPr lang="en-US" dirty="0"/>
              <a:t>Our Research (metrics)</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1097280" y="1957535"/>
            <a:ext cx="4305840" cy="4358639"/>
          </a:xfrm>
        </p:spPr>
        <p:txBody>
          <a:bodyPr>
            <a:normAutofit/>
          </a:bodyPr>
          <a:lstStyle/>
          <a:p>
            <a:pPr lvl="0"/>
            <a:r>
              <a:rPr lang="en-US" sz="2400" b="1" dirty="0"/>
              <a:t>ROUGE METRICS</a:t>
            </a:r>
          </a:p>
          <a:p>
            <a:pPr lvl="0"/>
            <a:r>
              <a:rPr lang="en-US" b="1" dirty="0"/>
              <a:t>ROUGE (Recall-Oriented Understudy for </a:t>
            </a:r>
            <a:r>
              <a:rPr lang="en-US" b="1" dirty="0" err="1"/>
              <a:t>Gisting</a:t>
            </a:r>
            <a:r>
              <a:rPr lang="en-US" b="1" dirty="0"/>
              <a:t> Evaluation)</a:t>
            </a:r>
            <a:r>
              <a:rPr lang="en-US" dirty="0"/>
              <a:t> is a set of metrics that can be used by NLP algorithms to evaluate the summaries it generates against a set of references (human-produced summary).</a:t>
            </a:r>
          </a:p>
          <a:p>
            <a:pPr lvl="0"/>
            <a:r>
              <a:rPr lang="en-US" dirty="0"/>
              <a:t>The ROUGE SCORES and METRICS are:</a:t>
            </a:r>
          </a:p>
          <a:p>
            <a:pPr marL="457200" indent="-457200">
              <a:buAutoNum type="arabicParenR"/>
            </a:pPr>
            <a:endParaRPr lang="en-US" dirty="0"/>
          </a:p>
        </p:txBody>
      </p:sp>
      <p:graphicFrame>
        <p:nvGraphicFramePr>
          <p:cNvPr id="4" name="Table 4">
            <a:extLst>
              <a:ext uri="{FF2B5EF4-FFF2-40B4-BE49-F238E27FC236}">
                <a16:creationId xmlns:a16="http://schemas.microsoft.com/office/drawing/2014/main" id="{C374F32C-1746-48B1-8874-B068FDCE0AD3}"/>
              </a:ext>
            </a:extLst>
          </p:cNvPr>
          <p:cNvGraphicFramePr>
            <a:graphicFrameLocks noGrp="1"/>
          </p:cNvGraphicFramePr>
          <p:nvPr>
            <p:extLst>
              <p:ext uri="{D42A27DB-BD31-4B8C-83A1-F6EECF244321}">
                <p14:modId xmlns:p14="http://schemas.microsoft.com/office/powerpoint/2010/main" val="141682453"/>
              </p:ext>
            </p:extLst>
          </p:nvPr>
        </p:nvGraphicFramePr>
        <p:xfrm>
          <a:off x="5463166" y="1977707"/>
          <a:ext cx="5612153" cy="3962400"/>
        </p:xfrm>
        <a:graphic>
          <a:graphicData uri="http://schemas.openxmlformats.org/drawingml/2006/table">
            <a:tbl>
              <a:tblPr firstRow="1" bandRow="1">
                <a:tableStyleId>{5C22544A-7EE6-4342-B048-85BDC9FD1C3A}</a:tableStyleId>
              </a:tblPr>
              <a:tblGrid>
                <a:gridCol w="1527191">
                  <a:extLst>
                    <a:ext uri="{9D8B030D-6E8A-4147-A177-3AD203B41FA5}">
                      <a16:colId xmlns:a16="http://schemas.microsoft.com/office/drawing/2014/main" val="4290089180"/>
                    </a:ext>
                  </a:extLst>
                </a:gridCol>
                <a:gridCol w="4084962">
                  <a:extLst>
                    <a:ext uri="{9D8B030D-6E8A-4147-A177-3AD203B41FA5}">
                      <a16:colId xmlns:a16="http://schemas.microsoft.com/office/drawing/2014/main" val="2233723881"/>
                    </a:ext>
                  </a:extLst>
                </a:gridCol>
              </a:tblGrid>
              <a:tr h="370840">
                <a:tc>
                  <a:txBody>
                    <a:bodyPr/>
                    <a:lstStyle/>
                    <a:p>
                      <a:r>
                        <a:rPr lang="en-US" dirty="0"/>
                        <a:t>Metrics Name</a:t>
                      </a:r>
                    </a:p>
                  </a:txBody>
                  <a:tcPr/>
                </a:tc>
                <a:tc>
                  <a:txBody>
                    <a:bodyPr/>
                    <a:lstStyle/>
                    <a:p>
                      <a:r>
                        <a:rPr lang="en-US" dirty="0"/>
                        <a:t>Metrics Definition</a:t>
                      </a:r>
                    </a:p>
                  </a:txBody>
                  <a:tcPr/>
                </a:tc>
                <a:extLst>
                  <a:ext uri="{0D108BD9-81ED-4DB2-BD59-A6C34878D82A}">
                    <a16:rowId xmlns:a16="http://schemas.microsoft.com/office/drawing/2014/main" val="3207756757"/>
                  </a:ext>
                </a:extLst>
              </a:tr>
              <a:tr h="370840">
                <a:tc>
                  <a:txBody>
                    <a:bodyPr/>
                    <a:lstStyle/>
                    <a:p>
                      <a:r>
                        <a:rPr lang="en-US" sz="1400" dirty="0"/>
                        <a:t>ROUGE-1</a:t>
                      </a:r>
                    </a:p>
                  </a:txBody>
                  <a:tcPr/>
                </a:tc>
                <a:tc>
                  <a:txBody>
                    <a:bodyPr/>
                    <a:lstStyle/>
                    <a:p>
                      <a:r>
                        <a:rPr lang="en-US" sz="1400" b="0" i="0" kern="1200" dirty="0">
                          <a:solidFill>
                            <a:schemeClr val="dk1"/>
                          </a:solidFill>
                          <a:effectLst/>
                          <a:latin typeface="+mn-lt"/>
                          <a:ea typeface="+mn-ea"/>
                          <a:cs typeface="+mn-cs"/>
                        </a:rPr>
                        <a:t>overlap of unigram (each word) between the system and reference summary</a:t>
                      </a:r>
                      <a:endParaRPr lang="en-US" sz="1400" b="0" i="0" dirty="0"/>
                    </a:p>
                  </a:txBody>
                  <a:tcPr/>
                </a:tc>
                <a:extLst>
                  <a:ext uri="{0D108BD9-81ED-4DB2-BD59-A6C34878D82A}">
                    <a16:rowId xmlns:a16="http://schemas.microsoft.com/office/drawing/2014/main" val="2915805806"/>
                  </a:ext>
                </a:extLst>
              </a:tr>
              <a:tr h="370840">
                <a:tc>
                  <a:txBody>
                    <a:bodyPr/>
                    <a:lstStyle/>
                    <a:p>
                      <a:r>
                        <a:rPr lang="en-US" sz="1400" dirty="0"/>
                        <a:t>ROUGE-2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overlap of bigram (two words) between the system and reference summary</a:t>
                      </a:r>
                      <a:endParaRPr lang="en-US" sz="1400" b="0" i="0" dirty="0"/>
                    </a:p>
                  </a:txBody>
                  <a:tcPr/>
                </a:tc>
                <a:extLst>
                  <a:ext uri="{0D108BD9-81ED-4DB2-BD59-A6C34878D82A}">
                    <a16:rowId xmlns:a16="http://schemas.microsoft.com/office/drawing/2014/main" val="4083785283"/>
                  </a:ext>
                </a:extLst>
              </a:tr>
              <a:tr h="370840">
                <a:tc>
                  <a:txBody>
                    <a:bodyPr/>
                    <a:lstStyle/>
                    <a:p>
                      <a:r>
                        <a:rPr lang="en-US" sz="1400" dirty="0"/>
                        <a:t>ROUGE -L</a:t>
                      </a:r>
                    </a:p>
                  </a:txBody>
                  <a:tcPr/>
                </a:tc>
                <a:tc>
                  <a:txBody>
                    <a:bodyPr/>
                    <a:lstStyle/>
                    <a:p>
                      <a:r>
                        <a:rPr lang="en-US" sz="1400" b="0" i="0" kern="1200" dirty="0">
                          <a:solidFill>
                            <a:schemeClr val="dk1"/>
                          </a:solidFill>
                          <a:effectLst/>
                          <a:latin typeface="+mn-lt"/>
                          <a:ea typeface="+mn-ea"/>
                          <a:cs typeface="+mn-cs"/>
                        </a:rPr>
                        <a:t>Longest Common Subsequence (LCS). identifies longest co-occurring in sequence n-grams automatically to measure sentence level similarity</a:t>
                      </a:r>
                    </a:p>
                  </a:txBody>
                  <a:tcPr/>
                </a:tc>
                <a:extLst>
                  <a:ext uri="{0D108BD9-81ED-4DB2-BD59-A6C34878D82A}">
                    <a16:rowId xmlns:a16="http://schemas.microsoft.com/office/drawing/2014/main" val="1011393144"/>
                  </a:ext>
                </a:extLst>
              </a:tr>
              <a:tr h="370840">
                <a:tc>
                  <a:txBody>
                    <a:bodyPr/>
                    <a:lstStyle/>
                    <a:p>
                      <a:r>
                        <a:rPr lang="en-US" sz="1400" dirty="0"/>
                        <a:t>Recall</a:t>
                      </a:r>
                    </a:p>
                  </a:txBody>
                  <a:tcPr/>
                </a:tc>
                <a:tc>
                  <a:txBody>
                    <a:bodyPr/>
                    <a:lstStyle/>
                    <a:p>
                      <a:r>
                        <a:rPr lang="en-US" sz="1400" b="0" i="0" kern="1200" dirty="0">
                          <a:solidFill>
                            <a:schemeClr val="dk1"/>
                          </a:solidFill>
                          <a:effectLst/>
                          <a:latin typeface="+mn-lt"/>
                          <a:ea typeface="+mn-ea"/>
                          <a:cs typeface="+mn-cs"/>
                        </a:rPr>
                        <a:t>the number of overlapping words divided by the total words in the </a:t>
                      </a:r>
                      <a:r>
                        <a:rPr lang="en-US" sz="1400" b="0" i="1" kern="1200" dirty="0">
                          <a:solidFill>
                            <a:schemeClr val="dk1"/>
                          </a:solidFill>
                          <a:effectLst/>
                          <a:latin typeface="+mn-lt"/>
                          <a:ea typeface="+mn-ea"/>
                          <a:cs typeface="+mn-cs"/>
                        </a:rPr>
                        <a:t>reference</a:t>
                      </a:r>
                      <a:r>
                        <a:rPr lang="en-US" sz="1400" b="0" i="0" kern="1200" dirty="0">
                          <a:solidFill>
                            <a:schemeClr val="dk1"/>
                          </a:solidFill>
                          <a:effectLst/>
                          <a:latin typeface="+mn-lt"/>
                          <a:ea typeface="+mn-ea"/>
                          <a:cs typeface="+mn-cs"/>
                        </a:rPr>
                        <a:t> summary</a:t>
                      </a:r>
                    </a:p>
                  </a:txBody>
                  <a:tcPr/>
                </a:tc>
                <a:extLst>
                  <a:ext uri="{0D108BD9-81ED-4DB2-BD59-A6C34878D82A}">
                    <a16:rowId xmlns:a16="http://schemas.microsoft.com/office/drawing/2014/main" val="10004"/>
                  </a:ext>
                </a:extLst>
              </a:tr>
              <a:tr h="370840">
                <a:tc>
                  <a:txBody>
                    <a:bodyPr/>
                    <a:lstStyle/>
                    <a:p>
                      <a:r>
                        <a:rPr lang="en-US" sz="1400" dirty="0"/>
                        <a:t>Precision</a:t>
                      </a:r>
                    </a:p>
                  </a:txBody>
                  <a:tcPr/>
                </a:tc>
                <a:tc>
                  <a:txBody>
                    <a:bodyPr/>
                    <a:lstStyle/>
                    <a:p>
                      <a:r>
                        <a:rPr lang="en-US" sz="1400" b="0" i="0" kern="1200" dirty="0">
                          <a:solidFill>
                            <a:schemeClr val="dk1"/>
                          </a:solidFill>
                          <a:effectLst/>
                          <a:latin typeface="+mn-lt"/>
                          <a:ea typeface="+mn-ea"/>
                          <a:cs typeface="+mn-cs"/>
                        </a:rPr>
                        <a:t>the number of overlapping words divided by the total number of words in the </a:t>
                      </a:r>
                      <a:r>
                        <a:rPr lang="en-US" sz="1400" b="0" i="1" kern="1200" dirty="0">
                          <a:solidFill>
                            <a:schemeClr val="dk1"/>
                          </a:solidFill>
                          <a:effectLst/>
                          <a:latin typeface="+mn-lt"/>
                          <a:ea typeface="+mn-ea"/>
                          <a:cs typeface="+mn-cs"/>
                        </a:rPr>
                        <a:t>generated</a:t>
                      </a:r>
                      <a:r>
                        <a:rPr lang="en-US" sz="1400" b="0" i="0" kern="1200" dirty="0">
                          <a:solidFill>
                            <a:schemeClr val="dk1"/>
                          </a:solidFill>
                          <a:effectLst/>
                          <a:latin typeface="+mn-lt"/>
                          <a:ea typeface="+mn-ea"/>
                          <a:cs typeface="+mn-cs"/>
                        </a:rPr>
                        <a:t> summary</a:t>
                      </a:r>
                    </a:p>
                  </a:txBody>
                  <a:tcPr/>
                </a:tc>
                <a:extLst>
                  <a:ext uri="{0D108BD9-81ED-4DB2-BD59-A6C34878D82A}">
                    <a16:rowId xmlns:a16="http://schemas.microsoft.com/office/drawing/2014/main" val="10005"/>
                  </a:ext>
                </a:extLst>
              </a:tr>
              <a:tr h="370840">
                <a:tc>
                  <a:txBody>
                    <a:bodyPr/>
                    <a:lstStyle/>
                    <a:p>
                      <a:r>
                        <a:rPr lang="en-US" sz="1400" dirty="0"/>
                        <a:t>F-Measure</a:t>
                      </a:r>
                    </a:p>
                  </a:txBody>
                  <a:tcPr/>
                </a:tc>
                <a:tc>
                  <a:txBody>
                    <a:bodyPr/>
                    <a:lstStyle/>
                    <a:p>
                      <a:r>
                        <a:rPr lang="en-US" sz="1400" b="0" i="0" kern="1200" dirty="0">
                          <a:solidFill>
                            <a:schemeClr val="dk1"/>
                          </a:solidFill>
                          <a:effectLst/>
                          <a:latin typeface="+mn-lt"/>
                          <a:ea typeface="+mn-ea"/>
                          <a:cs typeface="+mn-cs"/>
                        </a:rPr>
                        <a:t>Assigned by equal importance of recall and precision, i.e. alpha=0.5</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71036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{9F57B313-711B-482C-85C1-3795EC024424}tf56160789</Template>
  <TotalTime>0</TotalTime>
  <Words>1974</Words>
  <Application>Microsoft Office PowerPoint</Application>
  <PresentationFormat>Widescreen</PresentationFormat>
  <Paragraphs>202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Bookman Old Style</vt:lpstr>
      <vt:lpstr>Calibri</vt:lpstr>
      <vt:lpstr>Franklin Gothic Book</vt:lpstr>
      <vt:lpstr>1_RetrospectVTI</vt:lpstr>
      <vt:lpstr>Data Science for Case Law</vt:lpstr>
      <vt:lpstr>Problem Statement</vt:lpstr>
      <vt:lpstr>Exploratory Data Analysis</vt:lpstr>
      <vt:lpstr>Preparing the data</vt:lpstr>
      <vt:lpstr>Steps for labeling data</vt:lpstr>
      <vt:lpstr>Our Research (criteria)</vt:lpstr>
      <vt:lpstr>Our Research (PreSumm)</vt:lpstr>
      <vt:lpstr>Our Research (MatchSum)</vt:lpstr>
      <vt:lpstr>Our Research (metrics)</vt:lpstr>
      <vt:lpstr>Implementation</vt:lpstr>
      <vt:lpstr>PowerPoint Presentation</vt:lpstr>
      <vt:lpstr>Our Results (F-Scores)</vt:lpstr>
      <vt:lpstr>Sample Results (MatchSum)</vt:lpstr>
      <vt:lpstr>Sample Results (PreSumm)</vt:lpstr>
      <vt:lpstr>Next Steps</vt:lpstr>
      <vt:lpstr>Conclusion</vt:lpstr>
      <vt:lpstr>Appendix</vt:lpstr>
      <vt:lpstr>Appendix</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2020-05-08T18:03:45Z</dcterms:created>
  <dcterms:modified xsi:type="dcterms:W3CDTF">2020-05-10T17:13:54Z</dcterms:modified>
</cp:coreProperties>
</file>