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60" r:id="rId6"/>
    <p:sldId id="262" r:id="rId7"/>
    <p:sldId id="264" r:id="rId8"/>
    <p:sldId id="263" r:id="rId9"/>
    <p:sldId id="261" r:id="rId10"/>
    <p:sldId id="265" r:id="rId11"/>
    <p:sldId id="259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829"/>
  </p:normalViewPr>
  <p:slideViewPr>
    <p:cSldViewPr snapToGrid="0">
      <p:cViewPr varScale="1">
        <p:scale>
          <a:sx n="152" d="100"/>
          <a:sy n="15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6F8A6-8B2C-444D-9D6E-E37C97B6958D}" type="datetimeFigureOut">
              <a:rPr lang="pt-PT" smtClean="0"/>
              <a:t>15/05/23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9CB9F-3036-4902-A78B-2839A806CE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8329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9CB9F-3036-4902-A78B-2839A806CEE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5003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9CB9F-3036-4902-A78B-2839A806CEE0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6542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9CB9F-3036-4902-A78B-2839A806CEE0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3415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9CB9F-3036-4902-A78B-2839A806CEE0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821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9CB9F-3036-4902-A78B-2839A806CEE0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3262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9CB9F-3036-4902-A78B-2839A806CEE0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0221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9CB9F-3036-4902-A78B-2839A806CEE0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05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9CB9F-3036-4902-A78B-2839A806CEE0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202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9CB9F-3036-4902-A78B-2839A806CEE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8763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9CB9F-3036-4902-A78B-2839A806CEE0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4251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9CB9F-3036-4902-A78B-2839A806CEE0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1971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9CB9F-3036-4902-A78B-2839A806CEE0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6946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9CB9F-3036-4902-A78B-2839A806CEE0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433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9CB9F-3036-4902-A78B-2839A806CEE0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313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9CB9F-3036-4902-A78B-2839A806CEE0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372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258E707-01F9-4F2B-8DDD-E14DC363D5B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C4A6224-43CC-4D88-BAA5-156946B1A08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77599A-7402-48CE-A872-1656FA816B2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211581-F340-4624-9B33-19C394E3A54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17EF04D-39F5-43D3-8786-FB264B22EB63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C3A2D0E-B446-4B63-B626-BA9B287F9CB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E1929C3-CCAD-40C1-8FDE-C692CDFF7435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BDA8666-02B5-4903-B77A-5C2EDE0F88A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2095B00-E8EB-4440-8714-C57372D0ACD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5FCA0C1-C42B-496D-BF09-794F2026FD3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1115918-1E8D-4025-B4FF-037F7A9CC48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84D307F-C6C2-49C8-8210-03CD5466A39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86EE0D4-69CB-48F7-BF7E-77F8F0328B1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0EBA02E-6A47-4681-B718-3F3B5907769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434D453-B27A-42F1-9B4F-FAF423F8E6E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9304A9-63FA-47CB-9BB7-817DD2073E88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48BF251-10FE-4F7E-8830-A96918D2C02F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E0905F-81E2-4E9B-88BE-DAFB48D6227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146F191-057B-47B6-B46C-8C5A956D1B6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C1A7F7-B8B4-4B33-B228-623F48C8B39F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C803B1-96F4-430D-A9BB-ABF0053DA96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DAA8E22-4650-45E1-BE2C-677B638993D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8F24641-0319-4139-8823-CA2177DFD09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1ACA9E6-9C50-4FB1-B842-E4AE55776D8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8000" b="0" strike="noStrike" spc="-52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PT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PT" sz="900" b="0" strike="noStrike" spc="-1" dirty="0">
                <a:solidFill>
                  <a:srgbClr val="FFFFFF"/>
                </a:solidFill>
                <a:latin typeface="Calibri"/>
              </a:rPr>
              <a:t>&lt;date/time&gt;</a:t>
            </a:r>
            <a:endParaRPr lang="pt-PT" sz="900" b="0" strike="noStrike" spc="-1" dirty="0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pt-PT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pt-PT" sz="1400" b="0" strike="noStrike" spc="-1" dirty="0">
                <a:latin typeface="Times New Roman"/>
              </a:rPr>
              <a:t>&lt;</a:t>
            </a:r>
            <a:r>
              <a:rPr lang="pt-PT" sz="1400" b="0" strike="noStrike" spc="-1" dirty="0" err="1">
                <a:latin typeface="Times New Roman"/>
              </a:rPr>
              <a:t>footer</a:t>
            </a:r>
            <a:r>
              <a:rPr lang="pt-PT" sz="1400" b="0" strike="noStrike" spc="-1" dirty="0">
                <a:latin typeface="Times New Roman"/>
              </a:rPr>
              <a:t>&gt;</a:t>
            </a: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PT" sz="105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F9C80B-D96A-4AF4-8A0F-B68326E6F52C}" type="slidenum">
              <a:rPr lang="pt-PT" sz="1050" b="0" strike="noStrike" spc="-1">
                <a:solidFill>
                  <a:srgbClr val="FFFFFF"/>
                </a:solidFill>
                <a:latin typeface="Calibri"/>
              </a:rPr>
              <a:t>‹nº›</a:t>
            </a:fld>
            <a:endParaRPr lang="pt-PT" sz="1050" b="0" strike="noStrike" spc="-1">
              <a:latin typeface="Times New Roman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 dirty="0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 dirty="0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Edit Master text styles</a:t>
            </a:r>
          </a:p>
          <a:p>
            <a:pPr marL="384120" lvl="1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Second level</a:t>
            </a:r>
          </a:p>
          <a:p>
            <a:pPr marL="567000" lvl="2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level</a:t>
            </a:r>
          </a:p>
          <a:p>
            <a:pPr marL="749880" lvl="3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level</a:t>
            </a:r>
          </a:p>
          <a:p>
            <a:pPr marL="932760" lvl="4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Fifth level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PT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PT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pt-PT" sz="900" b="0" strike="noStrike" spc="-1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pt-PT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pt-P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PT" sz="105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924244-B579-4EB8-950A-F28E9B057500}" type="slidenum">
              <a:rPr lang="pt-PT" sz="1050" b="0" strike="noStrike" spc="-1">
                <a:solidFill>
                  <a:srgbClr val="FFFFFF"/>
                </a:solidFill>
                <a:latin typeface="Calibri"/>
              </a:rPr>
              <a:t>‹nº›</a:t>
            </a:fld>
            <a:endParaRPr lang="pt-PT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66680" y="998290"/>
            <a:ext cx="10058040" cy="2919369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6600" b="0" i="1" strike="noStrike" spc="-52" dirty="0">
                <a:solidFill>
                  <a:srgbClr val="262626"/>
                </a:solidFill>
                <a:latin typeface="Calibri Light"/>
              </a:rPr>
              <a:t>Conceção de modelos de aprendizagem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PT" sz="2400" b="0" strike="noStrike" spc="199" dirty="0">
                <a:solidFill>
                  <a:srgbClr val="637052"/>
                </a:solidFill>
                <a:latin typeface="Calibri Light"/>
              </a:rPr>
              <a:t>Eduardo Pereira, Gonçalo Freitas, Gonçalo Vale </a:t>
            </a: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PT" sz="2400" spc="199" dirty="0">
                <a:solidFill>
                  <a:srgbClr val="637052"/>
                </a:solidFill>
                <a:latin typeface="Calibri Light"/>
              </a:rPr>
              <a:t>(A94881, A96136, A96923)</a:t>
            </a:r>
          </a:p>
        </p:txBody>
      </p:sp>
      <p:pic>
        <p:nvPicPr>
          <p:cNvPr id="93" name="Picture 4"/>
          <p:cNvPicPr/>
          <p:nvPr/>
        </p:nvPicPr>
        <p:blipFill>
          <a:blip r:embed="rId2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4" name="TextBox 5"/>
          <p:cNvSpPr/>
          <p:nvPr/>
        </p:nvSpPr>
        <p:spPr>
          <a:xfrm>
            <a:off x="1411560" y="177480"/>
            <a:ext cx="342050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pt-PT" sz="1400" spc="-1" dirty="0">
                <a:solidFill>
                  <a:srgbClr val="000000"/>
                </a:solidFill>
                <a:latin typeface="Calibri Light"/>
              </a:rPr>
              <a:t>Aprendizagem e Decisão Inteligentes</a:t>
            </a: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</a:t>
            </a:r>
            <a:r>
              <a:rPr lang="pt-PT" sz="1400" spc="-1" dirty="0">
                <a:solidFill>
                  <a:srgbClr val="000000"/>
                </a:solidFill>
                <a:latin typeface="Calibri Light"/>
              </a:rPr>
              <a:t>L</a:t>
            </a: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E84D6F-FAD9-4399-893A-8D4069388437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108000" algn="ctr">
              <a:spcBef>
                <a:spcPts val="1417"/>
              </a:spcBef>
              <a:buClr>
                <a:schemeClr val="accent1"/>
              </a:buClr>
              <a:buSzPct val="45000"/>
            </a:pPr>
            <a:r>
              <a:rPr lang="pt-PT" sz="3600" dirty="0">
                <a:latin typeface="Arial" panose="020B0604020202020204" pitchFamily="34" charset="0"/>
              </a:rPr>
              <a:t>Produção de Vestuário</a:t>
            </a: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66980" y="184608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Objetivos</a:t>
            </a: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Estudo de dados</a:t>
            </a: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Preparação de dados</a:t>
            </a: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Modelação</a:t>
            </a: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Avaliação</a:t>
            </a: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Sugestões e Recomendações</a:t>
            </a: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3282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pt-PT" sz="1400" spc="-1" dirty="0">
                <a:solidFill>
                  <a:srgbClr val="000000"/>
                </a:solidFill>
                <a:latin typeface="Calibri Light"/>
              </a:rPr>
              <a:t>Aprendizagem e Decisão Inteligentes</a:t>
            </a: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652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108000" algn="ctr">
              <a:spcBef>
                <a:spcPts val="1417"/>
              </a:spcBef>
              <a:buClr>
                <a:schemeClr val="accent1"/>
              </a:buClr>
              <a:buSzPct val="45000"/>
            </a:pPr>
            <a:r>
              <a:rPr lang="pt-PT" sz="3600" dirty="0">
                <a:latin typeface="Arial" panose="020B0604020202020204" pitchFamily="34" charset="0"/>
              </a:rPr>
              <a:t>Produção de Vestuário</a:t>
            </a: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66980" y="184608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Objetivos</a:t>
            </a: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3282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pt-PT" sz="1400" spc="-1" dirty="0">
                <a:solidFill>
                  <a:srgbClr val="000000"/>
                </a:solidFill>
                <a:latin typeface="Calibri Light"/>
              </a:rPr>
              <a:t>Aprendizagem e Decisão Inteligentes</a:t>
            </a: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16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108000" algn="ctr">
              <a:spcBef>
                <a:spcPts val="1417"/>
              </a:spcBef>
              <a:buClr>
                <a:schemeClr val="accent1"/>
              </a:buClr>
              <a:buSzPct val="45000"/>
            </a:pPr>
            <a:r>
              <a:rPr lang="pt-PT" sz="3600" dirty="0">
                <a:latin typeface="Arial" panose="020B0604020202020204" pitchFamily="34" charset="0"/>
              </a:rPr>
              <a:t>Produção de Vestuário</a:t>
            </a: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66980" y="184608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Estudo de dados</a:t>
            </a:r>
          </a:p>
        </p:txBody>
      </p:sp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3282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pt-PT" sz="1400" spc="-1" dirty="0">
                <a:solidFill>
                  <a:srgbClr val="000000"/>
                </a:solidFill>
                <a:latin typeface="Calibri Light"/>
              </a:rPr>
              <a:t>Aprendizagem e Decisão Inteligentes</a:t>
            </a: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48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108000" algn="ctr">
              <a:spcBef>
                <a:spcPts val="1417"/>
              </a:spcBef>
              <a:buClr>
                <a:schemeClr val="accent1"/>
              </a:buClr>
              <a:buSzPct val="45000"/>
            </a:pPr>
            <a:r>
              <a:rPr lang="pt-PT" sz="3600" dirty="0">
                <a:latin typeface="Arial" panose="020B0604020202020204" pitchFamily="34" charset="0"/>
              </a:rPr>
              <a:t>Produção de Vestuário</a:t>
            </a: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66980" y="184608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Preparação de dados</a:t>
            </a: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3282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pt-PT" sz="1400" spc="-1" dirty="0">
                <a:solidFill>
                  <a:srgbClr val="000000"/>
                </a:solidFill>
                <a:latin typeface="Calibri Light"/>
              </a:rPr>
              <a:t>Aprendizagem e Decisão Inteligentes</a:t>
            </a: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13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108000" algn="ctr">
              <a:spcBef>
                <a:spcPts val="1417"/>
              </a:spcBef>
              <a:buClr>
                <a:schemeClr val="accent1"/>
              </a:buClr>
              <a:buSzPct val="45000"/>
            </a:pPr>
            <a:r>
              <a:rPr lang="pt-PT" sz="3600" dirty="0">
                <a:latin typeface="Arial" panose="020B0604020202020204" pitchFamily="34" charset="0"/>
              </a:rPr>
              <a:t>Produção de Vestuário</a:t>
            </a: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66980" y="184608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Modelação</a:t>
            </a: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3282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pt-PT" sz="1400" spc="-1" dirty="0">
                <a:solidFill>
                  <a:srgbClr val="000000"/>
                </a:solidFill>
                <a:latin typeface="Calibri Light"/>
              </a:rPr>
              <a:t>Aprendizagem e Decisão Inteligentes</a:t>
            </a: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360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108000" algn="ctr">
              <a:spcBef>
                <a:spcPts val="1417"/>
              </a:spcBef>
              <a:buClr>
                <a:schemeClr val="accent1"/>
              </a:buClr>
              <a:buSzPct val="45000"/>
            </a:pPr>
            <a:r>
              <a:rPr lang="pt-PT" sz="3600" dirty="0">
                <a:latin typeface="Arial" panose="020B0604020202020204" pitchFamily="34" charset="0"/>
              </a:rPr>
              <a:t>Produção de Vestuário</a:t>
            </a: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66980" y="184608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Avaliação</a:t>
            </a: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3282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pt-PT" sz="1400" spc="-1" dirty="0">
                <a:solidFill>
                  <a:srgbClr val="000000"/>
                </a:solidFill>
                <a:latin typeface="Calibri Light"/>
              </a:rPr>
              <a:t>Aprendizagem e Decisão Inteligentes</a:t>
            </a: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6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108000" algn="ctr">
              <a:spcBef>
                <a:spcPts val="1417"/>
              </a:spcBef>
              <a:buClr>
                <a:schemeClr val="accent1"/>
              </a:buClr>
              <a:buSzPct val="45000"/>
            </a:pPr>
            <a:r>
              <a:rPr lang="pt-PT" sz="3600" dirty="0">
                <a:latin typeface="Arial" panose="020B0604020202020204" pitchFamily="34" charset="0"/>
              </a:rPr>
              <a:t>Produção de Vestuário</a:t>
            </a: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66980" y="184608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Sugestões e Recomendações</a:t>
            </a: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3282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pt-PT" sz="1400" spc="-1" dirty="0">
                <a:solidFill>
                  <a:srgbClr val="000000"/>
                </a:solidFill>
                <a:latin typeface="Calibri Light"/>
              </a:rPr>
              <a:t>Aprendizagem e Decisão Inteligentes</a:t>
            </a: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06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en-US" sz="4800" b="0" strike="noStrike" spc="-1" dirty="0">
                <a:solidFill>
                  <a:srgbClr val="000000"/>
                </a:solidFill>
                <a:latin typeface="Calibri"/>
              </a:rPr>
              <a:t>DATASET’S</a:t>
            </a: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1400" dirty="0">
                <a:latin typeface="Arial" panose="020B0604020202020204" pitchFamily="34" charset="0"/>
              </a:rPr>
              <a:t>Vendas e Avaliações Globais de Videojogos</a:t>
            </a: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1400" b="0" i="0" dirty="0">
                <a:effectLst/>
                <a:latin typeface="Arial" panose="020B0604020202020204" pitchFamily="34" charset="0"/>
              </a:rPr>
              <a:t>Produ</a:t>
            </a:r>
            <a:r>
              <a:rPr lang="pt-PT" sz="1400" dirty="0">
                <a:latin typeface="Arial" panose="020B0604020202020204" pitchFamily="34" charset="0"/>
              </a:rPr>
              <a:t>ção</a:t>
            </a:r>
            <a:r>
              <a:rPr lang="pt-PT" sz="1400" b="0" i="0" dirty="0">
                <a:effectLst/>
                <a:latin typeface="Arial" panose="020B0604020202020204" pitchFamily="34" charset="0"/>
              </a:rPr>
              <a:t> de Vestu</a:t>
            </a:r>
            <a:r>
              <a:rPr lang="pt-PT" sz="1400" dirty="0">
                <a:latin typeface="Arial" panose="020B0604020202020204" pitchFamily="34" charset="0"/>
              </a:rPr>
              <a:t>á</a:t>
            </a:r>
            <a:r>
              <a:rPr lang="pt-PT" sz="1400" b="0" i="0" dirty="0">
                <a:effectLst/>
                <a:latin typeface="Arial" panose="020B0604020202020204" pitchFamily="34" charset="0"/>
              </a:rPr>
              <a:t>rio</a:t>
            </a: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3282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pt-PT" sz="1400" spc="-1" dirty="0">
                <a:solidFill>
                  <a:srgbClr val="000000"/>
                </a:solidFill>
                <a:latin typeface="Calibri Light"/>
              </a:rPr>
              <a:t>Aprendizagem e Decisão Inteligentes</a:t>
            </a: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2</a:t>
            </a:fld>
            <a:endParaRPr/>
          </a:p>
        </p:txBody>
      </p:sp>
      <p:pic>
        <p:nvPicPr>
          <p:cNvPr id="1028" name="Picture 4" descr="Cover image">
            <a:extLst>
              <a:ext uri="{FF2B5EF4-FFF2-40B4-BE49-F238E27FC236}">
                <a16:creationId xmlns:a16="http://schemas.microsoft.com/office/drawing/2014/main" id="{698EED7A-5DD1-CD6F-8324-537939AD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174" y="2005503"/>
            <a:ext cx="4534026" cy="228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108000" algn="ctr">
              <a:spcBef>
                <a:spcPts val="1417"/>
              </a:spcBef>
              <a:buClr>
                <a:schemeClr val="accent1"/>
              </a:buClr>
              <a:buSzPct val="45000"/>
            </a:pPr>
            <a:r>
              <a:rPr lang="pt-PT" sz="3600" dirty="0">
                <a:latin typeface="Arial" panose="020B0604020202020204" pitchFamily="34" charset="0"/>
              </a:rPr>
              <a:t>Vendas e Avaliações Globais de Videojogos</a:t>
            </a: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66980" y="184608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Objetivos</a:t>
            </a: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Estudo de dados</a:t>
            </a: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Preparação de dados</a:t>
            </a: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Modelação</a:t>
            </a: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Avaliação</a:t>
            </a: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Sugestões e Recomendações</a:t>
            </a: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3282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pt-PT" sz="1400" spc="-1" dirty="0">
                <a:solidFill>
                  <a:srgbClr val="000000"/>
                </a:solidFill>
                <a:latin typeface="Calibri Light"/>
              </a:rPr>
              <a:t>Aprendizagem e Decisão Inteligentes</a:t>
            </a: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495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108000" algn="ctr">
              <a:spcBef>
                <a:spcPts val="1417"/>
              </a:spcBef>
              <a:buClr>
                <a:schemeClr val="accent1"/>
              </a:buClr>
              <a:buSzPct val="45000"/>
            </a:pPr>
            <a:r>
              <a:rPr lang="pt-PT" sz="3600" dirty="0">
                <a:latin typeface="Arial" panose="020B0604020202020204" pitchFamily="34" charset="0"/>
              </a:rPr>
              <a:t>Vendas e Avaliações Globais de Videojogos</a:t>
            </a: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66980" y="184608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Objetivos</a:t>
            </a: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3282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pt-PT" sz="1400" spc="-1" dirty="0">
                <a:solidFill>
                  <a:srgbClr val="000000"/>
                </a:solidFill>
                <a:latin typeface="Calibri Light"/>
              </a:rPr>
              <a:t>Aprendizagem e Decisão Inteligentes</a:t>
            </a: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120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108000" algn="ctr">
              <a:spcBef>
                <a:spcPts val="1417"/>
              </a:spcBef>
              <a:buClr>
                <a:schemeClr val="accent1"/>
              </a:buClr>
              <a:buSzPct val="45000"/>
            </a:pPr>
            <a:r>
              <a:rPr lang="pt-PT" sz="3600" dirty="0">
                <a:latin typeface="Arial" panose="020B0604020202020204" pitchFamily="34" charset="0"/>
              </a:rPr>
              <a:t>Vendas e Avaliações Globais de Videojogos</a:t>
            </a: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66980" y="1846080"/>
            <a:ext cx="2548675" cy="410559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Estudo de dados</a:t>
            </a: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3282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pt-PT" sz="1400" spc="-1" dirty="0">
                <a:solidFill>
                  <a:srgbClr val="000000"/>
                </a:solidFill>
                <a:latin typeface="Calibri Light"/>
              </a:rPr>
              <a:t>Aprendizagem e Decisão Inteligentes</a:t>
            </a: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5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56071CD-3F76-AEC9-931E-0F656EC557E8}"/>
              </a:ext>
            </a:extLst>
          </p:cNvPr>
          <p:cNvSpPr txBox="1"/>
          <p:nvPr/>
        </p:nvSpPr>
        <p:spPr>
          <a:xfrm>
            <a:off x="1411200" y="2454007"/>
            <a:ext cx="514060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pt-PT" sz="1100" b="1" i="1" dirty="0" err="1">
                <a:effectLst/>
                <a:latin typeface="Arial" panose="020B0604020202020204" pitchFamily="34" charset="0"/>
              </a:rPr>
              <a:t>Name</a:t>
            </a:r>
            <a:r>
              <a:rPr lang="pt-PT" sz="1100" b="0" i="0" dirty="0">
                <a:effectLst/>
                <a:latin typeface="Arial" panose="020B0604020202020204" pitchFamily="34" charset="0"/>
              </a:rPr>
              <a:t> - Nome do jogo;</a:t>
            </a:r>
            <a:br>
              <a:rPr lang="pt-PT" sz="1100" dirty="0"/>
            </a:br>
            <a:r>
              <a:rPr lang="pt-PT" sz="1100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pt-PT" sz="1100" b="1" i="1" dirty="0" err="1">
                <a:effectLst/>
                <a:latin typeface="Arial" panose="020B0604020202020204" pitchFamily="34" charset="0"/>
              </a:rPr>
              <a:t>Platform</a:t>
            </a:r>
            <a:r>
              <a:rPr lang="pt-PT" sz="1100" b="0" i="0" dirty="0">
                <a:effectLst/>
                <a:latin typeface="Arial" panose="020B0604020202020204" pitchFamily="34" charset="0"/>
              </a:rPr>
              <a:t> - Plataforma para o qual o jogo foi constru</a:t>
            </a:r>
            <a:r>
              <a:rPr lang="pt-PT" sz="1100" dirty="0">
                <a:latin typeface="Arial" panose="020B0604020202020204" pitchFamily="34" charset="0"/>
              </a:rPr>
              <a:t>í</a:t>
            </a:r>
            <a:r>
              <a:rPr lang="pt-PT" sz="1100" b="0" i="0" dirty="0">
                <a:effectLst/>
                <a:latin typeface="Arial" panose="020B0604020202020204" pitchFamily="34" charset="0"/>
              </a:rPr>
              <a:t>do;</a:t>
            </a:r>
            <a:br>
              <a:rPr lang="pt-PT" sz="1100" dirty="0"/>
            </a:br>
            <a:r>
              <a:rPr lang="pt-PT" sz="1100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pt-PT" sz="1100" b="1" i="1" dirty="0" err="1">
                <a:effectLst/>
                <a:latin typeface="Arial" panose="020B0604020202020204" pitchFamily="34" charset="0"/>
              </a:rPr>
              <a:t>Year</a:t>
            </a:r>
            <a:r>
              <a:rPr lang="pt-PT" sz="1100" b="1" i="1" dirty="0">
                <a:effectLst/>
                <a:latin typeface="Arial" panose="020B0604020202020204" pitchFamily="34" charset="0"/>
              </a:rPr>
              <a:t> </a:t>
            </a:r>
            <a:r>
              <a:rPr lang="pt-PT" sz="1100" b="1" i="1" dirty="0" err="1">
                <a:effectLst/>
                <a:latin typeface="Arial" panose="020B0604020202020204" pitchFamily="34" charset="0"/>
              </a:rPr>
              <a:t>of</a:t>
            </a:r>
            <a:r>
              <a:rPr lang="pt-PT" sz="1100" b="1" i="1" dirty="0">
                <a:effectLst/>
                <a:latin typeface="Arial" panose="020B0604020202020204" pitchFamily="34" charset="0"/>
              </a:rPr>
              <a:t> </a:t>
            </a:r>
            <a:r>
              <a:rPr lang="pt-PT" sz="1100" b="1" i="1" dirty="0" err="1">
                <a:effectLst/>
                <a:latin typeface="Arial" panose="020B0604020202020204" pitchFamily="34" charset="0"/>
              </a:rPr>
              <a:t>Release</a:t>
            </a:r>
            <a:r>
              <a:rPr lang="pt-PT" sz="1100" b="0" i="0" dirty="0">
                <a:effectLst/>
                <a:latin typeface="Arial" panose="020B0604020202020204" pitchFamily="34" charset="0"/>
              </a:rPr>
              <a:t> - Ano em que o jogo foi lan</a:t>
            </a:r>
            <a:r>
              <a:rPr lang="pt-PT" sz="1100" dirty="0">
                <a:latin typeface="Arial" panose="020B0604020202020204" pitchFamily="34" charset="0"/>
              </a:rPr>
              <a:t>ç</a:t>
            </a:r>
            <a:r>
              <a:rPr lang="pt-PT" sz="1100" b="0" i="0" dirty="0">
                <a:effectLst/>
                <a:latin typeface="Arial" panose="020B0604020202020204" pitchFamily="34" charset="0"/>
              </a:rPr>
              <a:t>ado para o público geral;</a:t>
            </a:r>
            <a:br>
              <a:rPr lang="pt-PT" sz="1100" dirty="0"/>
            </a:br>
            <a:r>
              <a:rPr lang="pt-PT" sz="1100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pt-PT" sz="1100" b="1" i="0" dirty="0" err="1">
                <a:effectLst/>
                <a:latin typeface="Arial" panose="020B0604020202020204" pitchFamily="34" charset="0"/>
              </a:rPr>
              <a:t>Genre</a:t>
            </a:r>
            <a:r>
              <a:rPr lang="pt-PT" sz="1100" b="0" i="0" dirty="0">
                <a:effectLst/>
                <a:latin typeface="Arial" panose="020B0604020202020204" pitchFamily="34" charset="0"/>
              </a:rPr>
              <a:t> - G</a:t>
            </a:r>
            <a:r>
              <a:rPr lang="pt-PT" sz="1100" dirty="0">
                <a:latin typeface="Arial" panose="020B0604020202020204" pitchFamily="34" charset="0"/>
              </a:rPr>
              <a:t>ê</a:t>
            </a:r>
            <a:r>
              <a:rPr lang="pt-PT" sz="1100" b="0" i="0" dirty="0">
                <a:effectLst/>
                <a:latin typeface="Arial" panose="020B0604020202020204" pitchFamily="34" charset="0"/>
              </a:rPr>
              <a:t>nero em qual o jogo se enquadra;</a:t>
            </a:r>
          </a:p>
          <a:p>
            <a:r>
              <a:rPr lang="pt-PT" sz="1100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pt-PT" sz="1100" b="1" i="1" dirty="0">
                <a:effectLst/>
                <a:latin typeface="Arial" panose="020B0604020202020204" pitchFamily="34" charset="0"/>
              </a:rPr>
              <a:t>Publisher</a:t>
            </a:r>
            <a:r>
              <a:rPr lang="pt-PT" sz="1100" b="0" i="0" dirty="0">
                <a:effectLst/>
                <a:latin typeface="Arial" panose="020B0604020202020204" pitchFamily="34" charset="0"/>
              </a:rPr>
              <a:t> - Empresa que publicou o jogo;</a:t>
            </a:r>
            <a:br>
              <a:rPr lang="pt-PT" sz="1100" dirty="0"/>
            </a:br>
            <a:r>
              <a:rPr lang="pt-PT" sz="1100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pt-PT" sz="1100" b="1" i="1" dirty="0">
                <a:effectLst/>
                <a:latin typeface="Arial" panose="020B0604020202020204" pitchFamily="34" charset="0"/>
              </a:rPr>
              <a:t>NA Sales</a:t>
            </a:r>
            <a:r>
              <a:rPr lang="pt-PT" sz="1100" b="0" i="0" dirty="0">
                <a:effectLst/>
                <a:latin typeface="Arial" panose="020B0604020202020204" pitchFamily="34" charset="0"/>
              </a:rPr>
              <a:t> - Número de vendas na região da Am</a:t>
            </a:r>
            <a:r>
              <a:rPr lang="pt-PT" sz="1100" dirty="0">
                <a:latin typeface="Arial" panose="020B0604020202020204" pitchFamily="34" charset="0"/>
              </a:rPr>
              <a:t>é</a:t>
            </a:r>
            <a:r>
              <a:rPr lang="pt-PT" sz="1100" b="0" i="0" dirty="0">
                <a:effectLst/>
                <a:latin typeface="Arial" panose="020B0604020202020204" pitchFamily="34" charset="0"/>
              </a:rPr>
              <a:t>rica do Norte;</a:t>
            </a:r>
            <a:br>
              <a:rPr lang="pt-PT" sz="1100" dirty="0"/>
            </a:br>
            <a:r>
              <a:rPr lang="pt-PT" sz="1100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pt-PT" sz="1100" b="1" i="1" dirty="0">
                <a:effectLst/>
                <a:latin typeface="Arial" panose="020B0604020202020204" pitchFamily="34" charset="0"/>
              </a:rPr>
              <a:t>EU Sales </a:t>
            </a:r>
            <a:r>
              <a:rPr lang="pt-PT" sz="1100" b="0" i="0" dirty="0">
                <a:effectLst/>
                <a:latin typeface="Arial" panose="020B0604020202020204" pitchFamily="34" charset="0"/>
              </a:rPr>
              <a:t>- Numero de vendas na regi ̃ao da Europa;</a:t>
            </a:r>
            <a:br>
              <a:rPr lang="pt-PT" sz="1100" dirty="0"/>
            </a:br>
            <a:r>
              <a:rPr lang="pt-PT" sz="1100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pt-PT" sz="1100" b="1" i="1" dirty="0">
                <a:effectLst/>
                <a:latin typeface="Arial" panose="020B0604020202020204" pitchFamily="34" charset="0"/>
              </a:rPr>
              <a:t>JP Sales </a:t>
            </a:r>
            <a:r>
              <a:rPr lang="pt-PT" sz="1100" b="0" i="0" dirty="0">
                <a:effectLst/>
                <a:latin typeface="Arial" panose="020B0604020202020204" pitchFamily="34" charset="0"/>
              </a:rPr>
              <a:t>- Número de vendas no Japão;</a:t>
            </a:r>
            <a:br>
              <a:rPr lang="pt-PT" sz="1100" dirty="0"/>
            </a:br>
            <a:r>
              <a:rPr lang="pt-PT" sz="1100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pt-PT" sz="1100" b="1" i="1" dirty="0" err="1">
                <a:effectLst/>
                <a:latin typeface="Arial" panose="020B0604020202020204" pitchFamily="34" charset="0"/>
              </a:rPr>
              <a:t>Other</a:t>
            </a:r>
            <a:r>
              <a:rPr lang="pt-PT" sz="1100" b="1" i="1" dirty="0">
                <a:effectLst/>
                <a:latin typeface="Arial" panose="020B0604020202020204" pitchFamily="34" charset="0"/>
              </a:rPr>
              <a:t> Sales </a:t>
            </a:r>
            <a:r>
              <a:rPr lang="pt-PT" sz="1100" b="0" i="0" dirty="0">
                <a:effectLst/>
                <a:latin typeface="Arial" panose="020B0604020202020204" pitchFamily="34" charset="0"/>
              </a:rPr>
              <a:t>- Número de vendas no resto do mundo;</a:t>
            </a:r>
            <a:br>
              <a:rPr lang="pt-PT" sz="1100" dirty="0"/>
            </a:br>
            <a:r>
              <a:rPr lang="pt-PT" sz="1100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pt-PT" sz="1100" b="1" i="1" dirty="0">
                <a:effectLst/>
                <a:latin typeface="Arial" panose="020B0604020202020204" pitchFamily="34" charset="0"/>
              </a:rPr>
              <a:t>Global Sales </a:t>
            </a:r>
            <a:r>
              <a:rPr lang="pt-PT" sz="1100" b="0" i="0" dirty="0">
                <a:effectLst/>
                <a:latin typeface="Arial" panose="020B0604020202020204" pitchFamily="34" charset="0"/>
              </a:rPr>
              <a:t>- Número de vendas total;</a:t>
            </a:r>
            <a:br>
              <a:rPr lang="pt-PT" sz="1100" dirty="0"/>
            </a:br>
            <a:r>
              <a:rPr lang="pt-PT" sz="1100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pt-PT" sz="1100" b="1" i="1" dirty="0" err="1">
                <a:effectLst/>
                <a:latin typeface="Arial" panose="020B0604020202020204" pitchFamily="34" charset="0"/>
              </a:rPr>
              <a:t>Critic</a:t>
            </a:r>
            <a:r>
              <a:rPr lang="pt-PT" sz="1100" b="1" i="1" dirty="0">
                <a:effectLst/>
                <a:latin typeface="Arial" panose="020B0604020202020204" pitchFamily="34" charset="0"/>
              </a:rPr>
              <a:t> Score </a:t>
            </a:r>
            <a:r>
              <a:rPr lang="pt-PT" sz="1100" b="0" i="0" dirty="0">
                <a:effectLst/>
                <a:latin typeface="Arial" panose="020B0604020202020204" pitchFamily="34" charset="0"/>
              </a:rPr>
              <a:t>- Avaliação dos cr</a:t>
            </a:r>
            <a:r>
              <a:rPr lang="pt-PT" sz="1100" dirty="0">
                <a:latin typeface="Arial" panose="020B0604020202020204" pitchFamily="34" charset="0"/>
              </a:rPr>
              <a:t>ít</a:t>
            </a:r>
            <a:r>
              <a:rPr lang="pt-PT" sz="1100" b="0" i="0" dirty="0">
                <a:effectLst/>
                <a:latin typeface="Arial" panose="020B0604020202020204" pitchFamily="34" charset="0"/>
              </a:rPr>
              <a:t>icos;</a:t>
            </a:r>
            <a:br>
              <a:rPr lang="pt-PT" sz="1100" dirty="0"/>
            </a:br>
            <a:r>
              <a:rPr lang="pt-PT" sz="1100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pt-PT" sz="1100" b="1" i="1" dirty="0" err="1">
                <a:effectLst/>
                <a:latin typeface="Arial" panose="020B0604020202020204" pitchFamily="34" charset="0"/>
              </a:rPr>
              <a:t>Critic</a:t>
            </a:r>
            <a:r>
              <a:rPr lang="pt-PT" sz="1100" b="1" i="1" dirty="0">
                <a:effectLst/>
                <a:latin typeface="Arial" panose="020B0604020202020204" pitchFamily="34" charset="0"/>
              </a:rPr>
              <a:t> </a:t>
            </a:r>
            <a:r>
              <a:rPr lang="pt-PT" sz="1100" b="1" i="1" dirty="0" err="1">
                <a:effectLst/>
                <a:latin typeface="Arial" panose="020B0604020202020204" pitchFamily="34" charset="0"/>
              </a:rPr>
              <a:t>Count</a:t>
            </a:r>
            <a:r>
              <a:rPr lang="pt-PT" sz="1100" b="1" i="1" dirty="0">
                <a:effectLst/>
                <a:latin typeface="Arial" panose="020B0604020202020204" pitchFamily="34" charset="0"/>
              </a:rPr>
              <a:t> </a:t>
            </a:r>
            <a:r>
              <a:rPr lang="pt-PT" sz="1100" b="0" i="0" dirty="0">
                <a:effectLst/>
                <a:latin typeface="Arial" panose="020B0604020202020204" pitchFamily="34" charset="0"/>
              </a:rPr>
              <a:t>- Número de cr</a:t>
            </a:r>
            <a:r>
              <a:rPr lang="pt-PT" sz="1100" dirty="0">
                <a:latin typeface="Arial" panose="020B0604020202020204" pitchFamily="34" charset="0"/>
              </a:rPr>
              <a:t>í</a:t>
            </a:r>
            <a:r>
              <a:rPr lang="pt-PT" sz="1100" b="0" i="0" dirty="0">
                <a:effectLst/>
                <a:latin typeface="Arial" panose="020B0604020202020204" pitchFamily="34" charset="0"/>
              </a:rPr>
              <a:t>ticos que contribuíram para o </a:t>
            </a:r>
            <a:r>
              <a:rPr lang="pt-PT" sz="1100" b="0" i="0" dirty="0" err="1">
                <a:effectLst/>
                <a:latin typeface="Arial" panose="020B0604020202020204" pitchFamily="34" charset="0"/>
              </a:rPr>
              <a:t>Critic</a:t>
            </a:r>
            <a:r>
              <a:rPr lang="pt-PT" sz="1100" b="0" i="0" dirty="0">
                <a:effectLst/>
                <a:latin typeface="Arial" panose="020B0604020202020204" pitchFamily="34" charset="0"/>
              </a:rPr>
              <a:t> Score;</a:t>
            </a:r>
            <a:br>
              <a:rPr lang="pt-PT" sz="1100" dirty="0"/>
            </a:br>
            <a:r>
              <a:rPr lang="pt-PT" sz="1100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pt-PT" sz="1100" b="1" i="1" dirty="0">
                <a:effectLst/>
                <a:latin typeface="Arial" panose="020B0604020202020204" pitchFamily="34" charset="0"/>
              </a:rPr>
              <a:t>User Score </a:t>
            </a:r>
            <a:r>
              <a:rPr lang="pt-PT" sz="1100" b="0" i="0" dirty="0">
                <a:effectLst/>
                <a:latin typeface="Arial" panose="020B0604020202020204" pitchFamily="34" charset="0"/>
              </a:rPr>
              <a:t>- Avaliação dos jogadores;</a:t>
            </a:r>
            <a:br>
              <a:rPr lang="pt-PT" sz="1100" dirty="0"/>
            </a:br>
            <a:r>
              <a:rPr lang="pt-PT" sz="1100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pt-PT" sz="1100" b="1" i="1" dirty="0">
                <a:effectLst/>
                <a:latin typeface="Arial" panose="020B0604020202020204" pitchFamily="34" charset="0"/>
              </a:rPr>
              <a:t>User </a:t>
            </a:r>
            <a:r>
              <a:rPr lang="pt-PT" sz="1100" b="1" i="1" dirty="0" err="1">
                <a:effectLst/>
                <a:latin typeface="Arial" panose="020B0604020202020204" pitchFamily="34" charset="0"/>
              </a:rPr>
              <a:t>Count</a:t>
            </a:r>
            <a:r>
              <a:rPr lang="pt-PT" sz="1100" b="1" i="1" dirty="0">
                <a:effectLst/>
                <a:latin typeface="Arial" panose="020B0604020202020204" pitchFamily="34" charset="0"/>
              </a:rPr>
              <a:t> </a:t>
            </a:r>
            <a:r>
              <a:rPr lang="pt-PT" sz="1100" b="0" i="0" dirty="0">
                <a:effectLst/>
                <a:latin typeface="Arial" panose="020B0604020202020204" pitchFamily="34" charset="0"/>
              </a:rPr>
              <a:t>- Número de jogadores que contribuíram para o User Score;</a:t>
            </a:r>
            <a:br>
              <a:rPr lang="pt-PT" sz="1100" dirty="0"/>
            </a:br>
            <a:r>
              <a:rPr lang="pt-PT" sz="1100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pt-PT" sz="1100" b="1" i="1" dirty="0" err="1">
                <a:effectLst/>
                <a:latin typeface="Arial" panose="020B0604020202020204" pitchFamily="34" charset="0"/>
              </a:rPr>
              <a:t>Developer</a:t>
            </a:r>
            <a:r>
              <a:rPr lang="pt-PT" sz="1100" b="0" i="0" dirty="0">
                <a:effectLst/>
                <a:latin typeface="Arial" panose="020B0604020202020204" pitchFamily="34" charset="0"/>
              </a:rPr>
              <a:t> - Empresa que fez o jogo;</a:t>
            </a:r>
            <a:br>
              <a:rPr lang="pt-PT" sz="1100" dirty="0"/>
            </a:br>
            <a:r>
              <a:rPr lang="pt-PT" sz="1100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pt-PT" sz="1100" b="1" i="1" dirty="0">
                <a:effectLst/>
                <a:latin typeface="Arial" panose="020B0604020202020204" pitchFamily="34" charset="0"/>
              </a:rPr>
              <a:t>Rating</a:t>
            </a:r>
            <a:r>
              <a:rPr lang="pt-PT" sz="1100" b="0" i="0" dirty="0">
                <a:effectLst/>
                <a:latin typeface="Arial" panose="020B0604020202020204" pitchFamily="34" charset="0"/>
              </a:rPr>
              <a:t> - Faixa et</a:t>
            </a:r>
            <a:r>
              <a:rPr lang="pt-PT" sz="1100" dirty="0">
                <a:latin typeface="Arial" panose="020B0604020202020204" pitchFamily="34" charset="0"/>
              </a:rPr>
              <a:t>á</a:t>
            </a:r>
            <a:r>
              <a:rPr lang="pt-PT" sz="1100" b="0" i="0" dirty="0">
                <a:effectLst/>
                <a:latin typeface="Arial" panose="020B0604020202020204" pitchFamily="34" charset="0"/>
              </a:rPr>
              <a:t>ria à qual o jogo se destina.</a:t>
            </a:r>
          </a:p>
          <a:p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397250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108000" algn="ctr">
              <a:spcBef>
                <a:spcPts val="1417"/>
              </a:spcBef>
              <a:buClr>
                <a:schemeClr val="accent1"/>
              </a:buClr>
              <a:buSzPct val="45000"/>
            </a:pPr>
            <a:r>
              <a:rPr lang="pt-PT" sz="3600" dirty="0">
                <a:latin typeface="Arial" panose="020B0604020202020204" pitchFamily="34" charset="0"/>
              </a:rPr>
              <a:t>Vendas e Avaliações Globais de Videojogos</a:t>
            </a: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66980" y="184608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Preparação de dados</a:t>
            </a: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3282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pt-PT" sz="1400" spc="-1" dirty="0">
                <a:solidFill>
                  <a:srgbClr val="000000"/>
                </a:solidFill>
                <a:latin typeface="Calibri Light"/>
              </a:rPr>
              <a:t>Aprendizagem e Decisão Inteligentes</a:t>
            </a: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116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108000" algn="ctr">
              <a:spcBef>
                <a:spcPts val="1417"/>
              </a:spcBef>
              <a:buClr>
                <a:schemeClr val="accent1"/>
              </a:buClr>
              <a:buSzPct val="45000"/>
            </a:pPr>
            <a:r>
              <a:rPr lang="pt-PT" sz="3600" dirty="0">
                <a:latin typeface="Arial" panose="020B0604020202020204" pitchFamily="34" charset="0"/>
              </a:rPr>
              <a:t>Vendas e Avaliações Globais de Videojogos</a:t>
            </a: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66980" y="184608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Modelação</a:t>
            </a: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3282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pt-PT" sz="1400" spc="-1" dirty="0">
                <a:solidFill>
                  <a:srgbClr val="000000"/>
                </a:solidFill>
                <a:latin typeface="Calibri Light"/>
              </a:rPr>
              <a:t>Aprendizagem e Decisão Inteligentes</a:t>
            </a: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55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108000" algn="ctr">
              <a:spcBef>
                <a:spcPts val="1417"/>
              </a:spcBef>
              <a:buClr>
                <a:schemeClr val="accent1"/>
              </a:buClr>
              <a:buSzPct val="45000"/>
            </a:pPr>
            <a:r>
              <a:rPr lang="pt-PT" sz="3600" dirty="0">
                <a:latin typeface="Arial" panose="020B0604020202020204" pitchFamily="34" charset="0"/>
              </a:rPr>
              <a:t>Vendas e Avaliações Globais de Videojogos</a:t>
            </a: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66980" y="184608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Avaliação</a:t>
            </a: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3282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pt-PT" sz="1400" spc="-1" dirty="0">
                <a:solidFill>
                  <a:srgbClr val="000000"/>
                </a:solidFill>
                <a:latin typeface="Calibri Light"/>
              </a:rPr>
              <a:t>Aprendizagem e Decisão Inteligentes</a:t>
            </a: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410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108000" algn="ctr">
              <a:spcBef>
                <a:spcPts val="1417"/>
              </a:spcBef>
              <a:buClr>
                <a:schemeClr val="accent1"/>
              </a:buClr>
              <a:buSzPct val="45000"/>
            </a:pPr>
            <a:r>
              <a:rPr lang="pt-PT" sz="3600" dirty="0">
                <a:latin typeface="Arial" panose="020B0604020202020204" pitchFamily="34" charset="0"/>
              </a:rPr>
              <a:t>Vendas e Avaliações Globais de Videojogos</a:t>
            </a: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66980" y="184608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Sugestões e Recomendações</a:t>
            </a: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3282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pt-PT" sz="1400" spc="-1" dirty="0">
                <a:solidFill>
                  <a:srgbClr val="000000"/>
                </a:solidFill>
                <a:latin typeface="Calibri Light"/>
              </a:rPr>
              <a:t>Aprendizagem e Decisão Inteligentes</a:t>
            </a: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916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283</TotalTime>
  <Words>477</Words>
  <Application>Microsoft Macintosh PowerPoint</Application>
  <PresentationFormat>Ecrã Panorâmico</PresentationFormat>
  <Paragraphs>109</Paragraphs>
  <Slides>16</Slides>
  <Notes>15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Office Theme</vt:lpstr>
      <vt:lpstr>Conceção de modelos de aprendizagem</vt:lpstr>
      <vt:lpstr>DATASET’S</vt:lpstr>
      <vt:lpstr>Vendas e Avaliações Globais de Videojogos</vt:lpstr>
      <vt:lpstr>Vendas e Avaliações Globais de Videojogos</vt:lpstr>
      <vt:lpstr>Vendas e Avaliações Globais de Videojogos</vt:lpstr>
      <vt:lpstr>Vendas e Avaliações Globais de Videojogos</vt:lpstr>
      <vt:lpstr>Vendas e Avaliações Globais de Videojogos</vt:lpstr>
      <vt:lpstr>Vendas e Avaliações Globais de Videojogos</vt:lpstr>
      <vt:lpstr>Vendas e Avaliações Globais de Videojogos</vt:lpstr>
      <vt:lpstr>Produção de Vestuário</vt:lpstr>
      <vt:lpstr>Produção de Vestuário</vt:lpstr>
      <vt:lpstr>Produção de Vestuário</vt:lpstr>
      <vt:lpstr>Produção de Vestuário</vt:lpstr>
      <vt:lpstr>Produção de Vestuário</vt:lpstr>
      <vt:lpstr>Produção de Vestuário</vt:lpstr>
      <vt:lpstr>Produção de Vestuário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FitChef  (Assistente pessoal para cozinhados domésticos)</dc:title>
  <dc:subject/>
  <dc:creator>joaon</dc:creator>
  <dc:description/>
  <cp:lastModifiedBy>Gonçalo Lobo Freitas</cp:lastModifiedBy>
  <cp:revision>37</cp:revision>
  <dcterms:created xsi:type="dcterms:W3CDTF">2019-02-25T14:47:31Z</dcterms:created>
  <dcterms:modified xsi:type="dcterms:W3CDTF">2023-05-15T13:46:29Z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Ecrã Panorâmico</vt:lpwstr>
  </property>
  <property fmtid="{D5CDD505-2E9C-101B-9397-08002B2CF9AE}" pid="3" name="Slides">
    <vt:i4>11</vt:i4>
  </property>
</Properties>
</file>