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Ubuntu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5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Ubuntu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Ubuntu-italic.fntdata"/><Relationship Id="rId14" Type="http://schemas.openxmlformats.org/officeDocument/2006/relationships/slide" Target="slides/slide9.xml"/><Relationship Id="rId36" Type="http://schemas.openxmlformats.org/officeDocument/2006/relationships/font" Target="fonts/Ubuntu-bold.fntdata"/><Relationship Id="rId17" Type="http://schemas.openxmlformats.org/officeDocument/2006/relationships/slide" Target="slides/slide12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38" Type="http://schemas.openxmlformats.org/officeDocument/2006/relationships/font" Target="fonts/Ubuntu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d2280f00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d2280f00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d2280f00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d2280f00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d2280f00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d2280f00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d2280f00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d2280f00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d2280f00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d2280f00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d2280f00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d2280f00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d2280f00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d2280f00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d2280f00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d2280f00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d2280f00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d2280f00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d2280f00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d2280f00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5d2280f00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5d2280f00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d2280f00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d2280f00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d2280f00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d2280f00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d2280f00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d2280f00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d2280f00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d2280f00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d2280f00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d2280f00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d2280f00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d2280f00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d2280f00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d2280f00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d2280f00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5d2280f00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fe18805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fe18805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5d2280f0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5d2280f0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d2280f0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d2280f0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d2280f0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d2280f0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d2280f0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d2280f0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d2280f00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d2280f00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d2280f00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d2280f00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d2280f00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d2280f0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hyperlink" Target="https://meuip.com.br" TargetMode="External"/><Relationship Id="rId5" Type="http://schemas.openxmlformats.org/officeDocument/2006/relationships/hyperlink" Target="https://www.iplocation.ne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ursos.sesisenai.org.br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hyperlink" Target="https://www.submarinecablemap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ode.visualstudio.com" TargetMode="External"/><Relationship Id="rId4" Type="http://schemas.openxmlformats.org/officeDocument/2006/relationships/image" Target="../media/image16.png"/><Relationship Id="rId10" Type="http://schemas.openxmlformats.org/officeDocument/2006/relationships/image" Target="../media/image23.png"/><Relationship Id="rId9" Type="http://schemas.openxmlformats.org/officeDocument/2006/relationships/hyperlink" Target="https://jsfiddle.net" TargetMode="External"/><Relationship Id="rId5" Type="http://schemas.openxmlformats.org/officeDocument/2006/relationships/image" Target="../media/image27.png"/><Relationship Id="rId6" Type="http://schemas.openxmlformats.org/officeDocument/2006/relationships/hyperlink" Target="https://codesandbox.io" TargetMode="External"/><Relationship Id="rId7" Type="http://schemas.openxmlformats.org/officeDocument/2006/relationships/hyperlink" Target="https://playcode.io/new" TargetMode="External"/><Relationship Id="rId8" Type="http://schemas.openxmlformats.org/officeDocument/2006/relationships/hyperlink" Target="https://codepen.io/pen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hyperlink" Target="https://youtu.be/V4XZ81vRGtM" TargetMode="External"/><Relationship Id="rId10" Type="http://schemas.openxmlformats.org/officeDocument/2006/relationships/hyperlink" Target="https://youtu.be/Rck3BALhI5c" TargetMode="External"/><Relationship Id="rId13" Type="http://schemas.openxmlformats.org/officeDocument/2006/relationships/hyperlink" Target="https://youtu.be/w0QbnxKRD0w" TargetMode="External"/><Relationship Id="rId12" Type="http://schemas.openxmlformats.org/officeDocument/2006/relationships/hyperlink" Target="https://youtu.be/hExRDVZHhi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youtu.be/oz8gvGIUKFw" TargetMode="External"/><Relationship Id="rId4" Type="http://schemas.openxmlformats.org/officeDocument/2006/relationships/hyperlink" Target="https://youtu.be/PG9oKZdFb7w" TargetMode="External"/><Relationship Id="rId9" Type="http://schemas.openxmlformats.org/officeDocument/2006/relationships/hyperlink" Target="https://youtu.be/uOfonONtIuk" TargetMode="External"/><Relationship Id="rId15" Type="http://schemas.openxmlformats.org/officeDocument/2006/relationships/hyperlink" Target="https://youtu.be/fYJl-7jRzuw" TargetMode="External"/><Relationship Id="rId14" Type="http://schemas.openxmlformats.org/officeDocument/2006/relationships/hyperlink" Target="https://youtu.be/TNQsmPf24go" TargetMode="External"/><Relationship Id="rId17" Type="http://schemas.openxmlformats.org/officeDocument/2006/relationships/image" Target="../media/image28.png"/><Relationship Id="rId16" Type="http://schemas.openxmlformats.org/officeDocument/2006/relationships/hyperlink" Target="https://youtu.be/OvF_pnJ6zrY" TargetMode="External"/><Relationship Id="rId5" Type="http://schemas.openxmlformats.org/officeDocument/2006/relationships/hyperlink" Target="https://youtu.be/PpsEaqJV_A0" TargetMode="External"/><Relationship Id="rId6" Type="http://schemas.openxmlformats.org/officeDocument/2006/relationships/hyperlink" Target="https://youtu.be/L6bDA5FK6gs" TargetMode="External"/><Relationship Id="rId7" Type="http://schemas.openxmlformats.org/officeDocument/2006/relationships/hyperlink" Target="https://youtu.be/aor29pGhlFE" TargetMode="External"/><Relationship Id="rId8" Type="http://schemas.openxmlformats.org/officeDocument/2006/relationships/hyperlink" Target="https://youtu.be/ACGuo26MswI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rockcontent.com/br/blog/historia-da-internet" TargetMode="External"/><Relationship Id="rId4" Type="http://schemas.openxmlformats.org/officeDocument/2006/relationships/hyperlink" Target="https://pensandonaweb.com.br/como-funciona-a-internet-e-a-world-wide-web" TargetMode="External"/><Relationship Id="rId5" Type="http://schemas.openxmlformats.org/officeDocument/2006/relationships/hyperlink" Target="https://developer.mozilla.org/pt-BR/docs/Learn/Getting_started_with_the_web/How_the_Web_works" TargetMode="External"/><Relationship Id="rId6" Type="http://schemas.openxmlformats.org/officeDocument/2006/relationships/hyperlink" Target="https://pt.wikipedia.org/wiki/URL" TargetMode="External"/><Relationship Id="rId7" Type="http://schemas.openxmlformats.org/officeDocument/2006/relationships/hyperlink" Target="https://www.hostinger.com.br/tutoriais/o-que-e-tld" TargetMode="External"/><Relationship Id="rId8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hyperlink" Target="https://forms.gle/HVETc26n5cZSAzhy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padlet.com/devinhouseoperacao/philips" TargetMode="External"/><Relationship Id="rId5" Type="http://schemas.openxmlformats.org/officeDocument/2006/relationships/hyperlink" Target="https://padlet.com/devinhouseoperacao/philips" TargetMode="External"/><Relationship Id="rId6" Type="http://schemas.openxmlformats.org/officeDocument/2006/relationships/hyperlink" Target="https://padlet.com/devinhouseoperacao/philips" TargetMode="External"/><Relationship Id="rId7" Type="http://schemas.openxmlformats.org/officeDocument/2006/relationships/hyperlink" Target="https://padlet.com/devinhouseoperacao/philips" TargetMode="External"/><Relationship Id="rId8" Type="http://schemas.openxmlformats.org/officeDocument/2006/relationships/hyperlink" Target="https://padlet.com/devinhouseoperacao/philip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FUNDAMENTOS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DA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DA WEB</a:t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100"/>
              <a:buFont typeface="Open Sans"/>
              <a:buChar char="●"/>
            </a:pPr>
            <a:r>
              <a:rPr b="1" lang="pt-BR" sz="21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TCP</a:t>
            </a:r>
            <a:r>
              <a:rPr lang="pt-BR" sz="21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21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”quebra”</a:t>
            </a:r>
            <a:r>
              <a:rPr lang="pt-BR" sz="21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a mensagem em pacotes</a:t>
            </a:r>
            <a:endParaRPr sz="21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2100"/>
              <a:buFont typeface="Open Sans"/>
              <a:buChar char="●"/>
            </a:pPr>
            <a:r>
              <a:rPr lang="pt-BR" sz="21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Endereço </a:t>
            </a:r>
            <a:r>
              <a:rPr b="1" lang="pt-BR" sz="21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IP</a:t>
            </a:r>
            <a:r>
              <a:rPr lang="pt-BR" sz="21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lang="pt-BR" sz="21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21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66.220.158.68</a:t>
            </a:r>
            <a:r>
              <a:rPr lang="pt-BR" sz="21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(IPv4)</a:t>
            </a:r>
            <a:br>
              <a:rPr lang="pt-BR" sz="21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21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2001:0db8:85a3:08d3:1319:8a2e:0370:7344</a:t>
            </a:r>
            <a:r>
              <a:rPr lang="pt-BR" sz="21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(IPv6)</a:t>
            </a:r>
            <a:endParaRPr sz="25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250" y="1469750"/>
            <a:ext cx="1501400" cy="130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920849" y="4233850"/>
            <a:ext cx="6391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MeuIP - Qual é o meu IP?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https://meuip.com.br</a:t>
            </a:r>
            <a:b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1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Where is My IP Location?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https://www.iplocation.net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DA WEB</a:t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465750" y="1351375"/>
            <a:ext cx="4461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b="1" lang="pt-BR" sz="20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DNS</a:t>
            </a: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 sz="20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omain </a:t>
            </a:r>
            <a:r>
              <a:rPr b="1" lang="pt-BR" sz="20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ame </a:t>
            </a:r>
            <a:r>
              <a:rPr b="1" lang="pt-BR" sz="20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ystem)</a:t>
            </a:r>
            <a:endParaRPr sz="20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Servidor </a:t>
            </a:r>
            <a:r>
              <a:rPr b="1" lang="pt-BR" sz="20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DNS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guarda </a:t>
            </a:r>
            <a:b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endereços </a:t>
            </a:r>
            <a:r>
              <a:rPr b="1" lang="pt-BR" sz="20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IP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de cada </a:t>
            </a:r>
            <a:r>
              <a:rPr b="1" lang="pt-BR" sz="20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”nome”</a:t>
            </a:r>
            <a:endParaRPr b="1" sz="2000">
              <a:solidFill>
                <a:srgbClr val="86858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b="1"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20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”Agenda telefônica”</a:t>
            </a:r>
            <a:endParaRPr sz="2400">
              <a:solidFill>
                <a:srgbClr val="8685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425" y="1765850"/>
            <a:ext cx="3716376" cy="20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DA WEB</a:t>
            </a:r>
            <a:endParaRPr/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No ponto </a:t>
            </a:r>
            <a:r>
              <a:rPr b="1" lang="pt-BR" sz="19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ao digitarmos no navegador o endereço: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https://cursos.sesisenai.org.br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 estrutura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19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da internet, acessa um servidor 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DNS</a:t>
            </a:r>
            <a:b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9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para descobrir qual o endereço </a:t>
            </a:r>
            <a:r>
              <a:rPr b="1" lang="pt-BR" sz="19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IP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desse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endParaRPr b="1"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 servidor 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DNS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retorna o endereço </a:t>
            </a:r>
            <a:r>
              <a:rPr b="1" lang="pt-BR" sz="19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IP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para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acessar aquele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que você digitou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Sabendo o endereço </a:t>
            </a:r>
            <a:r>
              <a:rPr b="1" lang="pt-BR" sz="19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IP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do site que se deseja acessar,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é enviada uma solicitação para esse endereço </a:t>
            </a:r>
            <a:r>
              <a:rPr b="1" lang="pt-BR" sz="19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que por sua vez retorna o conteúdo desejado</a:t>
            </a:r>
            <a:endParaRPr sz="24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3650" y="2279375"/>
            <a:ext cx="2206600" cy="120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DA WEB</a:t>
            </a:r>
            <a:endParaRPr/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465750" y="1351375"/>
            <a:ext cx="76524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b="1" lang="pt-BR" sz="19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O que é esse conteúdo, essa mensagem, que trafega</a:t>
            </a:r>
            <a:br>
              <a:rPr b="1" lang="pt-BR" sz="19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19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do cliente ao servidor e de volta ao cliente?</a:t>
            </a:r>
            <a:endParaRPr b="1" sz="1900">
              <a:solidFill>
                <a:srgbClr val="86858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Temos um outro protocolo chamado 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  <a:b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yper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ext 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ransfer 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rotocol)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é como se fosse o idioma no qual as mensagens trafegam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Toda mensagem 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é formada de cabeçalho e corpo</a:t>
            </a:r>
            <a:endParaRPr sz="24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22772" l="16589" r="16921" t="14578"/>
          <a:stretch/>
        </p:blipFill>
        <p:spPr>
          <a:xfrm>
            <a:off x="7211250" y="1970625"/>
            <a:ext cx="980450" cy="997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7395025" y="2371550"/>
            <a:ext cx="616200" cy="210000"/>
          </a:xfrm>
          <a:prstGeom prst="roundRect">
            <a:avLst>
              <a:gd fmla="val 16667" name="adj"/>
            </a:avLst>
          </a:prstGeom>
          <a:solidFill>
            <a:srgbClr val="8584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  <a:endParaRPr b="1" sz="120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DA WEB</a:t>
            </a:r>
            <a:endParaRPr/>
          </a:p>
        </p:txBody>
      </p:sp>
      <p:sp>
        <p:nvSpPr>
          <p:cNvPr id="137" name="Google Shape;137;p22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Uma comunicação 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sempre inicia no cliente,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que faz uma requisição ao servidor (</a:t>
            </a:r>
            <a:r>
              <a:rPr b="1" lang="pt-BR" sz="1900">
                <a:solidFill>
                  <a:srgbClr val="F55F47"/>
                </a:solidFill>
                <a:latin typeface="Open Sans"/>
                <a:ea typeface="Open Sans"/>
                <a:cs typeface="Open Sans"/>
                <a:sym typeface="Open Sans"/>
              </a:rPr>
              <a:t>request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 servidor, por sua vez, processa essa requisição, e então envia uma resposta ao cliente (</a:t>
            </a:r>
            <a:r>
              <a:rPr b="1" lang="pt-BR" sz="19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response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HTTPS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é a versão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segura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b="1" lang="pt-BR" sz="19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rgbClr val="112BDA"/>
                </a:solidFill>
                <a:latin typeface="Open Sans"/>
                <a:ea typeface="Open Sans"/>
                <a:cs typeface="Open Sans"/>
                <a:sym typeface="Open Sans"/>
              </a:rPr>
              <a:t>criptografado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4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22772" l="16589" r="16921" t="14578"/>
          <a:stretch/>
        </p:blipFill>
        <p:spPr>
          <a:xfrm>
            <a:off x="7153475" y="1524500"/>
            <a:ext cx="980450" cy="997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7337250" y="1925425"/>
            <a:ext cx="616200" cy="210000"/>
          </a:xfrm>
          <a:prstGeom prst="roundRect">
            <a:avLst>
              <a:gd fmla="val 16667" name="adj"/>
            </a:avLst>
          </a:prstGeom>
          <a:solidFill>
            <a:srgbClr val="8584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  <a:endParaRPr b="1" sz="1200">
              <a:solidFill>
                <a:srgbClr val="FAFAF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DA WEB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7834" l="0" r="0" t="0"/>
          <a:stretch/>
        </p:blipFill>
        <p:spPr>
          <a:xfrm>
            <a:off x="1542450" y="977300"/>
            <a:ext cx="5487926" cy="37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DA WEB</a:t>
            </a:r>
            <a:endParaRPr/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Como esses pontos se conectam?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Backbone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ou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espinha dorsal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Infraestrutura que conecta todos esses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dispositivos espalhados pelo mundo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Continentes/países/ilhas conectadas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através de cabos submarinos</a:t>
            </a:r>
            <a:endParaRPr sz="24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675" y="1474031"/>
            <a:ext cx="2765376" cy="24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920849" y="4407225"/>
            <a:ext cx="639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86858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Submarine Cable Map | </a:t>
            </a:r>
            <a:r>
              <a:rPr lang="pt-BR" sz="1100" u="sng">
                <a:solidFill>
                  <a:srgbClr val="0097A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https://www.submarinecablemap.com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DA WEB</a:t>
            </a:r>
            <a:endParaRPr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465750" y="3775050"/>
            <a:ext cx="74058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URL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niform 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esource </a:t>
            </a: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ocator)</a:t>
            </a:r>
            <a:endParaRPr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25519" l="0" r="0" t="22399"/>
          <a:stretch/>
        </p:blipFill>
        <p:spPr>
          <a:xfrm>
            <a:off x="1183251" y="1386751"/>
            <a:ext cx="6777500" cy="18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2544300" y="1008146"/>
            <a:ext cx="10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112BDA"/>
                </a:solidFill>
                <a:latin typeface="Open Sans"/>
                <a:ea typeface="Open Sans"/>
                <a:cs typeface="Open Sans"/>
                <a:sym typeface="Open Sans"/>
              </a:rPr>
              <a:t>DOMÍNIO</a:t>
            </a:r>
            <a:endParaRPr b="1" sz="1200">
              <a:solidFill>
                <a:srgbClr val="112BD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1421094" y="3193557"/>
            <a:ext cx="13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112BDA"/>
                </a:solidFill>
                <a:latin typeface="Open Sans"/>
                <a:ea typeface="Open Sans"/>
                <a:cs typeface="Open Sans"/>
                <a:sym typeface="Open Sans"/>
              </a:rPr>
              <a:t>PROTOCOLO</a:t>
            </a:r>
            <a:endParaRPr b="1" sz="1200">
              <a:solidFill>
                <a:srgbClr val="112BD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637003" y="3197354"/>
            <a:ext cx="13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112BDA"/>
                </a:solidFill>
                <a:latin typeface="Open Sans"/>
                <a:ea typeface="Open Sans"/>
                <a:cs typeface="Open Sans"/>
                <a:sym typeface="Open Sans"/>
              </a:rPr>
              <a:t>CAMINHO</a:t>
            </a:r>
            <a:endParaRPr b="1" sz="1200">
              <a:solidFill>
                <a:srgbClr val="112BD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4766300" y="1008150"/>
            <a:ext cx="24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112BDA"/>
                </a:solidFill>
                <a:latin typeface="Open Sans"/>
                <a:ea typeface="Open Sans"/>
                <a:cs typeface="Open Sans"/>
                <a:sym typeface="Open Sans"/>
              </a:rPr>
              <a:t>STRING DE CONSULTA</a:t>
            </a:r>
            <a:endParaRPr b="1" sz="1200">
              <a:solidFill>
                <a:srgbClr val="112BD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6498328" y="3193521"/>
            <a:ext cx="13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112BDA"/>
                </a:solidFill>
                <a:latin typeface="Open Sans"/>
                <a:ea typeface="Open Sans"/>
                <a:cs typeface="Open Sans"/>
                <a:sym typeface="Open Sans"/>
              </a:rPr>
              <a:t>FRAGMENTO</a:t>
            </a:r>
            <a:endParaRPr b="1" sz="1200">
              <a:solidFill>
                <a:srgbClr val="112BD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DA WEB</a:t>
            </a:r>
            <a:endParaRPr/>
          </a:p>
        </p:txBody>
      </p:sp>
      <p:sp>
        <p:nvSpPr>
          <p:cNvPr id="175" name="Google Shape;175;p26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b="1" lang="pt-BR" sz="20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TLD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b="1" lang="pt-BR" sz="20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op </a:t>
            </a:r>
            <a:r>
              <a:rPr b="1" lang="pt-BR" sz="20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evel </a:t>
            </a:r>
            <a:r>
              <a:rPr b="1" lang="pt-BR" sz="20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omain)</a:t>
            </a:r>
            <a:b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.com  |  .org  |  .net  |  .br  |  .pt  |  .us</a:t>
            </a:r>
            <a:endParaRPr sz="20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b="1" lang="pt-BR" sz="20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Domínio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(nome do site + TLD)</a:t>
            </a:r>
            <a:b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google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.com  |  </a:t>
            </a:r>
            <a:r>
              <a:rPr b="1"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.io  |  </a:t>
            </a:r>
            <a:r>
              <a:rPr b="1"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saude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.gov.br</a:t>
            </a:r>
            <a:endParaRPr sz="20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2000"/>
              <a:buFont typeface="Helvetica Neue"/>
              <a:buChar char="●"/>
            </a:pPr>
            <a:r>
              <a:rPr b="1" lang="pt-BR" sz="20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Sub-domínio</a:t>
            </a:r>
            <a:r>
              <a:rPr b="1"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(prefixo do domínio)</a:t>
            </a:r>
            <a:b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www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.google.com | </a:t>
            </a:r>
            <a:r>
              <a:rPr b="1"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images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.google.com | </a:t>
            </a:r>
            <a:r>
              <a:rPr b="1"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maps</a:t>
            </a:r>
            <a:r>
              <a:rPr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.google.com</a:t>
            </a:r>
            <a:endParaRPr sz="25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22772" l="16589" r="16921" t="14578"/>
          <a:stretch/>
        </p:blipFill>
        <p:spPr>
          <a:xfrm>
            <a:off x="7153475" y="1753100"/>
            <a:ext cx="980450" cy="99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DA WEB</a:t>
            </a:r>
            <a:endParaRPr/>
          </a:p>
        </p:txBody>
      </p:sp>
      <p:sp>
        <p:nvSpPr>
          <p:cNvPr id="183" name="Google Shape;183;p27"/>
          <p:cNvSpPr txBox="1"/>
          <p:nvPr>
            <p:ph type="title"/>
          </p:nvPr>
        </p:nvSpPr>
        <p:spPr>
          <a:xfrm>
            <a:off x="465750" y="3023425"/>
            <a:ext cx="81780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Hospedagem</a:t>
            </a:r>
            <a:br>
              <a:rPr lang="pt-BR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(data centers/servidores onde você hospeda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arquivos para serem acessados por clientes)</a:t>
            </a:r>
            <a:endParaRPr sz="24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9004" l="0" r="0" t="19816"/>
          <a:stretch/>
        </p:blipFill>
        <p:spPr>
          <a:xfrm>
            <a:off x="1728902" y="1367641"/>
            <a:ext cx="5686174" cy="15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10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10246" r="53078" t="0"/>
          <a:stretch/>
        </p:blipFill>
        <p:spPr>
          <a:xfrm rot="1442052">
            <a:off x="3232530" y="1371439"/>
            <a:ext cx="2221743" cy="3033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198" name="Google Shape;198;p29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Vamos brincar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com alguns dos conceitos vistos hoje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Não vale nota, apenas para exercitar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 cada rodada, aparecerá uma pergunta na tela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Depois de alguns segundos aparecerão as opções,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cada uma em uma cor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Open Sans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No seu dispositivo, responda escolhendo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 resposta que acreditar ser a correta</a:t>
            </a:r>
            <a:endParaRPr sz="24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b="0" l="10246" r="53078" t="0"/>
          <a:stretch/>
        </p:blipFill>
        <p:spPr>
          <a:xfrm rot="1442038">
            <a:off x="6732495" y="2179809"/>
            <a:ext cx="1715804" cy="23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b="0" l="10246" r="53078" t="0"/>
          <a:stretch/>
        </p:blipFill>
        <p:spPr>
          <a:xfrm rot="1442014">
            <a:off x="7058531" y="2850905"/>
            <a:ext cx="1179685" cy="1610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221" y="913300"/>
            <a:ext cx="5040851" cy="36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571000" y="1033875"/>
            <a:ext cx="4195200" cy="3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Acesse </a:t>
            </a:r>
            <a:r>
              <a:rPr b="1" lang="pt-BR" sz="3400">
                <a:solidFill>
                  <a:srgbClr val="4D2DBF"/>
                </a:solidFill>
                <a:latin typeface="Open Sans"/>
                <a:ea typeface="Open Sans"/>
                <a:cs typeface="Open Sans"/>
                <a:sym typeface="Open Sans"/>
              </a:rPr>
              <a:t>kahoot.it</a:t>
            </a:r>
            <a:endParaRPr sz="2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 digite o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PIN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que aparecerá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aqui na transmissão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pt-BR" sz="19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acessar pelo smartphone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b="27881" l="0" r="0" t="3681"/>
          <a:stretch/>
        </p:blipFill>
        <p:spPr>
          <a:xfrm>
            <a:off x="5354100" y="1193388"/>
            <a:ext cx="2443450" cy="297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 rotWithShape="1">
          <a:blip r:embed="rId4">
            <a:alphaModFix/>
          </a:blip>
          <a:srcRect b="0" l="10246" r="53078" t="0"/>
          <a:stretch/>
        </p:blipFill>
        <p:spPr>
          <a:xfrm rot="1442059">
            <a:off x="414920" y="3929077"/>
            <a:ext cx="927636" cy="1266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PRÓXIMA AULA</a:t>
            </a:r>
            <a:endParaRPr/>
          </a:p>
        </p:txBody>
      </p:sp>
      <p:sp>
        <p:nvSpPr>
          <p:cNvPr id="223" name="Google Shape;223;p32"/>
          <p:cNvSpPr txBox="1"/>
          <p:nvPr/>
        </p:nvSpPr>
        <p:spPr>
          <a:xfrm>
            <a:off x="494800" y="1077571"/>
            <a:ext cx="52677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Instalar </a:t>
            </a:r>
            <a:r>
              <a:rPr b="1" lang="pt-BR" sz="32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VS Code</a:t>
            </a:r>
            <a: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pt-BR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(ou outro editor que se sentir mais confortável)</a:t>
            </a:r>
            <a:br>
              <a:rPr lang="pt-BR" sz="1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</a:t>
            </a:r>
            <a:endParaRPr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Sugestão: Instalar extensão </a:t>
            </a:r>
            <a:r>
              <a:rPr b="1" lang="pt-BR" sz="15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Live Server</a:t>
            </a:r>
            <a:r>
              <a:rPr lang="pt-BR" sz="1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b="1" lang="pt-BR" sz="15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VS Code</a:t>
            </a:r>
            <a:endParaRPr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lang="pt-BR" sz="1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Criar um arquivo </a:t>
            </a:r>
            <a:r>
              <a:rPr b="1" lang="pt-BR" sz="20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index.html</a:t>
            </a:r>
            <a:r>
              <a:rPr lang="pt-BR" sz="15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no seu editor</a:t>
            </a:r>
            <a:endParaRPr b="1"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150" y="2163739"/>
            <a:ext cx="651900" cy="6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4025" y="1050363"/>
            <a:ext cx="875500" cy="8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7034877" y="1848702"/>
            <a:ext cx="13029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48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&lt;/&gt;</a:t>
            </a:r>
            <a:endParaRPr sz="4800">
              <a:solidFill>
                <a:srgbClr val="8685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956500" y="3823700"/>
            <a:ext cx="4665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Code Sandbox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https://codesandbox.io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PlayCode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https://playcode.io/new</a:t>
            </a:r>
            <a:b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1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CodePen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https://codepen.io/pen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JSFiddle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https://jsfiddle.net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83477" y="3153300"/>
            <a:ext cx="2696900" cy="109085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PRÓXIMA AULA</a:t>
            </a:r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657" y="1852250"/>
            <a:ext cx="4277901" cy="7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3820250" y="983007"/>
            <a:ext cx="46182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160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Ctrl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Shift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b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Live Server: Open with Live Server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4080169" y="2576548"/>
            <a:ext cx="20289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Start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Alt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endParaRPr b="1"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Alt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endParaRPr b="1"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75" y="1282875"/>
            <a:ext cx="2640500" cy="31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>
            <a:off x="6214388" y="2690412"/>
            <a:ext cx="20289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Stop</a:t>
            </a:r>
            <a:endParaRPr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Alt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endParaRPr b="1"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900"/>
              <a:buFont typeface="Helvetica Neue"/>
              <a:buChar char="●"/>
            </a:pP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Alt</a:t>
            </a:r>
            <a:r>
              <a:rPr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 + </a:t>
            </a:r>
            <a:r>
              <a:rPr b="1" lang="pt-BR" sz="19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1" sz="19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 rotWithShape="1">
          <a:blip r:embed="rId5">
            <a:alphaModFix/>
          </a:blip>
          <a:srcRect b="0" l="3583" r="3574" t="0"/>
          <a:stretch/>
        </p:blipFill>
        <p:spPr>
          <a:xfrm>
            <a:off x="4179100" y="3988950"/>
            <a:ext cx="1268025" cy="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 rotWithShape="1">
          <a:blip r:embed="rId6">
            <a:alphaModFix/>
          </a:blip>
          <a:srcRect b="0" l="3839" r="6450" t="0"/>
          <a:stretch/>
        </p:blipFill>
        <p:spPr>
          <a:xfrm>
            <a:off x="6340975" y="3984900"/>
            <a:ext cx="1468400" cy="4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</a:t>
            </a:r>
            <a:endParaRPr/>
          </a:p>
        </p:txBody>
      </p:sp>
      <p:sp>
        <p:nvSpPr>
          <p:cNvPr id="248" name="Google Shape;248;p34"/>
          <p:cNvSpPr txBox="1"/>
          <p:nvPr>
            <p:ph type="title"/>
          </p:nvPr>
        </p:nvSpPr>
        <p:spPr>
          <a:xfrm>
            <a:off x="465750" y="1122775"/>
            <a:ext cx="8178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Modelo OSI e TCP/IP - Processo de comunicação em redes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https://youtu.be/oz8gvGIUKFw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Network Stacks and the Internet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https://youtu.be/PG9oKZdFb7w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What is TCP/IP?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https://youtu.be/PpsEaqJV_A0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IP Addresses and the Internet - Computerphile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https://youtu.be/L6bDA5FK6gs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Internet Protocol - IPv4 vs IPv6 as Fast As Possible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https://youtu.be/aor29pGhlFE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Como funciona a Internet? Parte 3: DNS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https://youtu.be/ACGuo26MswI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How DNS Works - Computerphile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https://youtu.be/uOfonONtIuk</a:t>
            </a:r>
            <a:b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DNS as Fast As Possible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https://youtu.be/Rck3BALhI5c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Protocolo HTTP e TCP/IP #1 - Introdução (Fácil)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https://youtu.be/V4XZ81vRGtM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SSL, TLS, HTTP, HTTPS Explained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https://youtu.be/hExRDVZHhig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How HTTPS works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https://youtu.be/w0QbnxKRD0w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Como a internet funciona? - Glad You Asked T1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https://youtu.be/TNQsmPf24go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Por onde vem a internet? Seguimos a fibra até sua casa!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https://youtu.be/fYJl-7jRzuw</a:t>
            </a:r>
            <a:b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How Do URLs Work?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https://youtu.be/OvF_pnJ6zrY</a:t>
            </a:r>
            <a:endParaRPr sz="24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869208" y="829884"/>
            <a:ext cx="454074" cy="45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</a:t>
            </a:r>
            <a:endParaRPr/>
          </a:p>
        </p:txBody>
      </p:sp>
      <p:sp>
        <p:nvSpPr>
          <p:cNvPr id="256" name="Google Shape;256;p35"/>
          <p:cNvSpPr txBox="1"/>
          <p:nvPr>
            <p:ph type="title"/>
          </p:nvPr>
        </p:nvSpPr>
        <p:spPr>
          <a:xfrm>
            <a:off x="465750" y="1122775"/>
            <a:ext cx="8178000" cy="3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História da Internet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https://rockcontent.com/br/blog/historia-da-internet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Como funciona a Internet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https://pensandonaweb.com.br/como-funciona-a-internet-e-a-world-wide-web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Como a Web funciona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developer.mozilla.org/docs/Learn/Getting_started_with_the_web/How_the_Web_works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URL - Wikipédia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https://pt.wikipedia.org/wiki/URL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Que é TLD? | </a:t>
            </a:r>
            <a:r>
              <a:rPr lang="pt-BR" sz="1100" u="sng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https://www.hostinger.com.br/tutoriais/o-que-e-tld</a:t>
            </a:r>
            <a:endParaRPr sz="11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8" name="Google Shape;258;p35"/>
          <p:cNvPicPr preferRelativeResize="0"/>
          <p:nvPr/>
        </p:nvPicPr>
        <p:blipFill rotWithShape="1">
          <a:blip r:embed="rId8">
            <a:alphaModFix/>
          </a:blip>
          <a:srcRect b="0" l="22210" r="25282" t="0"/>
          <a:stretch/>
        </p:blipFill>
        <p:spPr>
          <a:xfrm>
            <a:off x="7835257" y="836589"/>
            <a:ext cx="518851" cy="5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r>
              <a:rPr b="0" lang="pt-BR"/>
              <a:t> | M1S01 - Aula 1</a:t>
            </a:r>
            <a:endParaRPr b="0"/>
          </a:p>
        </p:txBody>
      </p:sp>
      <p:sp>
        <p:nvSpPr>
          <p:cNvPr id="48" name="Google Shape;48;p11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600"/>
              <a:buFont typeface="Open Sans"/>
              <a:buChar char="●"/>
            </a:pPr>
            <a:r>
              <a:rPr lang="pt-BR" sz="2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Apresentações</a:t>
            </a:r>
            <a:endParaRPr sz="2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2600"/>
              <a:buFont typeface="Open Sans"/>
              <a:buChar char="●"/>
            </a:pPr>
            <a:r>
              <a:rPr lang="pt-BR" sz="2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Recomendações gerais</a:t>
            </a:r>
            <a:endParaRPr sz="2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2600"/>
              <a:buFont typeface="Open Sans"/>
              <a:buChar char="●"/>
            </a:pPr>
            <a:r>
              <a:rPr lang="pt-BR" sz="2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Fundamentos da Web</a:t>
            </a:r>
            <a:endParaRPr sz="2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8818"/>
              </a:buClr>
              <a:buSzPts val="2600"/>
              <a:buFont typeface="Open Sans"/>
              <a:buChar char="●"/>
            </a:pPr>
            <a:r>
              <a:rPr lang="pt-BR" sz="2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Atividade</a:t>
            </a:r>
            <a:endParaRPr sz="2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 b="0"/>
          </a:p>
        </p:txBody>
      </p:sp>
      <p:sp>
        <p:nvSpPr>
          <p:cNvPr id="55" name="Google Shape;55;p12"/>
          <p:cNvSpPr txBox="1"/>
          <p:nvPr>
            <p:ph type="title"/>
          </p:nvPr>
        </p:nvSpPr>
        <p:spPr>
          <a:xfrm>
            <a:off x="465750" y="1351375"/>
            <a:ext cx="35313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400"/>
              <a:buFont typeface="Open Sans"/>
              <a:buChar char="●"/>
            </a:pPr>
            <a:r>
              <a:rPr lang="pt-BR" sz="24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endParaRPr sz="24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2400"/>
              <a:buFont typeface="Open Sans"/>
              <a:buChar char="●"/>
            </a:pPr>
            <a:r>
              <a:rPr lang="pt-BR" sz="24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  <a:endParaRPr sz="24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2400"/>
              <a:buFont typeface="Open Sans"/>
              <a:buChar char="●"/>
            </a:pPr>
            <a:r>
              <a:rPr lang="pt-BR" sz="24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Cidade</a:t>
            </a:r>
            <a:endParaRPr sz="24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2400"/>
              <a:buFont typeface="Open Sans"/>
              <a:buChar char="●"/>
            </a:pPr>
            <a:r>
              <a:rPr lang="pt-BR" sz="24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Formação</a:t>
            </a:r>
            <a:endParaRPr sz="24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8818"/>
              </a:buClr>
              <a:buSzPts val="2400"/>
              <a:buFont typeface="Open Sans"/>
              <a:buChar char="●"/>
            </a:pPr>
            <a:r>
              <a:rPr lang="pt-BR" sz="24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Experiência</a:t>
            </a:r>
            <a:endParaRPr sz="24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550" y="1568575"/>
            <a:ext cx="3869775" cy="27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/>
        </p:nvSpPr>
        <p:spPr>
          <a:xfrm rot="-300904">
            <a:off x="4508150" y="1332815"/>
            <a:ext cx="3531319" cy="799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rgbClr val="FF8818"/>
                </a:solidFill>
                <a:latin typeface="Open Sans"/>
                <a:ea typeface="Open Sans"/>
                <a:cs typeface="Open Sans"/>
                <a:sym typeface="Open Sans"/>
              </a:rPr>
              <a:t>Escreva no Padlet</a:t>
            </a:r>
            <a:endParaRPr b="1" i="1" sz="2400">
              <a:solidFill>
                <a:srgbClr val="FF881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4795709" y="2139184"/>
            <a:ext cx="3229800" cy="1496100"/>
          </a:xfrm>
          <a:prstGeom prst="roundRect">
            <a:avLst>
              <a:gd fmla="val 16667" name="adj"/>
            </a:avLst>
          </a:prstGeom>
          <a:solidFill>
            <a:srgbClr val="21AD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padlet.com</a:t>
            </a:r>
            <a:br>
              <a:rPr b="1" lang="pt-BR" sz="24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b="1" lang="pt-BR" sz="21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/devinhouseoperacao</a:t>
            </a:r>
            <a:br>
              <a:rPr b="1" lang="pt-BR" sz="24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b="1" lang="pt-BR" sz="26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/philips</a:t>
            </a:r>
            <a:endParaRPr b="1"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RECOMENDAÇÕES GERAIS</a:t>
            </a:r>
            <a:endParaRPr/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200"/>
              <a:buFont typeface="Open Sans"/>
              <a:buChar char="●"/>
            </a:pPr>
            <a: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Participar das reflexões</a:t>
            </a:r>
            <a:endParaRPr sz="22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2200"/>
              <a:buFont typeface="Open Sans"/>
              <a:buChar char="●"/>
            </a:pPr>
            <a: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Canal tira-dúvidas </a:t>
            </a:r>
            <a:r>
              <a:rPr lang="pt-BR" sz="22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(dúvidas assíncronas)</a:t>
            </a:r>
            <a:endParaRPr sz="2200">
              <a:solidFill>
                <a:srgbClr val="86858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2200"/>
              <a:buFont typeface="Open Sans"/>
              <a:buChar char="●"/>
            </a:pPr>
            <a: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Saber trabalhar em equipe </a:t>
            </a:r>
            <a:r>
              <a:rPr lang="pt-BR" sz="22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(boa comunicação)</a:t>
            </a:r>
            <a:endParaRPr sz="2200">
              <a:solidFill>
                <a:srgbClr val="86858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2200"/>
              <a:buFont typeface="Open Sans"/>
              <a:buChar char="●"/>
            </a:pPr>
            <a: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Saber ajudar e ser ajudado </a:t>
            </a:r>
            <a:r>
              <a:rPr lang="pt-BR" sz="22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(dividir tarefas / delegar)</a:t>
            </a:r>
            <a:endParaRPr sz="2200">
              <a:solidFill>
                <a:srgbClr val="86858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8818"/>
              </a:buClr>
              <a:buSzPts val="2200"/>
              <a:buFont typeface="Open Sans"/>
              <a:buChar char="●"/>
            </a:pPr>
            <a: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Software não se faz sozinho</a:t>
            </a:r>
            <a:endParaRPr sz="22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RECOMENDAÇÕES GERAIS</a:t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200"/>
              <a:buFont typeface="Open Sans"/>
              <a:buChar char="●"/>
            </a:pPr>
            <a: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Cada pessoa tem sua bagagem, seu tempo</a:t>
            </a:r>
            <a:endParaRPr sz="22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2200"/>
              <a:buFont typeface="Open Sans"/>
              <a:buChar char="●"/>
            </a:pPr>
            <a: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Praticar, resolver exercícios/desafios</a:t>
            </a:r>
            <a:endParaRPr sz="22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2400"/>
              <a:buFont typeface="Open Sans"/>
              <a:buChar char="●"/>
            </a:pPr>
            <a: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Tempo limitado em cada aula</a:t>
            </a:r>
            <a:b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20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(acesse os conteúdos complementares)</a:t>
            </a:r>
            <a:endParaRPr sz="2000">
              <a:solidFill>
                <a:srgbClr val="86858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8818"/>
              </a:buClr>
              <a:buSzPts val="2200"/>
              <a:buFont typeface="Open Sans"/>
              <a:buChar char="●"/>
            </a:pPr>
            <a: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Links / Artigos da bibliografia</a:t>
            </a:r>
            <a:endParaRPr sz="22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RECOMENDAÇÕES GERAIS</a:t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465750" y="1351375"/>
            <a:ext cx="40518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100"/>
              <a:buFont typeface="Open Sans"/>
              <a:buChar char="●"/>
            </a:pPr>
            <a:r>
              <a:rPr lang="pt-BR" sz="21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Interaja! Use o chat</a:t>
            </a:r>
            <a:endParaRPr sz="21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2100"/>
              <a:buFont typeface="Open Sans"/>
              <a:buChar char="●"/>
            </a:pPr>
            <a:r>
              <a:rPr lang="pt-BR" sz="21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Faça comentários,</a:t>
            </a:r>
            <a:endParaRPr sz="21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2100"/>
              <a:buFont typeface="Open Sans"/>
              <a:buChar char="●"/>
            </a:pPr>
            <a:r>
              <a:rPr lang="pt-BR" sz="21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acrescente informações</a:t>
            </a:r>
            <a:endParaRPr sz="21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8818"/>
              </a:buClr>
              <a:buSzPts val="2100"/>
              <a:buFont typeface="Open Sans"/>
              <a:buChar char="●"/>
            </a:pPr>
            <a:r>
              <a:rPr lang="pt-BR" sz="21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Me corrija</a:t>
            </a:r>
            <a:endParaRPr sz="21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8818"/>
              </a:buClr>
              <a:buSzPts val="2200"/>
              <a:buFont typeface="Open Sans"/>
              <a:buChar char="●"/>
            </a:pPr>
            <a:r>
              <a:rPr lang="pt-BR" sz="21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Anote!</a:t>
            </a:r>
            <a:br>
              <a:rPr lang="pt-BR" sz="21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900">
                <a:solidFill>
                  <a:srgbClr val="868584"/>
                </a:solidFill>
                <a:latin typeface="Open Sans"/>
                <a:ea typeface="Open Sans"/>
                <a:cs typeface="Open Sans"/>
                <a:sym typeface="Open Sans"/>
              </a:rPr>
              <a:t>(Papel ou meio digital)</a:t>
            </a:r>
            <a:endParaRPr sz="1900">
              <a:solidFill>
                <a:srgbClr val="8685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650" y="1805546"/>
            <a:ext cx="3310775" cy="23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 rot="-300904">
            <a:off x="4792676" y="1533452"/>
            <a:ext cx="3531319" cy="799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rgbClr val="FF8818"/>
                </a:solidFill>
                <a:latin typeface="Open Sans"/>
                <a:ea typeface="Open Sans"/>
                <a:cs typeface="Open Sans"/>
                <a:sym typeface="Open Sans"/>
              </a:rPr>
              <a:t>Tire suas dúvidas</a:t>
            </a:r>
            <a:endParaRPr b="1" i="1" sz="2400">
              <a:solidFill>
                <a:srgbClr val="FF881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DA WEB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663" y="1267700"/>
            <a:ext cx="5112675" cy="30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 DA WEB</a:t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465750" y="1351375"/>
            <a:ext cx="47892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2200"/>
              <a:buFont typeface="Open Sans"/>
              <a:buChar char="●"/>
            </a:pPr>
            <a: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Arquitetura cliente-servidor</a:t>
            </a:r>
            <a:endParaRPr sz="22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F8818"/>
              </a:buClr>
              <a:buSzPts val="2200"/>
              <a:buFont typeface="Open Sans"/>
              <a:buChar char="●"/>
            </a:pPr>
            <a: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Protocolos </a:t>
            </a:r>
            <a:r>
              <a:rPr b="1" lang="pt-BR" sz="22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TCP</a:t>
            </a:r>
            <a: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pt-BR" sz="22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IP</a:t>
            </a:r>
            <a: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22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ransmission </a:t>
            </a:r>
            <a:r>
              <a:rPr b="1" lang="pt-BR" sz="22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ontrol </a:t>
            </a:r>
            <a:r>
              <a:rPr b="1" lang="pt-BR" sz="2200">
                <a:solidFill>
                  <a:srgbClr val="892CA7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rotocol</a:t>
            </a:r>
            <a:b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 sz="22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nternet </a:t>
            </a:r>
            <a:r>
              <a:rPr b="1" lang="pt-BR" sz="2200">
                <a:solidFill>
                  <a:srgbClr val="E72F7F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pt-BR" sz="22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rotocol</a:t>
            </a:r>
            <a:endParaRPr sz="24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5450" y="1677800"/>
            <a:ext cx="3280974" cy="2130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VinHous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