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italic.fntdata"/><Relationship Id="rId12" Type="http://schemas.openxmlformats.org/officeDocument/2006/relationships/slide" Target="slides/slide7.xml"/><Relationship Id="rId34" Type="http://schemas.openxmlformats.org/officeDocument/2006/relationships/font" Target="fonts/Ubuntu-bold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9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207469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207469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207469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207469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207469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207469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d207469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d207469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207469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207469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207469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207469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d207469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d207469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207469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207469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d207469d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d207469d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d207469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d207469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d20746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d20746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d207469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d207469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207469d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207469d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d207469d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d207469d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d207469d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d207469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207469d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207469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207469d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d207469d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d207469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5d20746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5d20746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5d20746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d207469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d207469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207469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d207469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d207469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d207469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207469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207469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207469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207469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.visualstudio.com" TargetMode="External"/><Relationship Id="rId4" Type="http://schemas.openxmlformats.org/officeDocument/2006/relationships/image" Target="../media/image9.png"/><Relationship Id="rId10" Type="http://schemas.openxmlformats.org/officeDocument/2006/relationships/image" Target="../media/image11.png"/><Relationship Id="rId9" Type="http://schemas.openxmlformats.org/officeDocument/2006/relationships/hyperlink" Target="https://jsfiddle.net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codesandbox.io" TargetMode="External"/><Relationship Id="rId7" Type="http://schemas.openxmlformats.org/officeDocument/2006/relationships/hyperlink" Target="https://playcode.io/new" TargetMode="External"/><Relationship Id="rId8" Type="http://schemas.openxmlformats.org/officeDocument/2006/relationships/hyperlink" Target="https://codepen.io/pe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presentation/d/1_W3pF6E0irBPiOhamuzx-W7J6TvX2jz-EhWS8q7UVg0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hyperlink" Target="https://youtu.be/J8hzJxb0rpc" TargetMode="External"/><Relationship Id="rId9" Type="http://schemas.openxmlformats.org/officeDocument/2006/relationships/hyperlink" Target="https://youtu.be/4Gq3WW6FwVA" TargetMode="External"/><Relationship Id="rId5" Type="http://schemas.openxmlformats.org/officeDocument/2006/relationships/hyperlink" Target="https://www.youtube.com/watch?v=guvsH5OFizE&amp;list=PL8dPuuaLjXtNlUrzyH5r6jN9ulIgZBpdo&amp;index=31" TargetMode="External"/><Relationship Id="rId6" Type="http://schemas.openxmlformats.org/officeDocument/2006/relationships/hyperlink" Target="https://youtube.com/playlist?list=PL8dPuuaLjXtNlUrzyH5r6jN9ulIgZBpdo" TargetMode="External"/><Relationship Id="rId7" Type="http://schemas.openxmlformats.org/officeDocument/2006/relationships/hyperlink" Target="https://youtu.be/B4FU3NFRTDw" TargetMode="External"/><Relationship Id="rId8" Type="http://schemas.openxmlformats.org/officeDocument/2006/relationships/hyperlink" Target="https://youtu.be/iSqf2iPqJN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hyperlink" Target="https://www.w3.org" TargetMode="External"/><Relationship Id="rId5" Type="http://schemas.openxmlformats.org/officeDocument/2006/relationships/hyperlink" Target="https://aws.amazon.com/pt/devops/what-is-devop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forms.gle/HVETc26n5cZSAzhy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100"/>
              <a:buFont typeface="Arial"/>
              <a:buNone/>
            </a:pPr>
            <a:r>
              <a:rPr lang="pt-BR">
                <a:solidFill>
                  <a:srgbClr val="FAFAFA"/>
                </a:solidFill>
              </a:rPr>
              <a:t>FUNDAMENTOS</a:t>
            </a:r>
            <a:br>
              <a:rPr lang="pt-BR">
                <a:solidFill>
                  <a:srgbClr val="FAFAFA"/>
                </a:solidFill>
              </a:rPr>
            </a:br>
            <a:r>
              <a:rPr lang="pt-BR">
                <a:solidFill>
                  <a:srgbClr val="FAFAFA"/>
                </a:solidFill>
              </a:rPr>
              <a:t>DEV.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DEVOPS</a:t>
            </a:r>
            <a:endParaRPr b="0"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entendo por</a:t>
            </a:r>
            <a:b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900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”DevOps”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vem à cabeça quando</a:t>
            </a:r>
            <a:b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vejo essa expressão?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84" y="1882800"/>
            <a:ext cx="2610471" cy="18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-296023">
            <a:off x="5435776" y="1439577"/>
            <a:ext cx="3080112" cy="10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ESCREVA NO</a:t>
            </a:r>
            <a:endParaRPr i="1" sz="2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DEVOPS</a:t>
            </a:r>
            <a:endParaRPr b="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1900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diz respeito à integração entre desenvolvimento e operação e tudo que isso envolve (ferramentas, cultura, etc)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Operação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engloba todas as atividades necessárias para que o software esteja disponível em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produção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e em pleno funcionamento.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Configuração da infraestrutura, processos de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release 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(CI/CD), processos de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monitoramento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de operação e identificação de problemas e melhorias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FULL-STACK</a:t>
            </a:r>
            <a:endParaRPr b="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65750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lang="pt-BR" sz="2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”Full-stack”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b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significa?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84" y="1882800"/>
            <a:ext cx="2610471" cy="18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 rot="-296023">
            <a:off x="5435776" y="1439577"/>
            <a:ext cx="3080112" cy="10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ESCREVA NO</a:t>
            </a:r>
            <a:endParaRPr i="1" sz="2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FULL-STACK</a:t>
            </a:r>
            <a:endParaRPr b="0"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Desenvolvedor(a)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Full-stack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trabalha em todas etapas: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Cliente (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Front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), Servidor (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), até mesmo operação (</a:t>
            </a:r>
            <a:r>
              <a:rPr b="1" lang="pt-BR" sz="1900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Ideal aprender por partes (sugestão):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Foca primeiro em um lado, depois no outro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DEVinHouse (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Philips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 segue essa linha: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	Front-end (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Angular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	Back-end (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Spring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	DevOps (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CI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SÃO HTML, CSS &amp; JAVASCRIPT?</a:t>
            </a:r>
            <a:endParaRPr b="0"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orld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ide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onsortium (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W3C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 é a principal organização de padronização da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World Wide Web</a:t>
            </a:r>
            <a:endParaRPr b="1"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Fundado em 1994 por Tim Berners-Lee para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”Levar a Web ao seu potencial máximo”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Consórcio internacional com 450 membros: empresas, órgãos governamentais e organizações independentes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Finalidade: estabelecer padrões para a criação e a interpretação de conteúdos para a Web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SÃO HTML, CSS &amp; JAVASCRIPT?</a:t>
            </a:r>
            <a:endParaRPr b="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yper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arkup 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anguage | </a:t>
            </a:r>
            <a:r>
              <a:rPr lang="pt-BR" sz="1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Linguagem de Marcação Hipertexto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Estrutura | Tags, atributos e conteúdo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ascading </a:t>
            </a: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tyle </a:t>
            </a: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heets | </a:t>
            </a:r>
            <a:r>
              <a:rPr lang="pt-BR" sz="1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Folhas de Estilo em Cascata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Apresentação | Seletores, propriedades e estilos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2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ava</a:t>
            </a:r>
            <a:r>
              <a:rPr b="1" lang="pt-BR" sz="2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cript | </a:t>
            </a:r>
            <a:r>
              <a:rPr lang="pt-BR" sz="1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Linguagem de programação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Manipulação | Condições, variáveis e funções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70887" t="0"/>
          <a:stretch/>
        </p:blipFill>
        <p:spPr>
          <a:xfrm>
            <a:off x="7752295" y="2247903"/>
            <a:ext cx="398799" cy="98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36106" r="35648" t="0"/>
          <a:stretch/>
        </p:blipFill>
        <p:spPr>
          <a:xfrm>
            <a:off x="8193938" y="1260263"/>
            <a:ext cx="386902" cy="98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71754" r="0" t="0"/>
          <a:stretch/>
        </p:blipFill>
        <p:spPr>
          <a:xfrm>
            <a:off x="7289188" y="3235541"/>
            <a:ext cx="386902" cy="98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 HTML?</a:t>
            </a:r>
            <a:endParaRPr b="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465750" y="1122775"/>
            <a:ext cx="7311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E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strutura | Tags, atributos e conteúdo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671975" y="1732505"/>
            <a:ext cx="4017000" cy="2705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&gt;Cabeçalho&lt;/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"texto"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&gt;Parágrafo&lt;/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foto.jpg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Foto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"lista"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&gt;Item 1&lt;/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&gt;Item 2&lt;/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Comentário --&gt;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931400" y="2081250"/>
            <a:ext cx="40170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286C4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&lt;abertura&gt;&lt;</a:t>
            </a: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fechamento&gt;</a:t>
            </a:r>
            <a:endParaRPr sz="18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Atributo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pt-BR" sz="1800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"Valor"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(tag de abertura)</a:t>
            </a:r>
            <a:endParaRPr sz="1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Conteúdo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&gt; Entre tags &lt;</a:t>
            </a:r>
            <a:endParaRPr sz="18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&lt;!--</a:t>
            </a:r>
            <a:r>
              <a:rPr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Comentário</a:t>
            </a:r>
            <a:r>
              <a:rPr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--&gt;</a:t>
            </a:r>
            <a:endParaRPr b="1" sz="18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36106" r="35648" t="0"/>
          <a:stretch/>
        </p:blipFill>
        <p:spPr>
          <a:xfrm>
            <a:off x="8193938" y="1107863"/>
            <a:ext cx="386902" cy="98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 CSS?</a:t>
            </a:r>
            <a:endParaRPr b="0"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465750" y="1122775"/>
            <a:ext cx="7392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Apresentação | Seletores, propriedades e estilos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70997" y="1641750"/>
            <a:ext cx="4017000" cy="29841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.texto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#lista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comentário */</a:t>
            </a:r>
            <a:endParaRPr sz="15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70887" t="0"/>
          <a:stretch/>
        </p:blipFill>
        <p:spPr>
          <a:xfrm>
            <a:off x="8187995" y="1107866"/>
            <a:ext cx="398799" cy="98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980925" y="1945825"/>
            <a:ext cx="38394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286C4"/>
                </a:solidFill>
                <a:latin typeface="Open Sans"/>
                <a:ea typeface="Open Sans"/>
                <a:cs typeface="Open Sans"/>
                <a:sym typeface="Open Sans"/>
              </a:rPr>
              <a:t>Seletor de Tag</a:t>
            </a:r>
            <a:r>
              <a:rPr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i="1" lang="pt-BR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i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Seletor de Classe</a:t>
            </a:r>
            <a:r>
              <a:rPr i="1"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1" i="1" lang="pt-BR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i="1" lang="pt-BR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i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Seletor de Id</a:t>
            </a:r>
            <a:r>
              <a:rPr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6FA8DC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800">
                <a:solidFill>
                  <a:srgbClr val="8E7CC3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r>
              <a:rPr b="1" lang="pt-BR" sz="1800">
                <a:solidFill>
                  <a:srgbClr val="FF98C5"/>
                </a:solidFill>
                <a:latin typeface="Open Sans"/>
                <a:ea typeface="Open Sans"/>
                <a:cs typeface="Open Sans"/>
                <a:sym typeface="Open Sans"/>
              </a:rPr>
              <a:t>Unidade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r>
              <a:rPr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Comentário</a:t>
            </a:r>
            <a:r>
              <a:rPr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b="1" sz="1800">
              <a:solidFill>
                <a:srgbClr val="1C1C1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 JAVASCRIPT?</a:t>
            </a:r>
            <a:endParaRPr b="0"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465750" y="1122775"/>
            <a:ext cx="7392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Manipulação | Condições, variáveis e funções</a:t>
            </a:r>
            <a:endParaRPr b="1" sz="20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71754" r="0" t="0"/>
          <a:stretch/>
        </p:blipFill>
        <p:spPr>
          <a:xfrm>
            <a:off x="8193938" y="1107866"/>
            <a:ext cx="386902" cy="98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675722" y="1767477"/>
            <a:ext cx="4393200" cy="2787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define a função */</a:t>
            </a:r>
            <a:endParaRPr sz="15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calculaQuadrado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pt-BR" sz="15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500">
                <a:solidFill>
                  <a:srgbClr val="FFB86C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resultado;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chama a função */</a:t>
            </a:r>
            <a:endParaRPr sz="15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calculaQuadrado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// retornará o valor 4</a:t>
            </a:r>
            <a:endParaRPr sz="15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5564375" y="2003875"/>
            <a:ext cx="33717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286C4"/>
                </a:solidFill>
                <a:latin typeface="Open Sans"/>
                <a:ea typeface="Open Sans"/>
                <a:cs typeface="Open Sans"/>
                <a:sym typeface="Open Sans"/>
              </a:rPr>
              <a:t>Palavras Reservadas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Nome da função</a:t>
            </a:r>
            <a:br>
              <a:rPr b="1" i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F6B26B"/>
                </a:solidFill>
                <a:latin typeface="Open Sans"/>
                <a:ea typeface="Open Sans"/>
                <a:cs typeface="Open Sans"/>
                <a:sym typeface="Open Sans"/>
              </a:rPr>
              <a:t>Nome do parâmetro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8E7CC3"/>
                </a:solidFill>
                <a:latin typeface="Open Sans"/>
                <a:ea typeface="Open Sans"/>
                <a:cs typeface="Open Sans"/>
                <a:sym typeface="Open Sans"/>
              </a:rPr>
              <a:t>Valor Numérico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Comentário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b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pt-BR" sz="1800">
                <a:solidFill>
                  <a:srgbClr val="1C1C1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868584"/>
                </a:solidFill>
                <a:latin typeface="Roboto Mono"/>
                <a:ea typeface="Roboto Mono"/>
                <a:cs typeface="Roboto Mono"/>
                <a:sym typeface="Roboto Mono"/>
              </a:rPr>
              <a:t>Comentário de linha</a:t>
            </a:r>
            <a:endParaRPr b="1" sz="1800">
              <a:solidFill>
                <a:srgbClr val="86858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r>
              <a:rPr b="0" lang="pt-BR">
                <a:solidFill>
                  <a:schemeClr val="lt1"/>
                </a:solidFill>
              </a:rPr>
              <a:t> | M1S01 - Aula 2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Revisão </a:t>
            </a:r>
            <a:r>
              <a:rPr lang="pt-BR" sz="25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(Fundamentos da Web)</a:t>
            </a:r>
            <a:endParaRPr sz="25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Front-end, Back-end, DevOps, Full-stack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que são HTML, CSS e JavaScript?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Introdução à HTML e Elementos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PARA A MÃO NA MASSA</a:t>
            </a:r>
            <a:endParaRPr b="0"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94800" y="1077571"/>
            <a:ext cx="52677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Instalar </a:t>
            </a:r>
            <a:r>
              <a:rPr b="1" lang="pt-BR" sz="3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(ou outro editor que se sentir mais confortável)</a:t>
            </a:r>
            <a:b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Sugestão: Instalar extensão </a:t>
            </a:r>
            <a:r>
              <a:rPr b="1" lang="pt-BR" sz="15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Live Server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b="1" lang="pt-BR" sz="15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Criar um arquivo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seu editor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150" y="2163739"/>
            <a:ext cx="651900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025" y="1050363"/>
            <a:ext cx="875500" cy="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7034877" y="1848702"/>
            <a:ext cx="130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8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&lt;/&gt;</a:t>
            </a:r>
            <a:endParaRPr sz="48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956500" y="3823700"/>
            <a:ext cx="4665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 Sandbox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https://codesandbox.io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PlayCode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https://playcode.io/new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CodePen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https://codepen.io/pen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JSFiddle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3477" y="3153300"/>
            <a:ext cx="2696900" cy="109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FRONT-END, BACK-END, DEVOPS, FULL-STACK</a:t>
            </a:r>
            <a:endParaRPr b="0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657" y="1852250"/>
            <a:ext cx="4277901" cy="7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3820250" y="983007"/>
            <a:ext cx="46182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Ctrl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Live Server: Open with Live Server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080169" y="2576548"/>
            <a:ext cx="2028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75" y="1282875"/>
            <a:ext cx="2640500" cy="3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214388" y="2690412"/>
            <a:ext cx="2028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Stop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5">
            <a:alphaModFix/>
          </a:blip>
          <a:srcRect b="0" l="3583" r="3574" t="0"/>
          <a:stretch/>
        </p:blipFill>
        <p:spPr>
          <a:xfrm>
            <a:off x="4179100" y="3988950"/>
            <a:ext cx="1268025" cy="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6">
            <a:alphaModFix/>
          </a:blip>
          <a:srcRect b="0" l="3839" r="6450" t="0"/>
          <a:stretch/>
        </p:blipFill>
        <p:spPr>
          <a:xfrm>
            <a:off x="6340975" y="3984900"/>
            <a:ext cx="1468400" cy="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HTML</a:t>
            </a:r>
            <a:endParaRPr b="0"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21525" y="1446300"/>
            <a:ext cx="4320900" cy="2893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"pt"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6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&gt;Nome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&lt;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&gt;Conteúdo do site&lt;/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600">
                <a:solidFill>
                  <a:srgbClr val="FF98C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pt-BR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300" y="1516150"/>
            <a:ext cx="3158850" cy="26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627864" y="1138177"/>
            <a:ext cx="2631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simple-site.html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CONTEÚDO MOVIDO PARA AULA 3</a:t>
            </a:r>
            <a:endParaRPr b="0"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4494650" y="2373450"/>
            <a:ext cx="321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https://docs.google.com/presentation/d/1_W3pF6E0irBPiOhamuzx-W7J6TvX2jz-EhWS8q7UVg0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873" y="1481050"/>
            <a:ext cx="2652300" cy="26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4494650" y="1790925"/>
            <a:ext cx="35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Open Sans"/>
                <a:ea typeface="Open Sans"/>
                <a:cs typeface="Open Sans"/>
                <a:sym typeface="Open Sans"/>
              </a:rPr>
              <a:t>INTRODUÇÃO À HTML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a "world wide web?" — Twila Camp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https://youtu.be/J8hzJxb0rpc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The World Wide Web: Crash Course Computer Science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https://youtu.be/guvsH5OFizE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Crash Course Computer Science | </a:t>
            </a:r>
            <a:r>
              <a:rPr lang="pt-BR" sz="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https://youtube.com/playlist?list=PL8dPuuaLjXtNlUrzyH5r6jN9ulIgZBpdo</a:t>
            </a: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(Playlist Bonus)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diferença entre HTML, CSS e JavaScript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https://youtu.be/B4FU3NFRTDw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Front-end, Back-end e Full stack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https://youtu.be/iSqf2iPqJNM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TUTORIAL BÁSICO HTML e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https://youtu.be/4Gq3WW6FwVA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World Wide Web Consortium (W3C)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AWS DevOps - O que é DevOps?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https://aws.amazon.com/pt/devops/what-is-devops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r>
              <a:rPr b="0" lang="pt-BR"/>
              <a:t> | Fundamentos da Web</a:t>
            </a:r>
            <a:endParaRPr b="0"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TCP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ransmission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ontrol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  / 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nternet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DNS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omain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ame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ystem)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yper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ransfer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ecure)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niform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esource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ocator)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TLD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evel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omain)  .com  |  .org  |  .net  |  .br  |  .pt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Domínio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(nome do site + TLD) 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.com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FF8818"/>
              </a:buClr>
              <a:buSzPts val="1900"/>
              <a:buFont typeface="Open Sans"/>
              <a:buChar char="○"/>
            </a:pP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Sub-domínio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(prefixo do domínio) 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maps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.google.com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FRONT-END, BACK-END, DEVOPS, FULL-STACK</a:t>
            </a:r>
            <a:endParaRPr b="0"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b="1" lang="pt-BR" sz="2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”Front-end”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b="1" lang="pt-BR" sz="2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”Back-end”</a:t>
            </a:r>
            <a:endParaRPr b="1" sz="2900">
              <a:solidFill>
                <a:srgbClr val="892C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08305"/>
              </a:buClr>
              <a:buSzPts val="2100"/>
              <a:buFont typeface="Open Sans"/>
              <a:buChar char="●"/>
            </a:pPr>
            <a:r>
              <a:rPr b="1" lang="pt-BR" sz="2900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“DevOps”</a:t>
            </a:r>
            <a:endParaRPr sz="2000">
              <a:solidFill>
                <a:srgbClr val="F0830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b="1" lang="pt-BR" sz="2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”Full-stack”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425" y="1488200"/>
            <a:ext cx="3769800" cy="23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FRONT-END</a:t>
            </a:r>
            <a:endParaRPr b="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que entendo por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desenvolvimento </a:t>
            </a:r>
            <a:r>
              <a:rPr b="1" lang="pt-BR" sz="2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”Front-end”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que vem à cabeça quando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vejo essa expressão?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84" y="1882800"/>
            <a:ext cx="2610471" cy="18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 rot="-296023">
            <a:off x="5435776" y="1439577"/>
            <a:ext cx="3080112" cy="10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ESCREVA NO</a:t>
            </a:r>
            <a:endParaRPr i="1" sz="2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FRONT-END</a:t>
            </a:r>
            <a:endParaRPr b="0"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Desenvolvedor(a)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é quem cria os artefatos de software que executam no dispositivo cliente, utilizando principalmente: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9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(ou código nativo)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Parte do software acessível pela pessoa usuária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Importante ter noções de design (</a:t>
            </a:r>
            <a:r>
              <a:rPr b="1" lang="pt-BR" sz="19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UI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UX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FRONT-END</a:t>
            </a:r>
            <a:endParaRPr b="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não é designer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Open Sans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Designer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(UI/UX): pensa, pesquisa, testa, define e "desenha":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2000"/>
              <a:buFont typeface="Open Sans"/>
              <a:buChar char="○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Telas (soluções de interface)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2000"/>
              <a:buFont typeface="Open Sans"/>
              <a:buChar char="○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Fluxo de interação da pessoa usuária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112BDA"/>
              </a:buClr>
              <a:buSzPts val="2000"/>
              <a:buFont typeface="Open Sans"/>
              <a:buChar char="○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Experiência que a pessoa vai ter utilizando aquele serviço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112BDA"/>
              </a:buClr>
              <a:buSzPts val="2000"/>
              <a:buFont typeface="Helvetica Neue"/>
              <a:buChar char="○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Não escreve código 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9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BACK-END</a:t>
            </a:r>
            <a:endParaRPr b="0"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65750" y="1351375"/>
            <a:ext cx="5080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que entendo por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desenvolvimento </a:t>
            </a:r>
            <a:r>
              <a:rPr b="1" lang="pt-BR" sz="2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”Back-end”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que vem à cabeça quando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vejo essa expressão?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84" y="1882800"/>
            <a:ext cx="2610471" cy="18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 rot="-296023">
            <a:off x="5435776" y="1439577"/>
            <a:ext cx="3080112" cy="10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ESCREVA NO</a:t>
            </a:r>
            <a:endParaRPr i="1" sz="2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BACK-END</a:t>
            </a:r>
            <a:endParaRPr b="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Desenvolvedor(a)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Back-end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é a pessoa que cria os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artefatos de software que executam no servidor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Utiliza linguagens específicas para o lado servidor: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C#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PHP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rPr>
              <a:t>Ruby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(inclusive JavaScript com Node)</a:t>
            </a:r>
            <a:endParaRPr sz="19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Criação e manipulação de banco de dados: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SQL </a:t>
            </a:r>
            <a:r>
              <a:rPr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(PostgreSQL, MariaDB…)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NoSQL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(Firebase, MongoDB…)</a:t>
            </a:r>
            <a:endParaRPr sz="20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