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Ubuntu"/>
      <p:regular r:id="rId41"/>
      <p:bold r:id="rId42"/>
      <p:italic r:id="rId43"/>
      <p:boldItalic r:id="rId44"/>
    </p:embeddedFont>
    <p:embeddedFont>
      <p:font typeface="Helvetica Neue"/>
      <p:regular r:id="rId45"/>
      <p:bold r:id="rId46"/>
      <p:italic r:id="rId47"/>
      <p:boldItalic r:id="rId48"/>
    </p:embeddedFont>
    <p:embeddedFont>
      <p:font typeface="Open Sans Medium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Ubuntu-bold.fntdata"/><Relationship Id="rId41" Type="http://schemas.openxmlformats.org/officeDocument/2006/relationships/font" Target="fonts/Ubuntu-regular.fntdata"/><Relationship Id="rId44" Type="http://schemas.openxmlformats.org/officeDocument/2006/relationships/font" Target="fonts/Ubuntu-boldItalic.fntdata"/><Relationship Id="rId43" Type="http://schemas.openxmlformats.org/officeDocument/2006/relationships/font" Target="fonts/Ubuntu-italic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OpenSa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Medium-italic.fntdata"/><Relationship Id="rId50" Type="http://schemas.openxmlformats.org/officeDocument/2006/relationships/font" Target="fonts/OpenSansMedium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OpenSansMedium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bold.fntdata"/><Relationship Id="rId13" Type="http://schemas.openxmlformats.org/officeDocument/2006/relationships/slide" Target="slides/slide8.xml"/><Relationship Id="rId57" Type="http://schemas.openxmlformats.org/officeDocument/2006/relationships/font" Target="fonts/OpenSans-regular.fntdata"/><Relationship Id="rId12" Type="http://schemas.openxmlformats.org/officeDocument/2006/relationships/slide" Target="slides/slide7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59" Type="http://schemas.openxmlformats.org/officeDocument/2006/relationships/font" Target="fonts/OpenSans-italic.fntdata"/><Relationship Id="rId14" Type="http://schemas.openxmlformats.org/officeDocument/2006/relationships/slide" Target="slides/slide9.xml"/><Relationship Id="rId58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c870a45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c870a45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c870a45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c870a45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c870a45c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c870a45c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c870a45c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c870a45c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c870a45c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c870a45c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c870a45c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c870a45c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c870a45c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c870a45c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c870a45c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c870a45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c870a45c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c870a45c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c870a45c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c870a45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5c870a45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5c870a45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c870a45c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c870a45c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c870a45c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c870a45c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c870a45c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c870a45c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c870a45c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c870a45c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c870a45c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c870a45c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c870a45c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c870a45c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c870a45c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c870a45c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c870a45c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c870a45c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c870a45c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c870a45c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c870a45c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c870a45c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c870a45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5c870a45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c870a45c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c870a45c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c870a45c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c870a45c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c870a45c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c870a45c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c870a45c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c870a45c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5c870a45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5c870a45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c870a45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c870a45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c870a45c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c870a45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c870a45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c870a45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c870a45c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c870a45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c870a45c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c870a45c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mojipedia.or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unsplash.com/" TargetMode="External"/><Relationship Id="rId4" Type="http://schemas.openxmlformats.org/officeDocument/2006/relationships/hyperlink" Target="https://www.pexels.com/pt-br" TargetMode="External"/><Relationship Id="rId5" Type="http://schemas.openxmlformats.org/officeDocument/2006/relationships/hyperlink" Target="https://undraw.c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iconarchive.com" TargetMode="External"/><Relationship Id="rId4" Type="http://schemas.openxmlformats.org/officeDocument/2006/relationships/hyperlink" Target="https://favicon.i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hyperlink" Target="https://youtu.be/E6CdIawPTh0" TargetMode="External"/><Relationship Id="rId5" Type="http://schemas.openxmlformats.org/officeDocument/2006/relationships/hyperlink" Target="https://www.youtube.com/playlist?list=PLHz_AreHm4dkZ9-atkcmcBaMZdmLHft8n" TargetMode="External"/><Relationship Id="rId6" Type="http://schemas.openxmlformats.org/officeDocument/2006/relationships/hyperlink" Target="https://youtu.be/qz0aGYrrlhU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hyperlink" Target="https://developer.mozilla.org/pt-BR/docs/Web/HTML" TargetMode="External"/><Relationship Id="rId9" Type="http://schemas.openxmlformats.org/officeDocument/2006/relationships/hyperlink" Target="https://docs.emmet.io" TargetMode="External"/><Relationship Id="rId5" Type="http://schemas.openxmlformats.org/officeDocument/2006/relationships/hyperlink" Target="https://developer.mozilla.org/pt-BR/docs/Web/HTTP/Overview" TargetMode="External"/><Relationship Id="rId6" Type="http://schemas.openxmlformats.org/officeDocument/2006/relationships/hyperlink" Target="https://developer.mozilla.org/pt-BR/docs/Learn/HTML/Introduction_to_HTML/Getting_started" TargetMode="External"/><Relationship Id="rId7" Type="http://schemas.openxmlformats.org/officeDocument/2006/relationships/hyperlink" Target="https://developer.mozilla.org/pt-BR/docs/Web/HTML/Element" TargetMode="External"/><Relationship Id="rId8" Type="http://schemas.openxmlformats.org/officeDocument/2006/relationships/hyperlink" Target="https://www.w3schools.com/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Relationship Id="rId4" Type="http://schemas.openxmlformats.org/officeDocument/2006/relationships/hyperlink" Target="https://forms.gle/HVETc26n5cZSAzhy8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INTRODUÇÃO À 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465750" y="1209425"/>
            <a:ext cx="81234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200"/>
              <a:buFont typeface="Helvetica Neue"/>
              <a:buChar char="●"/>
            </a:pP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20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20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utf-8</a:t>
            </a:r>
            <a:r>
              <a:rPr lang="pt-BR" sz="20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20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8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viewport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8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width=device-width,</a:t>
            </a:r>
            <a:br>
              <a:rPr lang="pt-BR" sz="18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8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initial-scale=1.0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2000"/>
              </a:spcBef>
              <a:spcAft>
                <a:spcPts val="1000"/>
              </a:spcAft>
              <a:buClr>
                <a:srgbClr val="FF8818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8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http-equiv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X-UA-Compatible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8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IE=edge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465750" y="1109250"/>
            <a:ext cx="82659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Contêiner para metadados. São dados sobre a página. Metadados não são exibidos.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8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utf-8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”Conjunto de caracteres”. Define a codificação de caracteres para o documento. UTF-8 é o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charset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mais usado na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(~96%).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viewport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width=device-width, initial-scale=1.0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Viewport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é a “janela de visualização”, é o espaço que a parte visível da sua página ocupa no navegador. Nesta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meta tag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estamos dizendo pro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viewport 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ocupar toda a largura da tela do dispositivo.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300"/>
              <a:buFont typeface="Helvetica Neue"/>
              <a:buChar char="●"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http-equiv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X-UA-Compatible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IE=edge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Compatibilidade com IEs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65750" y="1109250"/>
            <a:ext cx="82659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300"/>
              <a:buFont typeface="Helvetica Neue"/>
              <a:buChar char="●"/>
            </a:pP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300"/>
              <a:buFont typeface="Helvetica Neue"/>
              <a:buChar char="●"/>
            </a:pP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300"/>
              <a:buFont typeface="Helvetica Neue"/>
              <a:buChar char="●"/>
            </a:pP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h6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h6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65750" y="1109250"/>
            <a:ext cx="82659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obrigatória. Somente 1 por doc. Somente texto. Exibido na aba do navegador e lista de favoritos. Importante para SEO.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Contém o conteúdo do documento visível ao usuário: títulos, parágrafos, imagens,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tabelas, listas, etc. Somente 1 por doc.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h6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Cabeçalhos. 1 é o mais importante, 6 o menos importante. Utilize apenas um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h1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página, ele define o assunto da página inteira.</a:t>
            </a:r>
            <a:endParaRPr sz="1800">
              <a:solidFill>
                <a:srgbClr val="F6F6F4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465750" y="1109250"/>
            <a:ext cx="82659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300"/>
              <a:buFont typeface="Helvetica Neue"/>
              <a:buChar char="●"/>
            </a:pP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300"/>
              <a:buFont typeface="Helvetica Neue"/>
              <a:buChar char="●"/>
            </a:pP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br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300"/>
              <a:buFont typeface="Helvetica Neue"/>
              <a:buChar char="●"/>
            </a:pP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hr</a:t>
            </a:r>
            <a:r>
              <a:rPr lang="pt-BR" sz="2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465750" y="1109250"/>
            <a:ext cx="82659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Parágrafo. Navegadores adicionam automaticamente uma linha em branco antes e depois de cada parágrafo.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br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”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Break Row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”, insere uma quebra de linha.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hr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”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Horizontal Row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”, insere uma linha horizontal.</a:t>
            </a:r>
            <a:endParaRPr sz="1800">
              <a:solidFill>
                <a:srgbClr val="F6F6F4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465750" y="1109250"/>
            <a:ext cx="82659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utilizar códigos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Unicode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 conteúdo do HTML: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Trocar o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U+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&amp;#x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Exemplo: </a:t>
            </a:r>
            <a:r>
              <a:rPr b="1" lang="pt-BR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&amp;#x1F913;</a:t>
            </a:r>
            <a:endParaRPr b="1"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https://emojipedia.org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-&gt;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Codepoints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B7B7B7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&lt;!-- --&gt;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Comentário. Não são exibidos</a:t>
            </a:r>
            <a:endParaRPr sz="1800">
              <a:solidFill>
                <a:srgbClr val="F6F6F4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1117575" y="809975"/>
            <a:ext cx="7433700" cy="38070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pt-br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utf-8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http-equiv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X-UA-Compatible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IE=edge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viewport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width=device-width, initial-scale=1.0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&gt;Um Site Simples&lt;/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&gt;Olá, Mundo!&lt;/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&gt;Estrutura Básica de um documento HTML. </a:t>
            </a:r>
            <a:r>
              <a:rPr lang="pt-BR" sz="12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&amp;#x1F913;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2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&lt;!-- Comentário --&gt;</a:t>
            </a:r>
            <a:endParaRPr sz="6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465750" y="1109250"/>
            <a:ext cx="82659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Alguém sabe como adicionar imagens a uma página HTML?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utiliza para isso?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434" y="1314275"/>
            <a:ext cx="3015150" cy="30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465750" y="1109250"/>
            <a:ext cx="82659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8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foto.jpg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8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Foto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Incorporar imagem na página. Atributos obrigatórios: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src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(caminho para a imagem)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descrição da imagem, para leitores de tela e problemas de carregamento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Cuidado com os direitos autorais das imagens!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Sites com imagens livres para uso (dentre outros):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Open Sans"/>
              <a:buChar char="○"/>
            </a:pPr>
            <a:r>
              <a:rPr lang="pt-BR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https://unsplash.com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Open Sans"/>
              <a:buChar char="○"/>
            </a:pPr>
            <a:r>
              <a:rPr lang="pt-BR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https://www.pexels.com/pt-br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900"/>
              <a:buFont typeface="Open Sans"/>
              <a:buChar char="○"/>
            </a:pPr>
            <a:r>
              <a:rPr lang="pt-BR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https://undraw.co</a:t>
            </a:r>
            <a:endParaRPr sz="18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465750" y="1109250"/>
            <a:ext cx="82659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Ideal utilizar imagens nem tão grandes (consome muito tráfego e demora mais para carregar), nem tão pequenas (baixa qualidade).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não houver um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designer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você mesmo pode utilizar um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edição: Photoshop ($), GIMP, Inkscape, Fotos ou Paint.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Formatos de imagens: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JPEG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(alta compactação, perda de qualidade)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PNG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(qualidade alta, permite transparência, tamanho maior)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GIF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(qualidade baixa, permite transparência, permite animação)</a:t>
            </a:r>
            <a:endParaRPr sz="1800">
              <a:solidFill>
                <a:srgbClr val="F6F6F4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465750" y="1109250"/>
            <a:ext cx="82659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Alguém sabe como se adiciona um “ícone de favorito” na sua página?</a:t>
            </a:r>
            <a:endParaRPr sz="1800">
              <a:solidFill>
                <a:srgbClr val="F6F6F4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195" name="Google Shape;195;p31"/>
          <p:cNvSpPr txBox="1"/>
          <p:nvPr>
            <p:ph type="title"/>
          </p:nvPr>
        </p:nvSpPr>
        <p:spPr>
          <a:xfrm>
            <a:off x="465750" y="1109250"/>
            <a:ext cx="82659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”Ícone de favorito” (favicon).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Formato ideal: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.ico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Roboto Mono"/>
              <a:buChar char="●"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5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shortcut icon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5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favicon.ico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5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image/x-icon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7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b="1" lang="pt-BR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Emmet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link:favicon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Fontes de ícones: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16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Open Sans"/>
              <a:buChar char="○"/>
            </a:pPr>
            <a:r>
              <a:rPr lang="pt-BR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https://iconarchive.com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500"/>
              </a:spcBef>
              <a:spcAft>
                <a:spcPts val="500"/>
              </a:spcAft>
              <a:buClr>
                <a:srgbClr val="112BDA"/>
              </a:buClr>
              <a:buSzPts val="1900"/>
              <a:buFont typeface="Open Sans"/>
              <a:buChar char="○"/>
            </a:pPr>
            <a:r>
              <a:rPr lang="pt-BR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https://favicon.io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465750" y="1109250"/>
            <a:ext cx="7949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8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Define um “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hiperlink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”. O atributo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href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é o responsável por especificar a página de destino. O atributo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define se a página abre na mesma aba/janela (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_self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ou em uma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nova (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_blank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genérica utilizada geralmente como um ”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container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”, agrupador, divisor de elementos HTML. Com ele, podemos estilizar com CSS um grupo de elementos utilizando apenas uma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ou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209" name="Google Shape;209;p33"/>
          <p:cNvSpPr txBox="1"/>
          <p:nvPr>
            <p:ph type="title"/>
          </p:nvPr>
        </p:nvSpPr>
        <p:spPr>
          <a:xfrm>
            <a:off x="465750" y="1109250"/>
            <a:ext cx="7949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Um contêiner para listar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navegação.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Também um contêiner, para conteúdo introdutório, e pode conter também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navegação.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Representa uma seção genérica do conteúdo.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Rodapé da página, ou de uma seção. Geralmente possui informações de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copyright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contato,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site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rgbClr val="F6F6F4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465750" y="1109250"/>
            <a:ext cx="7949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Lista não ordenada (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unordered list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ol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ol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Lista ordenada (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ordered list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Item da lista (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 item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800">
              <a:solidFill>
                <a:srgbClr val="F6F6F4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223" name="Google Shape;223;p35"/>
          <p:cNvSpPr txBox="1"/>
          <p:nvPr>
            <p:ph type="title"/>
          </p:nvPr>
        </p:nvSpPr>
        <p:spPr>
          <a:xfrm>
            <a:off x="465750" y="1109250"/>
            <a:ext cx="7949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form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form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Seção de um documento que possibilita ao usuário inserir dados para submeter a um determinado servidor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Atributos importantes: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action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(para onde enviar os dados),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(método HTTP a ser usado no envio dos dados: GET/POST),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8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Mais importante elemento de um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Atributos importantes: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type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password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submit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checkbox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radio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hidden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…),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placeholder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(Uma dica para o usuário do que ele pode inserir no campo),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Rótulo para algum item. Atributo: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for="id"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rgbClr val="F6F6F4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230" name="Google Shape;230;p36"/>
          <p:cNvSpPr txBox="1"/>
          <p:nvPr>
            <p:ph type="title"/>
          </p:nvPr>
        </p:nvSpPr>
        <p:spPr>
          <a:xfrm>
            <a:off x="465750" y="1109250"/>
            <a:ext cx="7949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Lista em “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dropdown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Atributos: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id.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Opções da lista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dropdown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Atributos: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selected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optgroup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optgroup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Agrupar opções de uma lista.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Atributo: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rgbClr val="F6F6F4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465750" y="1109250"/>
            <a:ext cx="84516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exibir uma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para o usuário sem que o navegador interprete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um elemento HTML, não podemos utilizar os símbolos “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Utilizamos o código “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&amp;lt;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para o sinal de “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(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menor que / “</a:t>
            </a:r>
            <a:r>
              <a:rPr i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lower than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o código “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&amp;gt;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para o sinal de “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(maior que / “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greater than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Então podemos escrever algo como: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6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6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&gt;Para exibir um parágrafo utiliza-se a tag. </a:t>
            </a:r>
            <a:r>
              <a:rPr lang="pt-BR" sz="16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&amp;lt;</a:t>
            </a:r>
            <a:r>
              <a:rPr lang="pt-BR" sz="16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6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&amp;gt;</a:t>
            </a:r>
            <a:r>
              <a:rPr lang="pt-BR" sz="16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6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6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465750" y="1209425"/>
            <a:ext cx="60987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yper</a:t>
            </a: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 </a:t>
            </a: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arkup </a:t>
            </a: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anguage)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Não é uma linguagem de programação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uma linguagem de 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marcação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Descreve ao navegador como estruturar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página web que estamos visitando</a:t>
            </a:r>
            <a:endParaRPr b="1" sz="1900">
              <a:solidFill>
                <a:srgbClr val="E72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250" y="1783200"/>
            <a:ext cx="2073125" cy="20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550" y="1067175"/>
            <a:ext cx="3912475" cy="35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/>
          <p:nvPr/>
        </p:nvSpPr>
        <p:spPr>
          <a:xfrm>
            <a:off x="5326850" y="1126375"/>
            <a:ext cx="31629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DOM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Document Object Model</a:t>
            </a:r>
            <a:r>
              <a:rPr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nó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nodo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○"/>
            </a:pP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pai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○"/>
            </a:pP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filho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○"/>
            </a:pP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Sibling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irmão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*Com exceção do &lt;html&gt;</a:t>
            </a:r>
            <a:br>
              <a:rPr lang="pt-BR" sz="15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5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todo </a:t>
            </a:r>
            <a:r>
              <a:rPr b="1" i="1" lang="pt-BR" sz="15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  <a:r>
              <a:rPr lang="pt-BR" sz="15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 possui </a:t>
            </a:r>
            <a:r>
              <a:rPr b="1" i="1" lang="pt-BR" sz="15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parent</a:t>
            </a:r>
            <a:endParaRPr b="1" i="1" sz="15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3" name="Google Shape;253;p39"/>
          <p:cNvSpPr txBox="1"/>
          <p:nvPr/>
        </p:nvSpPr>
        <p:spPr>
          <a:xfrm>
            <a:off x="1181375" y="809978"/>
            <a:ext cx="7227300" cy="38070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pt-br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utf-8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viewport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width=device-width, initial-scale=1.0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&gt;Um Site Simples&lt;/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stylesheet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estilos.css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&gt;Olá, Mundo!&lt;/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&gt;Estrutura Básica de um documento HTML.&lt;/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codigo.js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208" y="829884"/>
            <a:ext cx="454074" cy="4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Seu primeiro código HTML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https://youtu.be/E6CdIawPTh0</a:t>
            </a:r>
            <a:br>
              <a:rPr lang="pt-BR" sz="1100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Curso de HTML5 e CSS3 | </a:t>
            </a:r>
            <a:r>
              <a:rPr lang="pt-BR" sz="10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https://www.youtube.com/playlist?list=PLHz_AreHm4dkZ9-atkcmcBaMZdmLHft8n</a:t>
            </a:r>
            <a:r>
              <a:rPr lang="pt-BR" sz="1000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(playlist)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HTML Tutorial for Beginners: HTML Crash Course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https://youtu.be/qz0aGYrrlhU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MATERIAL COMPLEMENTAR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22210" r="25282" t="0"/>
          <a:stretch/>
        </p:blipFill>
        <p:spPr>
          <a:xfrm>
            <a:off x="7835257" y="836589"/>
            <a:ext cx="518851" cy="5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/>
        </p:nvSpPr>
        <p:spPr>
          <a:xfrm>
            <a:off x="465750" y="11227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HTML: Linguagem de Marcação de Hipertexto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https://developer.mozilla.org/pt-BR/docs/Web/HTML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Uma visão geral do HTTP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https://developer.mozilla.org/pt-BR/docs/Web/HTTP/Overview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Iniciando com HTML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https://developer.mozilla.org/pt-BR/docs/Learn/HTML/Introduction_to_HTML/Getting_started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Elementos HTML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https://developer.mozilla.org/pt-BR/docs/Web/HTML/Element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HTML Tutorial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Emmet Documentation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https://docs.emmet.io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621525" y="1446300"/>
            <a:ext cx="4320900" cy="28938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6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html </a:t>
            </a:r>
            <a:r>
              <a:rPr i="1" lang="pt-BR" sz="16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6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"pt"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6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6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"utf-8"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&gt;Nome do site&lt;/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&gt;Conteúdo do site&lt;/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300" y="1516150"/>
            <a:ext cx="3158850" cy="26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627864" y="1138177"/>
            <a:ext cx="2631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simple-site.html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621525" y="1453300"/>
            <a:ext cx="7215300" cy="28938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6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HTML PUBLIC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6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"-//W3C//DTD HTML 4.01//EN"</a:t>
            </a:r>
            <a:endParaRPr sz="1600">
              <a:solidFill>
                <a:srgbClr val="FFE5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   "http://www.w3.org/TR/html4/strict.dtd"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&gt;Nome do site&lt;/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&gt;Conteúdo do site&lt;/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27864" y="1145167"/>
            <a:ext cx="2631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HTML 4 (</a:t>
            </a: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depreciado</a:t>
            </a:r>
            <a:r>
              <a:rPr lang="pt-BR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)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65750" y="1209425"/>
            <a:ext cx="78939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b="1" lang="pt-BR" sz="19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VS Code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temos 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Emmet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1" lang="pt-B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lang="pt-B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Enter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&lt;!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DOCTYPE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pt-BR" sz="1800">
                <a:solidFill>
                  <a:srgbClr val="62E88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Primeira declaração de todo documento HTML, não é uma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como as outras, apenas uma instrução pro navegador saber que tipo de documento esperar.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800">
                <a:solidFill>
                  <a:srgbClr val="F286C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800">
                <a:solidFill>
                  <a:srgbClr val="F6F6F4"/>
                </a:solidFill>
                <a:highlight>
                  <a:srgbClr val="282A36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Raiz de todo documento HTML, engloba todos os outros elementos HTML. Importante indicar a linguagem da página, através do atributo “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lang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”. Isso ajuda motores de busca,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leitores de tela e navegadores a interpretar sua página.</a:t>
            </a:r>
            <a:endParaRPr b="1" sz="1900">
              <a:solidFill>
                <a:srgbClr val="F55F4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88969" y="1038578"/>
            <a:ext cx="7227300" cy="3305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en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UTF-8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http-equiv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X-UA-Compatible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IE=edge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viewport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width=device-width, initial-scale=1.0</a:t>
            </a:r>
            <a:r>
              <a:rPr lang="pt-BR" sz="12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&gt;Document&lt;/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2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326850" y="1202575"/>
            <a:ext cx="31629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DOM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Document Object Model</a:t>
            </a:r>
            <a:r>
              <a:rPr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nó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nodo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○"/>
            </a:pP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pai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○"/>
            </a:pP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filho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Sibling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irmão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825" y="1255375"/>
            <a:ext cx="3559750" cy="32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HTML</a:t>
            </a:r>
            <a:endParaRPr b="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26" y="1461700"/>
            <a:ext cx="4718975" cy="14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24" y="3482525"/>
            <a:ext cx="6260126" cy="7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707850" y="1202575"/>
            <a:ext cx="30318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Element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nó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nodo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etiqueta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atributo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