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Ubuntu"/>
      <p:regular r:id="rId39"/>
      <p:bold r:id="rId40"/>
      <p:italic r:id="rId41"/>
      <p:boldItalic r:id="rId42"/>
    </p:embeddedFont>
    <p:embeddedFont>
      <p:font typeface="Roboto Mono"/>
      <p:regular r:id="rId43"/>
      <p:bold r:id="rId44"/>
      <p:italic r:id="rId45"/>
      <p:boldItalic r:id="rId46"/>
    </p:embeddedFont>
    <p:embeddedFont>
      <p:font typeface="Open Sans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Ubuntu-bold.fntdata"/><Relationship Id="rId42" Type="http://schemas.openxmlformats.org/officeDocument/2006/relationships/font" Target="fonts/Ubuntu-boldItalic.fntdata"/><Relationship Id="rId41" Type="http://schemas.openxmlformats.org/officeDocument/2006/relationships/font" Target="fonts/Ubuntu-italic.fntdata"/><Relationship Id="rId44" Type="http://schemas.openxmlformats.org/officeDocument/2006/relationships/font" Target="fonts/RobotoMono-bold.fntdata"/><Relationship Id="rId43" Type="http://schemas.openxmlformats.org/officeDocument/2006/relationships/font" Target="fonts/RobotoMono-regular.fntdata"/><Relationship Id="rId46" Type="http://schemas.openxmlformats.org/officeDocument/2006/relationships/font" Target="fonts/RobotoMono-boldItalic.fntdata"/><Relationship Id="rId45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penSans-bold.fntdata"/><Relationship Id="rId47" Type="http://schemas.openxmlformats.org/officeDocument/2006/relationships/font" Target="fonts/OpenSans-regular.fntdata"/><Relationship Id="rId49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Ubuntu-regular.fntdata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0d952ca74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0d952ca74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d228447b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d228447b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d228447b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5d228447b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d228447b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5d228447b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5d228447b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5d228447b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d228447b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5d228447b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d228447b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5d228447b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d228447b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5d228447b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d228447b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5d228447b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5d228447b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5d228447b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5d228447b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5d228447b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5d228447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15d228447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5d228447b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5d228447b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5d228447b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5d228447b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5d228447b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5d228447b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5d228447b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5d228447b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5d228447b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5d228447b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5d228447b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5d228447b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5d228447b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5d228447b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5d228447b9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5d228447b9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5d228447b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5d228447b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5d228447b9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5d228447b9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5d228447b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15d228447b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5d228447b9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5d228447b9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5d228447b9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5d228447b9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fe188051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1fe188051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d952ca74f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d952ca74f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5d228447b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5d228447b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5d228447b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5d228447b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5d228447b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5d228447b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5d228447b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5d228447b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d228447b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d228447b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d228447b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d228447b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Light Mode)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568400" y="679100"/>
            <a:ext cx="5322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Dark Mode)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"/>
          <p:cNvSpPr txBox="1"/>
          <p:nvPr>
            <p:ph type="title"/>
          </p:nvPr>
        </p:nvSpPr>
        <p:spPr>
          <a:xfrm>
            <a:off x="568400" y="679100"/>
            <a:ext cx="5322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Light Mode)" type="obj">
  <p:cSld name="OBJECT">
    <p:bg>
      <p:bgPr>
        <a:solidFill>
          <a:srgbClr val="F9F9F9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4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/>
        </p:nvSpPr>
        <p:spPr>
          <a:xfrm>
            <a:off x="7438900" y="4617825"/>
            <a:ext cx="12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58482"/>
                </a:solidFill>
                <a:latin typeface="Open Sans"/>
                <a:ea typeface="Open Sans"/>
                <a:cs typeface="Open Sans"/>
                <a:sym typeface="Open Sans"/>
              </a:rPr>
              <a:t>DEVinHouse</a:t>
            </a:r>
            <a:endParaRPr>
              <a:solidFill>
                <a:srgbClr val="85848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" name="Google Shape;14;p4"/>
          <p:cNvPicPr preferRelativeResize="0"/>
          <p:nvPr/>
        </p:nvPicPr>
        <p:blipFill rotWithShape="1">
          <a:blip r:embed="rId3">
            <a:alphaModFix/>
          </a:blip>
          <a:srcRect b="0" l="24732" r="0" t="15746"/>
          <a:stretch/>
        </p:blipFill>
        <p:spPr>
          <a:xfrm>
            <a:off x="8641300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Dark Mode)" type="blank">
  <p:cSld name="BLANK">
    <p:bg>
      <p:bgPr>
        <a:solidFill>
          <a:srgbClr val="1C1C1C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5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/>
        </p:nvSpPr>
        <p:spPr>
          <a:xfrm>
            <a:off x="7438900" y="4617825"/>
            <a:ext cx="12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58482"/>
                </a:solidFill>
                <a:latin typeface="Open Sans"/>
                <a:ea typeface="Open Sans"/>
                <a:cs typeface="Open Sans"/>
                <a:sym typeface="Open Sans"/>
              </a:rPr>
              <a:t>DEVinHouse</a:t>
            </a:r>
            <a:endParaRPr>
              <a:solidFill>
                <a:srgbClr val="85848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" name="Google Shape;20;p5"/>
          <p:cNvPicPr preferRelativeResize="0"/>
          <p:nvPr/>
        </p:nvPicPr>
        <p:blipFill rotWithShape="1">
          <a:blip r:embed="rId3">
            <a:alphaModFix/>
          </a:blip>
          <a:srcRect b="0" l="24732" r="0" t="15746"/>
          <a:stretch/>
        </p:blipFill>
        <p:spPr>
          <a:xfrm>
            <a:off x="8641300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valo de Aula">
  <p:cSld name="OBJECT_1">
    <p:bg>
      <p:bgPr>
        <a:solidFill>
          <a:srgbClr val="F9F9F9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 txBox="1"/>
          <p:nvPr/>
        </p:nvSpPr>
        <p:spPr>
          <a:xfrm>
            <a:off x="971900" y="1336125"/>
            <a:ext cx="3240000" cy="324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80000" lIns="90000" spcFirstLastPara="1" rIns="90000" wrap="square" tIns="18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E1D8E"/>
                </a:solidFill>
                <a:latin typeface="Ubuntu"/>
                <a:ea typeface="Ubuntu"/>
                <a:cs typeface="Ubuntu"/>
                <a:sym typeface="Ubuntu"/>
              </a:rPr>
              <a:t>DEV!</a:t>
            </a:r>
            <a:br>
              <a:rPr lang="pt-BR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Finalizamos o nosso primeiro período de hoje. Que tal descansar um pouco?!</a:t>
            </a: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Nos vemos em 20 minutos.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Início:</a:t>
            </a:r>
            <a: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b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Retorno:</a:t>
            </a:r>
            <a: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		</a:t>
            </a:r>
            <a:endParaRPr b="1" sz="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" name="Google Shape;2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075" y="1336125"/>
            <a:ext cx="32400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6"/>
          <p:cNvSpPr txBox="1"/>
          <p:nvPr/>
        </p:nvSpPr>
        <p:spPr>
          <a:xfrm>
            <a:off x="465750" y="62750"/>
            <a:ext cx="821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INTERVALO DE AULA</a:t>
            </a:r>
            <a:endParaRPr b="1" sz="2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viso">
  <p:cSld name="CUSTOM_2">
    <p:bg>
      <p:bgPr>
        <a:gradFill>
          <a:gsLst>
            <a:gs pos="0">
              <a:srgbClr val="FF8818"/>
            </a:gs>
            <a:gs pos="50000">
              <a:srgbClr val="C71D81"/>
            </a:gs>
            <a:gs pos="100000">
              <a:srgbClr val="0E1D8E"/>
            </a:gs>
          </a:gsLst>
          <a:lin ang="0" scaled="0"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/>
          <p:nvPr/>
        </p:nvSpPr>
        <p:spPr>
          <a:xfrm>
            <a:off x="4936388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7"/>
          <p:cNvSpPr/>
          <p:nvPr/>
        </p:nvSpPr>
        <p:spPr>
          <a:xfrm>
            <a:off x="607613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m da Apresentação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/>
        </p:nvSpPr>
        <p:spPr>
          <a:xfrm>
            <a:off x="1223777" y="3080750"/>
            <a:ext cx="26862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Ubuntu"/>
              <a:buNone/>
            </a:pPr>
            <a:r>
              <a:rPr b="1" i="0" lang="pt-BR" sz="31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OBRIGADO!</a:t>
            </a:r>
            <a:endParaRPr b="1" i="0" sz="31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1" Type="http://schemas.openxmlformats.org/officeDocument/2006/relationships/hyperlink" Target="https://youtu.be/oHj5ez1bSkc" TargetMode="External"/><Relationship Id="rId10" Type="http://schemas.openxmlformats.org/officeDocument/2006/relationships/hyperlink" Target="https://youtu.be/l0Gf4QA4Yjc" TargetMode="External"/><Relationship Id="rId13" Type="http://schemas.openxmlformats.org/officeDocument/2006/relationships/hyperlink" Target="https://youtu.be/n2sp9tgEdag" TargetMode="External"/><Relationship Id="rId12" Type="http://schemas.openxmlformats.org/officeDocument/2006/relationships/hyperlink" Target="https://youtu.be/aKCF1QAk-Is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Relationship Id="rId4" Type="http://schemas.openxmlformats.org/officeDocument/2006/relationships/hyperlink" Target="https://youtu.be/1PnVor36_40" TargetMode="External"/><Relationship Id="rId9" Type="http://schemas.openxmlformats.org/officeDocument/2006/relationships/hyperlink" Target="https://youtu.be/g__c-7M9Xzk" TargetMode="External"/><Relationship Id="rId15" Type="http://schemas.openxmlformats.org/officeDocument/2006/relationships/hyperlink" Target="https://youtu.be/jx5jmI0UlXU" TargetMode="External"/><Relationship Id="rId14" Type="http://schemas.openxmlformats.org/officeDocument/2006/relationships/hyperlink" Target="https://youtu.be/Y7NeqpwLM2g" TargetMode="External"/><Relationship Id="rId16" Type="http://schemas.openxmlformats.org/officeDocument/2006/relationships/hyperlink" Target="https://youtu.be/AltqAPZzAqo" TargetMode="External"/><Relationship Id="rId5" Type="http://schemas.openxmlformats.org/officeDocument/2006/relationships/hyperlink" Target="https://youtu.be/AXEw1IllJws" TargetMode="External"/><Relationship Id="rId6" Type="http://schemas.openxmlformats.org/officeDocument/2006/relationships/hyperlink" Target="https://youtu.be/ZFC16PwR8JQ" TargetMode="External"/><Relationship Id="rId7" Type="http://schemas.openxmlformats.org/officeDocument/2006/relationships/hyperlink" Target="https://youtu.be/-GR52czEd-0" TargetMode="External"/><Relationship Id="rId8" Type="http://schemas.openxmlformats.org/officeDocument/2006/relationships/hyperlink" Target="https://youtu.be/etM0JBeFbf8" TargetMode="External"/></Relationships>
</file>

<file path=ppt/slides/_rels/slide31.xml.rels><?xml version="1.0" encoding="UTF-8" standalone="yes"?><Relationships xmlns="http://schemas.openxmlformats.org/package/2006/relationships"><Relationship Id="rId11" Type="http://schemas.openxmlformats.org/officeDocument/2006/relationships/hyperlink" Target="https://developer.mozilla.org/pt-BR/docs/Web/CSS/color" TargetMode="External"/><Relationship Id="rId10" Type="http://schemas.openxmlformats.org/officeDocument/2006/relationships/hyperlink" Target="https://www.w3schools.com/cssref/css_units.asp" TargetMode="External"/><Relationship Id="rId13" Type="http://schemas.openxmlformats.org/officeDocument/2006/relationships/hyperlink" Target="https://developer.mozilla.org/pt-BR/docs/Web/CSS/CSS_Box_Model/Introduction_to_the_CSS_box_model" TargetMode="External"/><Relationship Id="rId12" Type="http://schemas.openxmlformats.org/officeDocument/2006/relationships/hyperlink" Target="https://developer.mozilla.org/pt-BR/docs/Web/CSS/Shorthand_properties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Relationship Id="rId4" Type="http://schemas.openxmlformats.org/officeDocument/2006/relationships/hyperlink" Target="https://developer.mozilla.org/pt-BR/docs/Learn/Getting_started_with_the_web/CSS_basics" TargetMode="External"/><Relationship Id="rId9" Type="http://schemas.openxmlformats.org/officeDocument/2006/relationships/hyperlink" Target="https://www.w3schools.com/css" TargetMode="External"/><Relationship Id="rId15" Type="http://schemas.openxmlformats.org/officeDocument/2006/relationships/hyperlink" Target="https://www.w3schools.com/cssref/css3_pr_mediaquery.asp" TargetMode="External"/><Relationship Id="rId14" Type="http://schemas.openxmlformats.org/officeDocument/2006/relationships/hyperlink" Target="https://developer.mozilla.org/pt-BR/docs/Web/CSS/position" TargetMode="External"/><Relationship Id="rId5" Type="http://schemas.openxmlformats.org/officeDocument/2006/relationships/hyperlink" Target="https://developer.mozilla.org/pt-BR/docs/Learn/CSS/Building_blocks/Selectors" TargetMode="External"/><Relationship Id="rId6" Type="http://schemas.openxmlformats.org/officeDocument/2006/relationships/hyperlink" Target="https://developer.mozilla.org/pt-BR/docs/Web/CSS/Reference" TargetMode="External"/><Relationship Id="rId7" Type="http://schemas.openxmlformats.org/officeDocument/2006/relationships/hyperlink" Target="https://developer.mozilla.org/pt-BR/docs/Aprender/CSS/Construindo_blocos/Cascade_and_inheritance" TargetMode="External"/><Relationship Id="rId8" Type="http://schemas.openxmlformats.org/officeDocument/2006/relationships/hyperlink" Target="https://developer.mozilla.org/pt-BR/docs/Learn/CSS/Building_blocks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Relationship Id="rId4" Type="http://schemas.openxmlformats.org/officeDocument/2006/relationships/hyperlink" Target="https://forms.gle/HVETc26n5cZSAzhy8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de.visualstudio.com" TargetMode="External"/><Relationship Id="rId4" Type="http://schemas.openxmlformats.org/officeDocument/2006/relationships/image" Target="../media/image2.png"/><Relationship Id="rId10" Type="http://schemas.openxmlformats.org/officeDocument/2006/relationships/image" Target="../media/image6.png"/><Relationship Id="rId9" Type="http://schemas.openxmlformats.org/officeDocument/2006/relationships/hyperlink" Target="https://jsfiddle.net" TargetMode="External"/><Relationship Id="rId5" Type="http://schemas.openxmlformats.org/officeDocument/2006/relationships/image" Target="../media/image17.png"/><Relationship Id="rId6" Type="http://schemas.openxmlformats.org/officeDocument/2006/relationships/hyperlink" Target="https://codesandbox.io" TargetMode="External"/><Relationship Id="rId7" Type="http://schemas.openxmlformats.org/officeDocument/2006/relationships/hyperlink" Target="https://playcode.io/new" TargetMode="External"/><Relationship Id="rId8" Type="http://schemas.openxmlformats.org/officeDocument/2006/relationships/hyperlink" Target="https://codepen.io/pe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568400" y="679100"/>
            <a:ext cx="5322300" cy="19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C1C19"/>
              </a:buClr>
              <a:buSzPts val="1100"/>
              <a:buFont typeface="Arial"/>
              <a:buNone/>
            </a:pPr>
            <a:r>
              <a:rPr lang="pt-BR">
                <a:solidFill>
                  <a:srgbClr val="FAFAFA"/>
                </a:solidFill>
              </a:rPr>
              <a:t>INTRODUÇÃO À CSS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CSS</a:t>
            </a:r>
            <a:endParaRPr b="0"/>
          </a:p>
        </p:txBody>
      </p:sp>
      <p:sp>
        <p:nvSpPr>
          <p:cNvPr id="112" name="Google Shape;112;p18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013" y="1284851"/>
            <a:ext cx="5071976" cy="286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CSS</a:t>
            </a:r>
            <a:endParaRPr b="0"/>
          </a:p>
        </p:txBody>
      </p:sp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550" y="1067175"/>
            <a:ext cx="3912475" cy="35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5326850" y="1126375"/>
            <a:ext cx="31629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Open Sans"/>
                <a:ea typeface="Open Sans"/>
                <a:cs typeface="Open Sans"/>
                <a:sym typeface="Open Sans"/>
              </a:rPr>
              <a:t>DOM</a:t>
            </a:r>
            <a:br>
              <a:rPr lang="pt-BR" sz="1900"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500"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i="1" lang="pt-BR" sz="1500">
                <a:latin typeface="Open Sans"/>
                <a:ea typeface="Open Sans"/>
                <a:cs typeface="Open Sans"/>
                <a:sym typeface="Open Sans"/>
              </a:rPr>
              <a:t>Document Object Model</a:t>
            </a:r>
            <a:r>
              <a:rPr lang="pt-BR" sz="1500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i="1" lang="pt-BR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Node</a:t>
            </a:r>
            <a:r>
              <a:rPr lang="pt-BR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b="1" lang="pt-BR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nó</a:t>
            </a:r>
            <a:r>
              <a:rPr lang="pt-BR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b="1" lang="pt-BR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nodo</a:t>
            </a:r>
            <a:r>
              <a:rPr lang="pt-BR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9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1" marL="914400" rtl="0" algn="l"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○"/>
            </a:pPr>
            <a:r>
              <a:rPr i="1" lang="pt-BR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Parent</a:t>
            </a:r>
            <a:r>
              <a:rPr lang="pt-BR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b="1" lang="pt-BR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pai</a:t>
            </a:r>
            <a:r>
              <a:rPr lang="pt-BR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9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1" marL="914400" rtl="0" algn="l"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○"/>
            </a:pPr>
            <a:r>
              <a:rPr i="1" lang="pt-BR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Child</a:t>
            </a:r>
            <a:r>
              <a:rPr lang="pt-BR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b="1" lang="pt-BR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filho</a:t>
            </a:r>
            <a:r>
              <a:rPr lang="pt-BR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9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1" marL="914400" rtl="0" algn="l"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○"/>
            </a:pPr>
            <a:r>
              <a:rPr i="1" lang="pt-BR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Sibling</a:t>
            </a:r>
            <a:r>
              <a:rPr lang="pt-BR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b="1" lang="pt-BR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irmão</a:t>
            </a:r>
            <a:r>
              <a:rPr lang="pt-BR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9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5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*Com exceção do &lt;html&gt;</a:t>
            </a:r>
            <a:br>
              <a:rPr lang="pt-BR" sz="15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5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todo </a:t>
            </a:r>
            <a:r>
              <a:rPr b="1" i="1" lang="pt-BR" sz="15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node</a:t>
            </a:r>
            <a:r>
              <a:rPr lang="pt-BR" sz="15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possui </a:t>
            </a:r>
            <a:r>
              <a:rPr b="1" i="1" lang="pt-BR" sz="15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parent</a:t>
            </a:r>
            <a:endParaRPr b="1" i="1" sz="15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CSS</a:t>
            </a:r>
            <a:endParaRPr b="0"/>
          </a:p>
        </p:txBody>
      </p:sp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5683" l="1122" r="1249" t="2354"/>
          <a:stretch/>
        </p:blipFill>
        <p:spPr>
          <a:xfrm>
            <a:off x="647250" y="1008050"/>
            <a:ext cx="7802376" cy="35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CSS</a:t>
            </a:r>
            <a:endParaRPr b="0"/>
          </a:p>
        </p:txBody>
      </p:sp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894875" y="1687125"/>
            <a:ext cx="2415900" cy="17013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180000" lIns="180000" spcFirstLastPara="1" rIns="180000" wrap="square" tIns="1800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&lt;!-- TAG &lt;style&gt; --&gt;</a:t>
            </a:r>
            <a:endParaRPr sz="11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style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/* dentro do HTML */</a:t>
            </a:r>
            <a:endParaRPr sz="11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pt-BR" sz="1100">
                <a:solidFill>
                  <a:srgbClr val="97E1F1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style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1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894875" y="3605925"/>
            <a:ext cx="3820500" cy="7626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180000" lIns="180000" spcFirstLastPara="1" rIns="180000" wrap="square" tIns="180000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&lt;!-- INLINE --&gt;</a:t>
            </a:r>
            <a:endParaRPr sz="11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1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style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1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1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color: red</a:t>
            </a:r>
            <a:r>
              <a:rPr lang="pt-BR" sz="11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&gt;Texto vermelho&lt;/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4126850" y="1687125"/>
            <a:ext cx="3938400" cy="7626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180000" lIns="180000" spcFirstLastPara="1" rIns="180000" wrap="square" tIns="180000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&lt;!-- &lt;link&gt; aquivo CSS externo --&gt;</a:t>
            </a:r>
            <a:endParaRPr sz="11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link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1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rel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1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1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stylesheet</a:t>
            </a:r>
            <a:r>
              <a:rPr lang="pt-BR" sz="11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1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href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1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100">
                <a:solidFill>
                  <a:srgbClr val="E7EE98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estilos.css</a:t>
            </a:r>
            <a:r>
              <a:rPr lang="pt-BR" sz="1100">
                <a:solidFill>
                  <a:srgbClr val="DEE492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1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5714325" y="3056625"/>
            <a:ext cx="2351100" cy="13119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180000" lIns="180000" spcFirstLastPara="1" rIns="180000" wrap="square" tIns="1800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/* arquivo externo */</a:t>
            </a:r>
            <a:endParaRPr sz="1100">
              <a:solidFill>
                <a:srgbClr val="7B7F8B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100">
                <a:solidFill>
                  <a:srgbClr val="97E1F1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lang="pt-BR" sz="11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5614274" y="2648393"/>
            <a:ext cx="1412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estilos.css</a:t>
            </a:r>
            <a:endParaRPr b="1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21"/>
          <p:cNvSpPr txBox="1"/>
          <p:nvPr>
            <p:ph type="title"/>
          </p:nvPr>
        </p:nvSpPr>
        <p:spPr>
          <a:xfrm>
            <a:off x="465750" y="963050"/>
            <a:ext cx="81171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Diferentes formas de vincular </a:t>
            </a:r>
            <a:r>
              <a:rPr b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CSS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à </a:t>
            </a:r>
            <a:r>
              <a:rPr b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HTML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b="1" sz="1900">
              <a:solidFill>
                <a:srgbClr val="3D85C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CSS</a:t>
            </a:r>
            <a:r>
              <a:rPr b="0" lang="pt-BR"/>
              <a:t> | SELETORES</a:t>
            </a:r>
            <a:endParaRPr b="0"/>
          </a:p>
        </p:txBody>
      </p:sp>
      <p:sp>
        <p:nvSpPr>
          <p:cNvPr id="146" name="Google Shape;146;p22"/>
          <p:cNvSpPr txBox="1"/>
          <p:nvPr>
            <p:ph type="title"/>
          </p:nvPr>
        </p:nvSpPr>
        <p:spPr>
          <a:xfrm>
            <a:off x="465750" y="1115450"/>
            <a:ext cx="8117100" cy="3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2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tag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Seleciona todos os elementos correspondentes à 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tag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fornecida.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i="1" lang="pt-BR" sz="22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#id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Seleciona elementos baseado no valor do atributo 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id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Deve existir apenas um elemento com o mesmo 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id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em um documento.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i="1" lang="pt-BR" sz="22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.class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Seleciona elementos baseado no valor do atributo 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1" sz="1900">
              <a:solidFill>
                <a:srgbClr val="3D85C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2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CSS</a:t>
            </a:r>
            <a:r>
              <a:rPr b="0" lang="pt-BR">
                <a:solidFill>
                  <a:schemeClr val="lt1"/>
                </a:solidFill>
              </a:rPr>
              <a:t> | SELETORES</a:t>
            </a:r>
            <a:endParaRPr b="0"/>
          </a:p>
        </p:txBody>
      </p:sp>
      <p:sp>
        <p:nvSpPr>
          <p:cNvPr id="153" name="Google Shape;153;p23"/>
          <p:cNvSpPr txBox="1"/>
          <p:nvPr>
            <p:ph type="title"/>
          </p:nvPr>
        </p:nvSpPr>
        <p:spPr>
          <a:xfrm>
            <a:off x="465750" y="1115450"/>
            <a:ext cx="8117100" cy="3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2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a &gt; b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(filhos): Seleciona elementos “</a:t>
            </a:r>
            <a:r>
              <a:rPr b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 que são filhos diretos do elemento “</a:t>
            </a:r>
            <a:r>
              <a:rPr b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”. Ex.: “</a:t>
            </a: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ul &gt; li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 irá corresponder a todo elemento </a:t>
            </a: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&lt;li&gt;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que estiver diretamente dentro de um elemento </a:t>
            </a: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&lt;ul&gt;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especificado.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22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a b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(descendentes): Seleciona elementos “</a:t>
            </a:r>
            <a:r>
              <a:rPr b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 que são descendentes do elemento “</a:t>
            </a:r>
            <a:r>
              <a:rPr b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”, ou seja, não necessariamente um filho direto.</a:t>
            </a: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Ex.: ”</a:t>
            </a: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h1 span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 irá corresponder a todo elemento </a:t>
            </a: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&lt;span&gt;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que estiver dentro de um elemento </a:t>
            </a: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&lt;h1&gt;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800">
              <a:solidFill>
                <a:srgbClr val="F286C4"/>
              </a:solidFill>
              <a:highlight>
                <a:srgbClr val="282A36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CSS</a:t>
            </a:r>
            <a:r>
              <a:rPr b="0" lang="pt-BR">
                <a:solidFill>
                  <a:schemeClr val="lt1"/>
                </a:solidFill>
              </a:rPr>
              <a:t> | PROPRIEDADES</a:t>
            </a:r>
            <a:endParaRPr b="0"/>
          </a:p>
        </p:txBody>
      </p:sp>
      <p:sp>
        <p:nvSpPr>
          <p:cNvPr id="160" name="Google Shape;160;p24"/>
          <p:cNvSpPr txBox="1"/>
          <p:nvPr>
            <p:ph type="title"/>
          </p:nvPr>
        </p:nvSpPr>
        <p:spPr>
          <a:xfrm>
            <a:off x="465750" y="1115450"/>
            <a:ext cx="8402100" cy="34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2000">
                <a:solidFill>
                  <a:srgbClr val="97E1F1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lang="pt-BR" sz="2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Altera a cor do texto. Pode ser o nome ou um código hexadecimal. Ex.: “</a:t>
            </a: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 ou “</a:t>
            </a: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#008000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2000">
                <a:solidFill>
                  <a:srgbClr val="97E1F1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font-family</a:t>
            </a:r>
            <a:r>
              <a:rPr lang="pt-BR" sz="2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Define a fonte do texto.</a:t>
            </a: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Ex.: </a:t>
            </a: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Arial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Tahoma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Verdana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2000">
                <a:solidFill>
                  <a:srgbClr val="97E1F1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font-size</a:t>
            </a:r>
            <a:r>
              <a:rPr lang="pt-BR" sz="2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Muda o tamanho do texto. Aceita diferentes tipos de unidades, como: “</a:t>
            </a: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px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 (</a:t>
            </a:r>
            <a:r>
              <a:rPr i="1" lang="pt-BR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pixels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), ”</a:t>
            </a: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pt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 (</a:t>
            </a:r>
            <a:r>
              <a:rPr i="1" lang="pt-BR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points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), “</a:t>
            </a: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em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 ou ”</a:t>
            </a: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%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 (</a:t>
            </a:r>
            <a:r>
              <a:rPr lang="pt-BR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unidades relativas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2000">
                <a:solidFill>
                  <a:srgbClr val="97E1F1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font-weight</a:t>
            </a:r>
            <a:r>
              <a:rPr lang="pt-BR" sz="2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Altera o peso para 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normal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bold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ou 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light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Ex.: </a:t>
            </a: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font-weight: </a:t>
            </a: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bold</a:t>
            </a: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rgbClr val="F286C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1" name="Google Shape;161;p2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CSS</a:t>
            </a:r>
            <a:r>
              <a:rPr b="0" lang="pt-BR">
                <a:solidFill>
                  <a:schemeClr val="lt1"/>
                </a:solidFill>
              </a:rPr>
              <a:t> | PROPRIEDADES</a:t>
            </a:r>
            <a:endParaRPr b="0"/>
          </a:p>
        </p:txBody>
      </p:sp>
      <p:sp>
        <p:nvSpPr>
          <p:cNvPr id="167" name="Google Shape;167;p25"/>
          <p:cNvSpPr txBox="1"/>
          <p:nvPr>
            <p:ph type="title"/>
          </p:nvPr>
        </p:nvSpPr>
        <p:spPr>
          <a:xfrm>
            <a:off x="465750" y="1034900"/>
            <a:ext cx="8494800" cy="36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2000">
                <a:solidFill>
                  <a:srgbClr val="97E1F1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text-decoration</a:t>
            </a:r>
            <a:r>
              <a:rPr lang="pt-BR" sz="2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Muda a “decoração” do texto. Valores incluem 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underline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overline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line-through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none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(remover o sublinhado de 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links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).</a:t>
            </a: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Ex.: </a:t>
            </a: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text-decoration: </a:t>
            </a: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underline</a:t>
            </a: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2000">
                <a:solidFill>
                  <a:srgbClr val="97E1F1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letter-spacing</a:t>
            </a:r>
            <a:r>
              <a:rPr lang="pt-BR" sz="2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Define o espaçamento entre as letras de um texto.</a:t>
            </a: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Ex.: </a:t>
            </a: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letter-spacing: </a:t>
            </a: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2000">
                <a:solidFill>
                  <a:srgbClr val="97E1F1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width</a:t>
            </a:r>
            <a:r>
              <a:rPr lang="pt-BR" sz="2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Largura de um elemento. Aceita diferentes tipos de unidades.</a:t>
            </a: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Ex.: </a:t>
            </a: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width: </a:t>
            </a: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138px</a:t>
            </a: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2000">
                <a:solidFill>
                  <a:srgbClr val="97E1F1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height</a:t>
            </a:r>
            <a:r>
              <a:rPr lang="pt-BR" sz="2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Altura de um elemento. Aceita diferentes tipos de unidades.</a:t>
            </a: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Ex.: </a:t>
            </a: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height: </a:t>
            </a: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43px</a:t>
            </a: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rgbClr val="97E1F1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8" name="Google Shape;168;p2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CSS</a:t>
            </a:r>
            <a:r>
              <a:rPr b="0" lang="pt-BR">
                <a:solidFill>
                  <a:schemeClr val="lt1"/>
                </a:solidFill>
              </a:rPr>
              <a:t> | PROPRIEDADES</a:t>
            </a:r>
            <a:endParaRPr b="0"/>
          </a:p>
        </p:txBody>
      </p:sp>
      <p:sp>
        <p:nvSpPr>
          <p:cNvPr id="174" name="Google Shape;174;p26"/>
          <p:cNvSpPr txBox="1"/>
          <p:nvPr>
            <p:ph type="title"/>
          </p:nvPr>
        </p:nvSpPr>
        <p:spPr>
          <a:xfrm>
            <a:off x="465750" y="1034900"/>
            <a:ext cx="8402100" cy="36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2000">
                <a:solidFill>
                  <a:srgbClr val="97E1F1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background</a:t>
            </a:r>
            <a:r>
              <a:rPr lang="pt-BR" sz="2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Propriedades relacionadas ao fundo do elemento.</a:t>
            </a: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Pode ser definida cada propriedade separadamente.</a:t>
            </a: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Ex.: </a:t>
            </a: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background: </a:t>
            </a: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url("foto.png") no-repeat</a:t>
            </a: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2000">
                <a:solidFill>
                  <a:srgbClr val="97E1F1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text-align</a:t>
            </a:r>
            <a:r>
              <a:rPr lang="pt-BR" sz="2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Alinhamento horizontal do texto em um elemento.</a:t>
            </a: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Valores: </a:t>
            </a: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center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left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right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justify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Ex.: </a:t>
            </a: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text-align: </a:t>
            </a: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center</a:t>
            </a: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2000">
                <a:solidFill>
                  <a:srgbClr val="97E1F1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list-style</a:t>
            </a:r>
            <a:r>
              <a:rPr lang="pt-BR" sz="20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Estilo dos itens da lista.</a:t>
            </a: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Valores para 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ul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disc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circle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square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Valores para 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ol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decimal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lower-roman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upper-roman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lower-alpha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upper-alpha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Ex.: </a:t>
            </a: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list-style: </a:t>
            </a: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rgbClr val="97E1F1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5" name="Google Shape;175;p26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CSS</a:t>
            </a:r>
            <a:r>
              <a:rPr b="0" lang="pt-BR">
                <a:solidFill>
                  <a:schemeClr val="lt1"/>
                </a:solidFill>
              </a:rPr>
              <a:t> | UNIDADES</a:t>
            </a:r>
            <a:endParaRPr b="0"/>
          </a:p>
        </p:txBody>
      </p:sp>
      <p:sp>
        <p:nvSpPr>
          <p:cNvPr id="181" name="Google Shape;181;p27"/>
          <p:cNvSpPr txBox="1"/>
          <p:nvPr>
            <p:ph type="title"/>
          </p:nvPr>
        </p:nvSpPr>
        <p:spPr>
          <a:xfrm>
            <a:off x="465750" y="935175"/>
            <a:ext cx="8402100" cy="37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Open Sans"/>
              <a:buChar char="●"/>
            </a:pPr>
            <a:r>
              <a:rPr b="1" lang="pt-BR" sz="1900">
                <a:solidFill>
                  <a:srgbClr val="892CA7"/>
                </a:solidFill>
                <a:latin typeface="Open Sans"/>
                <a:ea typeface="Open Sans"/>
                <a:cs typeface="Open Sans"/>
                <a:sym typeface="Open Sans"/>
              </a:rPr>
              <a:t>Absolutas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b="1" sz="18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112BDA"/>
              </a:buClr>
              <a:buSzPts val="1900"/>
              <a:buFont typeface="Helvetica Neue"/>
              <a:buChar char="○"/>
            </a:pPr>
            <a:r>
              <a:rPr b="1" lang="pt-BR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px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i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pixels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112BDA"/>
              </a:buClr>
              <a:buSzPts val="1900"/>
              <a:buFont typeface="Helvetica Neue"/>
              <a:buChar char="○"/>
            </a:pPr>
            <a:r>
              <a:rPr b="1" lang="pt-BR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pt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i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points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112BDA"/>
              </a:buClr>
              <a:buSzPts val="1900"/>
              <a:buFont typeface="Helvetica Neue"/>
              <a:buChar char="○"/>
            </a:pPr>
            <a:r>
              <a:rPr b="1" lang="pt-BR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cm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(centímetros)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112BDA"/>
              </a:buClr>
              <a:buSzPts val="1900"/>
              <a:buFont typeface="Helvetica Neue"/>
              <a:buChar char="○"/>
            </a:pPr>
            <a:r>
              <a:rPr b="1" lang="pt-BR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mm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(milímetros)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112BDA"/>
              </a:buClr>
              <a:buSzPts val="1900"/>
              <a:buFont typeface="Helvetica Neue"/>
              <a:buChar char="○"/>
            </a:pPr>
            <a:r>
              <a:rPr b="1" lang="pt-BR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(polegadas)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Open Sans"/>
              <a:buChar char="●"/>
            </a:pPr>
            <a:r>
              <a:rPr b="1" lang="pt-BR" sz="1900">
                <a:solidFill>
                  <a:srgbClr val="E72F7F"/>
                </a:solidFill>
                <a:latin typeface="Open Sans"/>
                <a:ea typeface="Open Sans"/>
                <a:cs typeface="Open Sans"/>
                <a:sym typeface="Open Sans"/>
              </a:rPr>
              <a:t>Relativas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112BDA"/>
              </a:buClr>
              <a:buSzPts val="1900"/>
              <a:buFont typeface="Helvetica Neue"/>
              <a:buChar char="○"/>
            </a:pPr>
            <a:r>
              <a:rPr b="1" lang="pt-BR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%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(relativo ao elemento pai)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112BDA"/>
              </a:buClr>
              <a:buSzPts val="1900"/>
              <a:buFont typeface="Helvetica Neue"/>
              <a:buChar char="○"/>
            </a:pPr>
            <a:r>
              <a:rPr b="1" lang="pt-BR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vw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(% </a:t>
            </a:r>
            <a:r>
              <a:rPr i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viewport width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relativo à largura do </a:t>
            </a:r>
            <a:r>
              <a:rPr i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viewport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112BDA"/>
              </a:buClr>
              <a:buSzPts val="1900"/>
              <a:buFont typeface="Helvetica Neue"/>
              <a:buChar char="○"/>
            </a:pPr>
            <a:r>
              <a:rPr b="1" lang="pt-BR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vh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(% </a:t>
            </a:r>
            <a:r>
              <a:rPr i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viewport height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relativo à altura do </a:t>
            </a:r>
            <a:r>
              <a:rPr i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viewport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112BDA"/>
              </a:buClr>
              <a:buSzPts val="1900"/>
              <a:buFont typeface="Helvetica Neue"/>
              <a:buChar char="○"/>
            </a:pPr>
            <a:r>
              <a:rPr b="1" lang="pt-BR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em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(1 = tamanho da fonte do elemento pai)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112BDA"/>
              </a:buClr>
              <a:buSzPts val="1900"/>
              <a:buFont typeface="Helvetica Neue"/>
              <a:buChar char="○"/>
            </a:pPr>
            <a:r>
              <a:rPr b="1" lang="pt-BR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rem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(1 = tamanho da fonte do elemento raiz)</a:t>
            </a:r>
            <a:endParaRPr sz="1800">
              <a:solidFill>
                <a:srgbClr val="97E1F1"/>
              </a:solidFill>
              <a:highlight>
                <a:srgbClr val="282A36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27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r>
              <a:rPr b="0" lang="pt-BR">
                <a:solidFill>
                  <a:schemeClr val="lt1"/>
                </a:solidFill>
              </a:rPr>
              <a:t> | M1S01 - Aula 3</a:t>
            </a:r>
            <a:endParaRPr/>
          </a:p>
        </p:txBody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500"/>
              <a:buFont typeface="Open Sans"/>
              <a:buChar char="●"/>
            </a:pPr>
            <a:r>
              <a:rPr lang="pt-BR" sz="2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Revisão e tira dúvidas </a:t>
            </a:r>
            <a:r>
              <a:rPr lang="pt-BR" sz="25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(Introdução à HTML)</a:t>
            </a:r>
            <a:endParaRPr sz="25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8818"/>
              </a:buClr>
              <a:buSzPts val="2500"/>
              <a:buFont typeface="Open Sans"/>
              <a:buChar char="●"/>
            </a:pPr>
            <a:r>
              <a:rPr lang="pt-BR" sz="2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Introdução à CSS</a:t>
            </a:r>
            <a:endParaRPr sz="2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8818"/>
              </a:buClr>
              <a:buSzPts val="2500"/>
              <a:buFont typeface="Open Sans"/>
              <a:buChar char="○"/>
            </a:pPr>
            <a:r>
              <a:rPr lang="pt-BR" sz="2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Seletores</a:t>
            </a:r>
            <a:endParaRPr sz="25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CSS</a:t>
            </a:r>
            <a:r>
              <a:rPr b="0" lang="pt-BR">
                <a:solidFill>
                  <a:schemeClr val="lt1"/>
                </a:solidFill>
              </a:rPr>
              <a:t> | CORES</a:t>
            </a:r>
            <a:endParaRPr b="0"/>
          </a:p>
        </p:txBody>
      </p:sp>
      <p:sp>
        <p:nvSpPr>
          <p:cNvPr id="188" name="Google Shape;188;p28"/>
          <p:cNvSpPr txBox="1"/>
          <p:nvPr>
            <p:ph type="title"/>
          </p:nvPr>
        </p:nvSpPr>
        <p:spPr>
          <a:xfrm>
            <a:off x="465750" y="935175"/>
            <a:ext cx="8402100" cy="37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Existem diversas formas de representar cores no CSS</a:t>
            </a:r>
            <a:endParaRPr b="1" sz="19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b="1" lang="pt-BR" sz="1900">
                <a:solidFill>
                  <a:srgbClr val="282A36"/>
                </a:solidFill>
                <a:latin typeface="Open Sans"/>
                <a:ea typeface="Open Sans"/>
                <a:cs typeface="Open Sans"/>
                <a:sym typeface="Open Sans"/>
              </a:rPr>
              <a:t>Nome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mais de 140 nomes, como </a:t>
            </a:r>
            <a:r>
              <a:rPr b="1" i="1" lang="pt-BR" sz="1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yellow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i="1" lang="pt-BR" sz="1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black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i="1" lang="pt-BR" sz="1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green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i="1" lang="pt-BR" sz="1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blue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;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b="1" lang="pt-BR" sz="1900">
                <a:solidFill>
                  <a:srgbClr val="CC4125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b="1" lang="pt-BR" sz="19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G</a:t>
            </a:r>
            <a:r>
              <a:rPr b="1" lang="pt-BR" sz="1900">
                <a:solidFill>
                  <a:srgbClr val="3C78D8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combinação de Vermelho, Verde e Azul para reproduzir um largo espectro cromático. Ex: </a:t>
            </a:r>
            <a:r>
              <a:rPr b="1" lang="pt-BR" sz="19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rgb(</a:t>
            </a:r>
            <a:r>
              <a:rPr b="1" lang="pt-BR" sz="190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b="1" lang="pt-BR" sz="19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pt-BR" sz="1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b="1" lang="pt-BR" sz="19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pt-BR" sz="1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b="1" lang="pt-BR" sz="19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1" sz="19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b="1" lang="pt-BR" sz="1900">
                <a:solidFill>
                  <a:srgbClr val="282A36"/>
                </a:solidFill>
                <a:latin typeface="Open Sans"/>
                <a:ea typeface="Open Sans"/>
                <a:cs typeface="Open Sans"/>
                <a:sym typeface="Open Sans"/>
              </a:rPr>
              <a:t>HEX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código Hexadecimal de 6 dígitos (0-F), onde os 2 primeiros representam Vermelho, os 2 o Verde, e os 2 últimos do Azul.</a:t>
            </a:r>
            <a:b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Ex: </a:t>
            </a:r>
            <a:r>
              <a:rPr lang="pt-BR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19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#</a:t>
            </a:r>
            <a:r>
              <a:rPr b="1" lang="pt-BR" sz="190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00</a:t>
            </a:r>
            <a:r>
              <a:rPr b="1" lang="pt-BR" sz="1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88</a:t>
            </a:r>
            <a:r>
              <a:rPr b="1" lang="pt-BR" sz="1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ff</a:t>
            </a:r>
            <a:r>
              <a:rPr lang="pt-BR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| </a:t>
            </a:r>
            <a:r>
              <a:rPr b="1" lang="pt-BR" sz="19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#</a:t>
            </a:r>
            <a:r>
              <a:rPr b="1" lang="pt-BR" sz="190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00</a:t>
            </a:r>
            <a:r>
              <a:rPr b="1" lang="pt-BR" sz="1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88</a:t>
            </a:r>
            <a:r>
              <a:rPr b="1" lang="pt-BR" sz="1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FF</a:t>
            </a:r>
            <a:r>
              <a:rPr lang="pt-BR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| </a:t>
            </a:r>
            <a:r>
              <a:rPr b="1" lang="pt-BR" sz="19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#</a:t>
            </a:r>
            <a:r>
              <a:rPr b="1" lang="pt-BR" sz="190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1" lang="pt-BR" sz="1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b="1" lang="pt-BR" sz="1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pt-BR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| </a:t>
            </a:r>
            <a:r>
              <a:rPr b="1" lang="pt-BR" sz="19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#</a:t>
            </a:r>
            <a:r>
              <a:rPr b="1" lang="pt-BR" sz="190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1" lang="pt-BR" sz="1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b="1" lang="pt-BR" sz="1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endParaRPr b="1" sz="1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Outros: </a:t>
            </a:r>
            <a:r>
              <a:rPr b="1" lang="pt-BR" sz="1900">
                <a:solidFill>
                  <a:srgbClr val="CC4125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b="1" lang="pt-BR" sz="19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G</a:t>
            </a:r>
            <a:r>
              <a:rPr b="1" lang="pt-BR" sz="1900">
                <a:solidFill>
                  <a:srgbClr val="3C78D8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b="1" lang="pt-BR" sz="1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(RGB + opacidade)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pt-BR" sz="1900">
                <a:solidFill>
                  <a:srgbClr val="282A36"/>
                </a:solidFill>
                <a:latin typeface="Open Sans"/>
                <a:ea typeface="Open Sans"/>
                <a:cs typeface="Open Sans"/>
                <a:sym typeface="Open Sans"/>
              </a:rPr>
              <a:t>HSL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i="1" lang="pt-BR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Hue</a:t>
            </a:r>
            <a:r>
              <a:rPr lang="pt-BR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i="1" lang="pt-BR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Saturation</a:t>
            </a:r>
            <a:r>
              <a:rPr lang="pt-BR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i="1" lang="pt-BR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Lightness</a:t>
            </a:r>
            <a:r>
              <a:rPr lang="pt-BR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b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 sz="1900">
                <a:solidFill>
                  <a:srgbClr val="282A36"/>
                </a:solidFill>
                <a:latin typeface="Open Sans"/>
                <a:ea typeface="Open Sans"/>
                <a:cs typeface="Open Sans"/>
                <a:sym typeface="Open Sans"/>
              </a:rPr>
              <a:t>HSLA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(HSL + opacidade)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b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Ex:</a:t>
            </a:r>
            <a:r>
              <a:rPr lang="pt-BR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19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rgba(</a:t>
            </a:r>
            <a:r>
              <a:rPr b="1" lang="pt-BR" sz="190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1" lang="pt-BR" sz="19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pt-BR" sz="1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1" lang="pt-BR" sz="19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pt-BR" sz="1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1" lang="pt-BR" sz="19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, 0.5)</a:t>
            </a:r>
            <a:r>
              <a:rPr lang="pt-BR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| </a:t>
            </a:r>
            <a:r>
              <a:rPr b="1" lang="pt-BR" sz="19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hsl(360, 10%, 56%)</a:t>
            </a:r>
            <a:endParaRPr b="1" sz="19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CSS</a:t>
            </a:r>
            <a:r>
              <a:rPr b="0" lang="pt-BR">
                <a:solidFill>
                  <a:schemeClr val="lt1"/>
                </a:solidFill>
              </a:rPr>
              <a:t> | PROPRIEDADES SHORTHAND</a:t>
            </a:r>
            <a:endParaRPr b="0"/>
          </a:p>
        </p:txBody>
      </p:sp>
      <p:sp>
        <p:nvSpPr>
          <p:cNvPr id="195" name="Google Shape;195;p29"/>
          <p:cNvSpPr txBox="1"/>
          <p:nvPr>
            <p:ph type="title"/>
          </p:nvPr>
        </p:nvSpPr>
        <p:spPr>
          <a:xfrm>
            <a:off x="465750" y="935175"/>
            <a:ext cx="8402100" cy="37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b="1" i="1" lang="pt-BR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border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| em uma linha, configura-se os valores:</a:t>
            </a:r>
            <a:b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i="1" lang="pt-BR" sz="19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width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i="1" lang="pt-BR" sz="19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style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i="1" lang="pt-BR" sz="19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endParaRPr b="1" i="1" sz="19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b="1" i="1" lang="pt-BR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padding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b="1" i="1" lang="pt-BR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margin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| uma linha, 4 lados:</a:t>
            </a:r>
            <a:b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i="1" lang="pt-BR" sz="19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top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i="1" lang="pt-BR" sz="19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right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i="1" lang="pt-BR" sz="19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bottom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i="1" lang="pt-BR" sz="19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left</a:t>
            </a:r>
            <a:endParaRPr b="1" i="1" sz="19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b="1" i="1" lang="pt-BR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| uma linha, valores:</a:t>
            </a:r>
            <a:b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i="1" lang="pt-BR" sz="19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i="1" lang="pt-BR" sz="19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image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i="1" lang="pt-BR" sz="19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repeat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i="1" lang="pt-BR" sz="19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position</a:t>
            </a:r>
            <a:endParaRPr b="1" i="1" sz="19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b="1" i="1" lang="pt-BR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font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| uma linha, diversos valores, como:</a:t>
            </a:r>
            <a:b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i="1" lang="pt-BR" sz="19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style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i="1" lang="pt-BR" sz="19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weight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i="1" lang="pt-BR" sz="19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size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i="1" lang="pt-BR" sz="19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height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i="1" lang="pt-BR" sz="19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family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1" sz="1900">
              <a:solidFill>
                <a:srgbClr val="282A3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29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/>
        </p:nvSpPr>
        <p:spPr>
          <a:xfrm>
            <a:off x="3237350" y="3933125"/>
            <a:ext cx="9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20:20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p30"/>
          <p:cNvSpPr txBox="1"/>
          <p:nvPr/>
        </p:nvSpPr>
        <p:spPr>
          <a:xfrm>
            <a:off x="3485450" y="4155700"/>
            <a:ext cx="69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20:40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CSS BOX MODEL</a:t>
            </a:r>
            <a:endParaRPr b="0"/>
          </a:p>
        </p:txBody>
      </p:sp>
      <p:sp>
        <p:nvSpPr>
          <p:cNvPr id="208" name="Google Shape;208;p3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09" name="Google Shape;20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1203" y="1198177"/>
            <a:ext cx="3369200" cy="316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CSS BOX MODEL</a:t>
            </a:r>
            <a:endParaRPr b="0"/>
          </a:p>
        </p:txBody>
      </p:sp>
      <p:sp>
        <p:nvSpPr>
          <p:cNvPr id="215" name="Google Shape;215;p32"/>
          <p:cNvSpPr txBox="1"/>
          <p:nvPr>
            <p:ph type="title"/>
          </p:nvPr>
        </p:nvSpPr>
        <p:spPr>
          <a:xfrm>
            <a:off x="465750" y="1034900"/>
            <a:ext cx="5136300" cy="36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Cada elemento HTML é uma caixa.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b="1" i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Content</a:t>
            </a:r>
            <a:r>
              <a:rPr b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(Conteúdo)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Conteúdo da ”caixa”, ou seja: textos, imagens.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b="1" i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Padding</a:t>
            </a:r>
            <a:r>
              <a:rPr b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(Preenchimento)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Espaço em torno do conteúdo, transparente.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b="1" i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Border</a:t>
            </a:r>
            <a:r>
              <a:rPr b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(Borda)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Circunda o </a:t>
            </a:r>
            <a:r>
              <a:rPr i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padding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b="1" i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Margin</a:t>
            </a:r>
            <a:r>
              <a:rPr b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(Margem)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Espaço em volta da borda, transparente.</a:t>
            </a:r>
            <a:endParaRPr sz="1800">
              <a:solidFill>
                <a:srgbClr val="97E1F1"/>
              </a:solidFill>
              <a:highlight>
                <a:srgbClr val="282A36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" name="Google Shape;216;p3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17" name="Google Shape;21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5150" y="1307575"/>
            <a:ext cx="2795800" cy="262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CSS BOX MODEL</a:t>
            </a:r>
            <a:endParaRPr b="0"/>
          </a:p>
        </p:txBody>
      </p:sp>
      <p:sp>
        <p:nvSpPr>
          <p:cNvPr id="223" name="Google Shape;223;p33"/>
          <p:cNvSpPr txBox="1"/>
          <p:nvPr>
            <p:ph type="title"/>
          </p:nvPr>
        </p:nvSpPr>
        <p:spPr>
          <a:xfrm>
            <a:off x="465750" y="1034900"/>
            <a:ext cx="5359500" cy="36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b="1" i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Content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largura x altura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1" marL="914400" rtl="0" algn="l">
              <a:spcBef>
                <a:spcPts val="800"/>
              </a:spcBef>
              <a:spcAft>
                <a:spcPts val="0"/>
              </a:spcAft>
              <a:buClr>
                <a:srgbClr val="112BDA"/>
              </a:buClr>
              <a:buSzPts val="1900"/>
              <a:buFont typeface="Helvetica Neue"/>
              <a:buChar char="●"/>
            </a:pPr>
            <a:r>
              <a:rPr lang="pt-BR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width: </a:t>
            </a:r>
            <a:r>
              <a:rPr b="1" lang="pt-BR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50px</a:t>
            </a:r>
            <a:r>
              <a:rPr lang="pt-BR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9250" lvl="1" marL="914400" rtl="0" algn="l">
              <a:spcBef>
                <a:spcPts val="400"/>
              </a:spcBef>
              <a:spcAft>
                <a:spcPts val="0"/>
              </a:spcAft>
              <a:buClr>
                <a:srgbClr val="112BDA"/>
              </a:buClr>
              <a:buSzPts val="1900"/>
              <a:buFont typeface="Helvetica Neue"/>
              <a:buChar char="●"/>
            </a:pPr>
            <a:r>
              <a:rPr lang="pt-BR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height: </a:t>
            </a:r>
            <a:r>
              <a:rPr b="1" lang="pt-BR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80px</a:t>
            </a:r>
            <a:r>
              <a:rPr lang="pt-BR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b="1" i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Padding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i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top right bottom left</a:t>
            </a:r>
            <a:endParaRPr i="1"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1" marL="914400" rtl="0" algn="l">
              <a:spcBef>
                <a:spcPts val="800"/>
              </a:spcBef>
              <a:spcAft>
                <a:spcPts val="0"/>
              </a:spcAft>
              <a:buClr>
                <a:srgbClr val="112BDA"/>
              </a:buClr>
              <a:buSzPts val="1900"/>
              <a:buFont typeface="Helvetica Neue"/>
              <a:buChar char="●"/>
            </a:pPr>
            <a:r>
              <a:rPr lang="pt-BR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padding: </a:t>
            </a:r>
            <a:r>
              <a:rPr b="1" lang="pt-BR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pt-BR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9250" lvl="1" marL="914400" rtl="0" algn="l">
              <a:spcBef>
                <a:spcPts val="400"/>
              </a:spcBef>
              <a:spcAft>
                <a:spcPts val="0"/>
              </a:spcAft>
              <a:buClr>
                <a:srgbClr val="112BDA"/>
              </a:buClr>
              <a:buSzPts val="1900"/>
              <a:buFont typeface="Helvetica Neue"/>
              <a:buChar char="●"/>
            </a:pPr>
            <a:r>
              <a:rPr lang="pt-BR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padding: </a:t>
            </a:r>
            <a:r>
              <a:rPr b="1" lang="pt-BR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10px 5px 10px 5px</a:t>
            </a:r>
            <a:r>
              <a:rPr lang="pt-BR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9250" lvl="1" marL="914400" rtl="0" algn="l">
              <a:spcBef>
                <a:spcPts val="400"/>
              </a:spcBef>
              <a:spcAft>
                <a:spcPts val="0"/>
              </a:spcAft>
              <a:buClr>
                <a:srgbClr val="112BDA"/>
              </a:buClr>
              <a:buSzPts val="1900"/>
              <a:buFont typeface="Helvetica Neue"/>
              <a:buChar char="●"/>
            </a:pPr>
            <a:r>
              <a:rPr lang="pt-BR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padding: </a:t>
            </a:r>
            <a:r>
              <a:rPr b="1" lang="pt-BR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10px 5px</a:t>
            </a:r>
            <a:r>
              <a:rPr lang="pt-BR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9250" lvl="1" marL="914400" rtl="0" algn="l">
              <a:spcBef>
                <a:spcPts val="400"/>
              </a:spcBef>
              <a:spcAft>
                <a:spcPts val="400"/>
              </a:spcAft>
              <a:buClr>
                <a:srgbClr val="112BDA"/>
              </a:buClr>
              <a:buSzPts val="1900"/>
              <a:buFont typeface="Helvetica Neue"/>
              <a:buChar char="●"/>
            </a:pPr>
            <a:r>
              <a:rPr lang="pt-BR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padding-bottom: </a:t>
            </a:r>
            <a:r>
              <a:rPr b="1" lang="pt-BR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10px</a:t>
            </a:r>
            <a:r>
              <a:rPr lang="pt-BR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4" name="Google Shape;224;p33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25" name="Google Shape;22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5150" y="1307575"/>
            <a:ext cx="2795800" cy="262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CSS BOX MODEL</a:t>
            </a:r>
            <a:endParaRPr b="0"/>
          </a:p>
        </p:txBody>
      </p:sp>
      <p:sp>
        <p:nvSpPr>
          <p:cNvPr id="231" name="Google Shape;231;p34"/>
          <p:cNvSpPr txBox="1"/>
          <p:nvPr>
            <p:ph type="title"/>
          </p:nvPr>
        </p:nvSpPr>
        <p:spPr>
          <a:xfrm>
            <a:off x="465750" y="1034900"/>
            <a:ext cx="5136300" cy="36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b="1" i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Border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espessura estilo cor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1" marL="914400" rtl="0" algn="l">
              <a:spcBef>
                <a:spcPts val="800"/>
              </a:spcBef>
              <a:spcAft>
                <a:spcPts val="0"/>
              </a:spcAft>
              <a:buClr>
                <a:srgbClr val="112BDA"/>
              </a:buClr>
              <a:buSzPts val="1900"/>
              <a:buFont typeface="Helvetica Neue"/>
              <a:buChar char="●"/>
            </a:pPr>
            <a:r>
              <a:rPr lang="pt-BR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border: </a:t>
            </a:r>
            <a:r>
              <a:rPr b="1" lang="pt-BR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1px solid black</a:t>
            </a:r>
            <a:r>
              <a:rPr lang="pt-BR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9250" lvl="1" marL="914400" rtl="0" algn="l">
              <a:spcBef>
                <a:spcPts val="400"/>
              </a:spcBef>
              <a:spcAft>
                <a:spcPts val="0"/>
              </a:spcAft>
              <a:buClr>
                <a:srgbClr val="112BDA"/>
              </a:buClr>
              <a:buSzPts val="1900"/>
              <a:buFont typeface="Helvetica Neue"/>
              <a:buChar char="●"/>
            </a:pPr>
            <a:r>
              <a:rPr lang="pt-BR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border: </a:t>
            </a:r>
            <a:r>
              <a:rPr b="1" lang="pt-BR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2px dashed red</a:t>
            </a:r>
            <a:r>
              <a:rPr lang="pt-BR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9250" lvl="1" marL="914400" rtl="0" algn="l">
              <a:spcBef>
                <a:spcPts val="400"/>
              </a:spcBef>
              <a:spcAft>
                <a:spcPts val="0"/>
              </a:spcAft>
              <a:buClr>
                <a:srgbClr val="112BDA"/>
              </a:buClr>
              <a:buSzPts val="1900"/>
              <a:buFont typeface="Helvetica Neue"/>
              <a:buChar char="●"/>
            </a:pPr>
            <a:r>
              <a:rPr lang="pt-BR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border-top: </a:t>
            </a:r>
            <a:r>
              <a:rPr b="1" lang="pt-BR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80px</a:t>
            </a:r>
            <a:r>
              <a:rPr lang="pt-BR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b="1" i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Margin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i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top right bottom left</a:t>
            </a:r>
            <a:endParaRPr i="1"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1" marL="914400" rtl="0" algn="l">
              <a:spcBef>
                <a:spcPts val="800"/>
              </a:spcBef>
              <a:spcAft>
                <a:spcPts val="0"/>
              </a:spcAft>
              <a:buClr>
                <a:srgbClr val="112BDA"/>
              </a:buClr>
              <a:buSzPts val="1900"/>
              <a:buFont typeface="Helvetica Neue"/>
              <a:buChar char="●"/>
            </a:pPr>
            <a:r>
              <a:rPr lang="pt-BR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margin: </a:t>
            </a:r>
            <a:r>
              <a:rPr b="1" lang="pt-BR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pt-BR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9250" lvl="1" marL="914400" rtl="0" algn="l">
              <a:spcBef>
                <a:spcPts val="400"/>
              </a:spcBef>
              <a:spcAft>
                <a:spcPts val="0"/>
              </a:spcAft>
              <a:buClr>
                <a:srgbClr val="112BDA"/>
              </a:buClr>
              <a:buSzPts val="1900"/>
              <a:buFont typeface="Helvetica Neue"/>
              <a:buChar char="●"/>
            </a:pPr>
            <a:r>
              <a:rPr lang="pt-BR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margin: </a:t>
            </a:r>
            <a:r>
              <a:rPr b="1" lang="pt-BR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10px 5px 10px 5px</a:t>
            </a:r>
            <a:r>
              <a:rPr lang="pt-BR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9250" lvl="1" marL="914400" rtl="0" algn="l">
              <a:spcBef>
                <a:spcPts val="400"/>
              </a:spcBef>
              <a:spcAft>
                <a:spcPts val="400"/>
              </a:spcAft>
              <a:buClr>
                <a:srgbClr val="112BDA"/>
              </a:buClr>
              <a:buSzPts val="1900"/>
              <a:buFont typeface="Helvetica Neue"/>
              <a:buChar char="●"/>
            </a:pPr>
            <a:r>
              <a:rPr lang="pt-BR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margin-left: </a:t>
            </a:r>
            <a:r>
              <a:rPr b="1" lang="pt-BR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10px</a:t>
            </a:r>
            <a:r>
              <a:rPr lang="pt-BR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2" name="Google Shape;232;p3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33" name="Google Shape;23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5150" y="1307575"/>
            <a:ext cx="2795800" cy="262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CSS POSITION</a:t>
            </a:r>
            <a:endParaRPr b="0"/>
          </a:p>
        </p:txBody>
      </p:sp>
      <p:sp>
        <p:nvSpPr>
          <p:cNvPr id="239" name="Google Shape;239;p35"/>
          <p:cNvSpPr txBox="1"/>
          <p:nvPr>
            <p:ph type="title"/>
          </p:nvPr>
        </p:nvSpPr>
        <p:spPr>
          <a:xfrm>
            <a:off x="465750" y="959475"/>
            <a:ext cx="7993500" cy="37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Manipula o fluxo normal de renderização do documento,</a:t>
            </a:r>
            <a:br>
              <a:rPr lang="pt-BR" sz="1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	deslocando elementos de acordo com condições definidas:</a:t>
            </a:r>
            <a:endParaRPr sz="19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b="1" i="1" lang="pt-BR" sz="1900">
                <a:solidFill>
                  <a:srgbClr val="112BDA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padrão, segue o fluxo normal.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b="1" i="1" lang="pt-BR" sz="1900">
                <a:solidFill>
                  <a:srgbClr val="E72F7F"/>
                </a:solidFill>
                <a:latin typeface="Roboto Mono"/>
                <a:ea typeface="Roboto Mono"/>
                <a:cs typeface="Roboto Mono"/>
                <a:sym typeface="Roboto Mono"/>
              </a:rPr>
              <a:t>absolute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retira o elemento do fluxo normal e o posiciona em relação ao ancestral mais próximo. Define a distância para esse ancestral através dos atributos </a:t>
            </a:r>
            <a:r>
              <a:rPr i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top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i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right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i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bottom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i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left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b="1" i="1" lang="pt-BR" sz="1900">
                <a:solidFill>
                  <a:srgbClr val="892CA7"/>
                </a:solidFill>
                <a:latin typeface="Roboto Mono"/>
                <a:ea typeface="Roboto Mono"/>
                <a:cs typeface="Roboto Mono"/>
                <a:sym typeface="Roboto Mono"/>
              </a:rPr>
              <a:t>relative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mantém o elemento no fluxo normal, mas se utilizarmos os atributos </a:t>
            </a:r>
            <a:r>
              <a:rPr i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top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i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right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i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bottom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ou </a:t>
            </a:r>
            <a:r>
              <a:rPr i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left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posiciona o elemento relativamente à sua posição original (que tem seu espaço preservado no documento).</a:t>
            </a:r>
            <a:endParaRPr b="1"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3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CSS POSITION</a:t>
            </a:r>
            <a:endParaRPr b="0"/>
          </a:p>
        </p:txBody>
      </p:sp>
      <p:sp>
        <p:nvSpPr>
          <p:cNvPr id="246" name="Google Shape;246;p36"/>
          <p:cNvSpPr txBox="1"/>
          <p:nvPr>
            <p:ph type="title"/>
          </p:nvPr>
        </p:nvSpPr>
        <p:spPr>
          <a:xfrm>
            <a:off x="465750" y="959475"/>
            <a:ext cx="7993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b="1" i="1" lang="pt-BR" sz="1900">
                <a:solidFill>
                  <a:srgbClr val="E72F7F"/>
                </a:solidFill>
                <a:latin typeface="Roboto Mono"/>
                <a:ea typeface="Roboto Mono"/>
                <a:cs typeface="Roboto Mono"/>
                <a:sym typeface="Roboto Mono"/>
              </a:rPr>
              <a:t>fixed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remove o elemento do fluxo normal e o posiciona relativamente ao contêiner inicial do documento (</a:t>
            </a:r>
            <a:r>
              <a:rPr i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viewport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), mantendo o elemento sempre visível, fixo nessa posição, mesmo com rolagem de tela.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b="1" i="1" lang="pt-BR" sz="1900">
                <a:solidFill>
                  <a:srgbClr val="112BDA"/>
                </a:solidFill>
                <a:latin typeface="Roboto Mono"/>
                <a:ea typeface="Roboto Mono"/>
                <a:cs typeface="Roboto Mono"/>
                <a:sym typeface="Roboto Mono"/>
              </a:rPr>
              <a:t>sticky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mantém o elemento no fluxo normal, preservando seu espaço no documento. Mas ao rolar a tela, o elemento ”gruda” no </a:t>
            </a:r>
            <a:r>
              <a:rPr i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viewport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 se mantém sempre visível (respeitando as distâncias </a:t>
            </a:r>
            <a:r>
              <a:rPr i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top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i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right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i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bottom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i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left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).</a:t>
            </a:r>
            <a:endParaRPr b="1" sz="1900">
              <a:solidFill>
                <a:srgbClr val="112BD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" name="Google Shape;247;p36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8" name="Google Shape;248;p36"/>
          <p:cNvSpPr/>
          <p:nvPr/>
        </p:nvSpPr>
        <p:spPr>
          <a:xfrm>
            <a:off x="1014450" y="3851500"/>
            <a:ext cx="5635200" cy="6396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97E1F1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position</a:t>
            </a:r>
            <a:r>
              <a:rPr lang="pt-BR" sz="19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9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absolute</a:t>
            </a:r>
            <a:r>
              <a:rPr lang="pt-BR" sz="19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900">
              <a:solidFill>
                <a:srgbClr val="F286C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CSS MEDIA QUERY</a:t>
            </a:r>
            <a:endParaRPr b="0"/>
          </a:p>
        </p:txBody>
      </p:sp>
      <p:sp>
        <p:nvSpPr>
          <p:cNvPr id="254" name="Google Shape;254;p37"/>
          <p:cNvSpPr txBox="1"/>
          <p:nvPr>
            <p:ph type="title"/>
          </p:nvPr>
        </p:nvSpPr>
        <p:spPr>
          <a:xfrm>
            <a:off x="465750" y="856250"/>
            <a:ext cx="79935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b="1" i="1" lang="pt-BR" sz="1900">
                <a:solidFill>
                  <a:srgbClr val="112BDA"/>
                </a:solidFill>
                <a:latin typeface="Open Sans"/>
                <a:ea typeface="Open Sans"/>
                <a:cs typeface="Open Sans"/>
                <a:sym typeface="Open Sans"/>
              </a:rPr>
              <a:t>Media Queries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são úteis quando se deseja modificar seu </a:t>
            </a:r>
            <a:r>
              <a:rPr i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site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i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app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 acordo com o tipo (</a:t>
            </a:r>
            <a:r>
              <a:rPr b="1" i="1" lang="pt-BR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all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i="1" lang="pt-BR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i="1" lang="pt-BR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screen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ou alguma característica específica (por exemplo, largura da tela).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8818"/>
              </a:buClr>
              <a:buSzPts val="1900"/>
              <a:buFont typeface="Open Sans"/>
              <a:buChar char="●"/>
            </a:pP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 os parâmetros definidos na </a:t>
            </a:r>
            <a:r>
              <a:rPr i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query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forem verdadeiros,</a:t>
            </a:r>
            <a:b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navegador aplica os estilos definidos.</a:t>
            </a:r>
            <a:endParaRPr b="1" sz="1900">
              <a:solidFill>
                <a:srgbClr val="E72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Google Shape;255;p37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6" name="Google Shape;256;p37"/>
          <p:cNvSpPr/>
          <p:nvPr/>
        </p:nvSpPr>
        <p:spPr>
          <a:xfrm>
            <a:off x="1014450" y="2892300"/>
            <a:ext cx="5635200" cy="17874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@media</a:t>
            </a:r>
            <a:r>
              <a:rPr lang="pt-BR" sz="17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7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screen</a:t>
            </a:r>
            <a:r>
              <a:rPr lang="pt-BR" sz="17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7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pt-BR" sz="17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pt-BR" sz="1700">
                <a:solidFill>
                  <a:srgbClr val="97E1F1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max-width</a:t>
            </a:r>
            <a:r>
              <a:rPr lang="pt-BR" sz="17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7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7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800</a:t>
            </a:r>
            <a:r>
              <a:rPr lang="pt-BR" sz="17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px</a:t>
            </a:r>
            <a:r>
              <a:rPr lang="pt-BR" sz="17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7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i="1" lang="pt-BR" sz="17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.right</a:t>
            </a:r>
            <a:r>
              <a:rPr lang="pt-BR" sz="17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7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pt-BR" sz="1700">
                <a:solidFill>
                  <a:srgbClr val="97E1F1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width</a:t>
            </a:r>
            <a:r>
              <a:rPr lang="pt-BR" sz="17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7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7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pt-BR" sz="17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%</a:t>
            </a:r>
            <a:r>
              <a:rPr lang="pt-BR" sz="17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7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7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700">
              <a:solidFill>
                <a:srgbClr val="F286C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REVISÃO</a:t>
            </a:r>
            <a:r>
              <a:rPr b="0" lang="pt-BR"/>
              <a:t> | Introdução à HTML</a:t>
            </a:r>
            <a:endParaRPr b="0"/>
          </a:p>
        </p:txBody>
      </p:sp>
      <p:sp>
        <p:nvSpPr>
          <p:cNvPr id="49" name="Google Shape;49;p11"/>
          <p:cNvSpPr txBox="1"/>
          <p:nvPr>
            <p:ph type="title"/>
          </p:nvPr>
        </p:nvSpPr>
        <p:spPr>
          <a:xfrm>
            <a:off x="465750" y="1115450"/>
            <a:ext cx="8178000" cy="34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500"/>
              <a:buFont typeface="Open Sans"/>
              <a:buChar char="●"/>
            </a:pPr>
            <a:r>
              <a:rPr b="1" lang="pt-BR" sz="2000">
                <a:solidFill>
                  <a:srgbClr val="112BDA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pt-BR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orld </a:t>
            </a:r>
            <a:r>
              <a:rPr b="1" lang="pt-BR" sz="2000">
                <a:solidFill>
                  <a:srgbClr val="112BDA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pt-BR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ide </a:t>
            </a:r>
            <a:r>
              <a:rPr b="1" lang="pt-BR" sz="2000">
                <a:solidFill>
                  <a:srgbClr val="112BDA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pt-BR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eb </a:t>
            </a:r>
            <a:r>
              <a:rPr b="1" lang="pt-BR" sz="2000">
                <a:solidFill>
                  <a:srgbClr val="112BDA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pt-BR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onsortium (</a:t>
            </a:r>
            <a:r>
              <a:rPr b="1" lang="pt-BR" sz="2000">
                <a:solidFill>
                  <a:srgbClr val="112BDA"/>
                </a:solidFill>
                <a:latin typeface="Open Sans"/>
                <a:ea typeface="Open Sans"/>
                <a:cs typeface="Open Sans"/>
                <a:sym typeface="Open Sans"/>
              </a:rPr>
              <a:t>W3C</a:t>
            </a:r>
            <a:r>
              <a:rPr lang="pt-BR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25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2500"/>
              <a:buFont typeface="Open Sans"/>
              <a:buChar char="●"/>
            </a:pPr>
            <a:r>
              <a:rPr b="1" lang="pt-BR" sz="2000">
                <a:solidFill>
                  <a:srgbClr val="F55F47"/>
                </a:solidFill>
                <a:latin typeface="Open Sans"/>
                <a:ea typeface="Open Sans"/>
                <a:cs typeface="Open Sans"/>
                <a:sym typeface="Open Sans"/>
              </a:rPr>
              <a:t>HTML</a:t>
            </a:r>
            <a:r>
              <a:rPr lang="pt-BR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b="1" lang="pt-BR" sz="2000">
                <a:solidFill>
                  <a:srgbClr val="F55F47"/>
                </a:solidFill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lang="pt-BR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yper</a:t>
            </a:r>
            <a:r>
              <a:rPr b="1" lang="pt-BR" sz="2000">
                <a:solidFill>
                  <a:srgbClr val="F55F47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pt-BR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ext </a:t>
            </a:r>
            <a:r>
              <a:rPr b="1" lang="pt-BR" sz="2000">
                <a:solidFill>
                  <a:srgbClr val="F55F47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lang="pt-BR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arkup </a:t>
            </a:r>
            <a:r>
              <a:rPr b="1" lang="pt-BR" sz="2000">
                <a:solidFill>
                  <a:srgbClr val="F55F47"/>
                </a:solidFill>
                <a:latin typeface="Open Sans"/>
                <a:ea typeface="Open Sans"/>
                <a:cs typeface="Open Sans"/>
                <a:sym typeface="Open Sans"/>
              </a:rPr>
              <a:t>L</a:t>
            </a:r>
            <a:r>
              <a:rPr lang="pt-BR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anguage </a:t>
            </a:r>
            <a:r>
              <a:rPr lang="pt-BR" sz="2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|</a:t>
            </a:r>
            <a:r>
              <a:rPr lang="pt-BR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Linguagem de Marcação Hipertexto</a:t>
            </a:r>
            <a:r>
              <a:rPr lang="pt-BR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2500"/>
              <a:buFont typeface="Open Sans"/>
              <a:buChar char="○"/>
            </a:pPr>
            <a:r>
              <a:rPr lang="pt-BR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Elementos (</a:t>
            </a:r>
            <a:r>
              <a:rPr i="1" lang="pt-BR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tags</a:t>
            </a:r>
            <a:r>
              <a:rPr lang="pt-BR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i="1" lang="pt-BR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nodes</a:t>
            </a:r>
            <a:r>
              <a:rPr lang="pt-BR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2500"/>
              <a:buFont typeface="Open Sans"/>
              <a:buChar char="○"/>
            </a:pPr>
            <a:r>
              <a:rPr lang="pt-BR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Atributos e valores (</a:t>
            </a:r>
            <a:r>
              <a:rPr i="1" lang="pt-BR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properties</a:t>
            </a:r>
            <a:r>
              <a:rPr lang="pt-BR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1" lang="pt-BR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pt-BR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1" lang="pt-BR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values</a:t>
            </a:r>
            <a:r>
              <a:rPr lang="pt-BR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8818"/>
              </a:buClr>
              <a:buSzPts val="2500"/>
              <a:buFont typeface="Open Sans"/>
              <a:buChar char="○"/>
            </a:pPr>
            <a:r>
              <a:rPr i="1" lang="pt-BR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DOM</a:t>
            </a:r>
            <a:r>
              <a:rPr lang="pt-BR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1" lang="pt-BR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Nodes</a:t>
            </a:r>
            <a:r>
              <a:rPr lang="pt-BR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i="1" lang="pt-BR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Elements</a:t>
            </a:r>
            <a:r>
              <a:rPr lang="pt-BR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i="1" lang="pt-BR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Parent</a:t>
            </a:r>
            <a:r>
              <a:rPr lang="pt-BR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i="1" lang="pt-BR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Child</a:t>
            </a:r>
            <a:r>
              <a:rPr lang="pt-BR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i="1" lang="pt-BR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Sibling</a:t>
            </a:r>
            <a:r>
              <a:rPr lang="pt-BR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26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MATERIAL COMPLEMENTAR</a:t>
            </a:r>
            <a:endParaRPr/>
          </a:p>
        </p:txBody>
      </p:sp>
      <p:sp>
        <p:nvSpPr>
          <p:cNvPr id="262" name="Google Shape;262;p38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63" name="Google Shape;26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9208" y="829884"/>
            <a:ext cx="454074" cy="454074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8"/>
          <p:cNvSpPr txBox="1"/>
          <p:nvPr/>
        </p:nvSpPr>
        <p:spPr>
          <a:xfrm>
            <a:off x="465750" y="1122775"/>
            <a:ext cx="8178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Learn CSS in 20 Minutes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https://youtu.be/1PnVor36_40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Introdução ao CSS | Mod01 - Aula 09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https://youtu.be/AXEw1IllJws</a:t>
            </a:r>
            <a:endParaRPr sz="1100">
              <a:solidFill>
                <a:srgbClr val="0097A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Como importar o CSS | Mod01 - Aula 10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https://youtu.be/ZFC16PwR8JQ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Learn CSS Units In 8 Minutes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https://youtu.be/-GR52czEd-0</a:t>
            </a:r>
            <a:endParaRPr sz="1100">
              <a:solidFill>
                <a:srgbClr val="0097A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UNIDADES CSS RELATIVAS: %, REM, EM, CH, EX (CSS3)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https://youtu.be/etM0JBeFbf8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UNIDADES CSS RELATIVAS: VW, VH, VMAX, VMIN (CSS3)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https://youtu.be/g__c-7M9Xzk</a:t>
            </a:r>
            <a:endParaRPr sz="1100">
              <a:solidFill>
                <a:srgbClr val="0097A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Sistema de cores | Mod01 - Aula 11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https://youtu.be/l0Gf4QA4Yjc</a:t>
            </a:r>
            <a:endParaRPr sz="1100">
              <a:solidFill>
                <a:srgbClr val="0097A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Peso, estilo e shorthand font - HTML5 e CSS3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https://youtu.be/oHj5ez1bSkc</a:t>
            </a:r>
            <a:endParaRPr sz="1100">
              <a:solidFill>
                <a:srgbClr val="0097A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CSS Tips &amp; Tricks: Use CSS Shorthand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https://youtu.be/aKCF1QAk-Is</a:t>
            </a:r>
            <a:endParaRPr sz="1100">
              <a:solidFill>
                <a:srgbClr val="0097A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CSS3: Box Model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https://youtu.be/n2sp9tgEdag</a:t>
            </a:r>
            <a:endParaRPr sz="1100">
              <a:solidFill>
                <a:srgbClr val="0097A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Entendendo sobre position no CSS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https://youtu.be/Y7NeqpwLM2g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Learn CSS Position In 9 Minutes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https://youtu.be/jx5jmI0UlXU</a:t>
            </a:r>
            <a:endParaRPr sz="1100">
              <a:solidFill>
                <a:srgbClr val="0097A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Como utilizar Media Queries para sites Responsivos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https://youtu.be/AltqAPZzAqo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MATERIAL COMPLEMENTAR</a:t>
            </a:r>
            <a:endParaRPr/>
          </a:p>
        </p:txBody>
      </p:sp>
      <p:sp>
        <p:nvSpPr>
          <p:cNvPr id="270" name="Google Shape;270;p39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71" name="Google Shape;271;p39"/>
          <p:cNvPicPr preferRelativeResize="0"/>
          <p:nvPr/>
        </p:nvPicPr>
        <p:blipFill rotWithShape="1">
          <a:blip r:embed="rId3">
            <a:alphaModFix/>
          </a:blip>
          <a:srcRect b="0" l="22210" r="25282" t="0"/>
          <a:stretch/>
        </p:blipFill>
        <p:spPr>
          <a:xfrm>
            <a:off x="7835257" y="836589"/>
            <a:ext cx="518851" cy="5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9"/>
          <p:cNvSpPr txBox="1"/>
          <p:nvPr/>
        </p:nvSpPr>
        <p:spPr>
          <a:xfrm>
            <a:off x="465750" y="1122775"/>
            <a:ext cx="8178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CSS básico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https://developer.mozilla.org/pt-BR/docs/Learn/Getting_started_with_the_web/CSS_basics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Seletores CSS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https://developer.mozilla.org/pt-BR/docs/Learn/CSS/Building_blocks/Selectors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Referência de CSS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https://developer.mozilla.org/pt-BR/docs/Web/CSS/Reference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Cascade and inheritance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developer.mozilla.org/docs/Aprender/CSS/Construindo_blocos/Cascade_and_inheritance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CCS Building Blocks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https://developer.mozilla.org/pt-BR/docs/Learn/CSS/Building_blocks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CSS Tutorial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https://www.w3schools.com/css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CSS Units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https://www.w3schools.com/cssref/css_units.asp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Propriedade color do CSS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https://developer.mozilla.org/pt-BR/docs/Web/CSS/color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Propriedades shorthand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https://developer.mozilla.org/pt-BR/docs/Web/CSS/Shorthand_properties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Box model - CSS | </a:t>
            </a:r>
            <a:r>
              <a:rPr lang="pt-BR" sz="10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developer.mozilla.org/docs/Web/CSS/CSS_Box_Model/Introduction_to_the_CSS_box_model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Position CSS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https://developer.mozilla.org/pt-BR/docs/Web/CSS/position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CSS @media Rule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https://www.w3schools.com/cssref/css3_pr_mediaquery.asp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388" y="951750"/>
            <a:ext cx="32400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0"/>
          <p:cNvSpPr txBox="1"/>
          <p:nvPr/>
        </p:nvSpPr>
        <p:spPr>
          <a:xfrm>
            <a:off x="787600" y="951750"/>
            <a:ext cx="3240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E1D8E"/>
                </a:solidFill>
                <a:latin typeface="Ubuntu"/>
                <a:ea typeface="Ubuntu"/>
                <a:cs typeface="Ubuntu"/>
                <a:sym typeface="Ubuntu"/>
              </a:rPr>
              <a:t>AVALIAÇÃO DOCENTE</a:t>
            </a:r>
            <a:endParaRPr sz="1200">
              <a:solidFill>
                <a:srgbClr val="0E1D8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O que você está achando das minhas aulas neste conteúdo?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u="sng">
                <a:solidFill>
                  <a:srgbClr val="F08305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Clique aqui</a:t>
            </a: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 ou escaneie o QRCode ao lado para avaliar minha aula.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Sinta-se à vontade para fornecer uma avaliação sempre que achar necessário.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A MÃO NA MASSA</a:t>
            </a:r>
            <a:endParaRPr b="0"/>
          </a:p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7" name="Google Shape;57;p12"/>
          <p:cNvSpPr txBox="1"/>
          <p:nvPr/>
        </p:nvSpPr>
        <p:spPr>
          <a:xfrm>
            <a:off x="494800" y="1077571"/>
            <a:ext cx="5267700" cy="24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Instalar </a:t>
            </a:r>
            <a:r>
              <a:rPr b="1" lang="pt-BR" sz="3200">
                <a:solidFill>
                  <a:srgbClr val="3D85C6"/>
                </a:solidFill>
                <a:latin typeface="Open Sans"/>
                <a:ea typeface="Open Sans"/>
                <a:cs typeface="Open Sans"/>
                <a:sym typeface="Open Sans"/>
              </a:rPr>
              <a:t>VS Code</a:t>
            </a:r>
            <a:r>
              <a:rPr lang="pt-BR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lang="pt-BR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5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(ou outro editor que se sentir mais confortável)</a:t>
            </a:r>
            <a:br>
              <a:rPr lang="pt-BR" sz="15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9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https://code.visualstudio.com</a:t>
            </a:r>
            <a:endParaRPr sz="15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15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Sugestão: Instalar extensão </a:t>
            </a:r>
            <a:r>
              <a:rPr b="1" lang="pt-BR" sz="1500">
                <a:solidFill>
                  <a:srgbClr val="892CA7"/>
                </a:solidFill>
                <a:latin typeface="Open Sans"/>
                <a:ea typeface="Open Sans"/>
                <a:cs typeface="Open Sans"/>
                <a:sym typeface="Open Sans"/>
              </a:rPr>
              <a:t>Live Server</a:t>
            </a:r>
            <a:r>
              <a:rPr lang="pt-BR" sz="15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no </a:t>
            </a:r>
            <a:r>
              <a:rPr b="1" lang="pt-BR" sz="1500">
                <a:solidFill>
                  <a:srgbClr val="3D85C6"/>
                </a:solidFill>
                <a:latin typeface="Open Sans"/>
                <a:ea typeface="Open Sans"/>
                <a:cs typeface="Open Sans"/>
                <a:sym typeface="Open Sans"/>
              </a:rPr>
              <a:t>VS Code</a:t>
            </a:r>
            <a:endParaRPr sz="15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15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Criar um arquivo </a:t>
            </a:r>
            <a:r>
              <a:rPr b="1"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index.html</a:t>
            </a:r>
            <a:r>
              <a:rPr lang="pt-BR" sz="15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no seu editor</a:t>
            </a:r>
            <a:endParaRPr b="1" sz="19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8" name="Google Shape;58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1150" y="2163739"/>
            <a:ext cx="651900" cy="65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4025" y="1050363"/>
            <a:ext cx="875500" cy="8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/>
        </p:nvSpPr>
        <p:spPr>
          <a:xfrm>
            <a:off x="7034877" y="1848702"/>
            <a:ext cx="13029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4800">
                <a:solidFill>
                  <a:srgbClr val="868584"/>
                </a:solidFill>
                <a:latin typeface="Open Sans"/>
                <a:ea typeface="Open Sans"/>
                <a:cs typeface="Open Sans"/>
                <a:sym typeface="Open Sans"/>
              </a:rPr>
              <a:t>&lt;/&gt;</a:t>
            </a:r>
            <a:endParaRPr sz="4800">
              <a:solidFill>
                <a:srgbClr val="86858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2"/>
          <p:cNvSpPr txBox="1"/>
          <p:nvPr/>
        </p:nvSpPr>
        <p:spPr>
          <a:xfrm>
            <a:off x="956500" y="3823700"/>
            <a:ext cx="46656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68584"/>
                </a:solidFill>
                <a:latin typeface="Open Sans"/>
                <a:ea typeface="Open Sans"/>
                <a:cs typeface="Open Sans"/>
                <a:sym typeface="Open Sans"/>
              </a:rPr>
              <a:t>Code Sandbox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https://codesandbox.io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68584"/>
                </a:solidFill>
                <a:latin typeface="Open Sans"/>
                <a:ea typeface="Open Sans"/>
                <a:cs typeface="Open Sans"/>
                <a:sym typeface="Open Sans"/>
              </a:rPr>
              <a:t>PlayCode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https://playcode.io/new</a:t>
            </a:r>
            <a:b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100">
                <a:solidFill>
                  <a:srgbClr val="868584"/>
                </a:solidFill>
                <a:latin typeface="Open Sans"/>
                <a:ea typeface="Open Sans"/>
                <a:cs typeface="Open Sans"/>
                <a:sym typeface="Open Sans"/>
              </a:rPr>
              <a:t>CodePen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https://codepen.io/pen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68584"/>
                </a:solidFill>
                <a:latin typeface="Open Sans"/>
                <a:ea typeface="Open Sans"/>
                <a:cs typeface="Open Sans"/>
                <a:sym typeface="Open Sans"/>
              </a:rPr>
              <a:t>JSFiddle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https://jsfiddle.net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2" name="Google Shape;62;p1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683477" y="3153300"/>
            <a:ext cx="2696900" cy="1090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A MÃO NA MASSA</a:t>
            </a:r>
            <a:endParaRPr b="0"/>
          </a:p>
        </p:txBody>
      </p:sp>
      <p:sp>
        <p:nvSpPr>
          <p:cNvPr id="68" name="Google Shape;68;p13"/>
          <p:cNvSpPr txBox="1"/>
          <p:nvPr/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rgbClr val="FAFAFA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FAFAF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1657" y="1852250"/>
            <a:ext cx="4277901" cy="756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3820250" y="983007"/>
            <a:ext cx="4618200" cy="10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160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b="1"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Ctrl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+ </a:t>
            </a:r>
            <a:r>
              <a:rPr b="1"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Shift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+ </a:t>
            </a:r>
            <a:r>
              <a:rPr b="1"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b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Live Server: Open with Live Server</a:t>
            </a:r>
            <a:endParaRPr sz="16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4080169" y="2576548"/>
            <a:ext cx="20289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Start</a:t>
            </a:r>
            <a:endParaRPr sz="19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b="1"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Alt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+ </a:t>
            </a:r>
            <a:r>
              <a:rPr b="1"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L</a:t>
            </a:r>
            <a:endParaRPr b="1" sz="19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b="1"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Alt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+ </a:t>
            </a:r>
            <a:r>
              <a:rPr b="1"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endParaRPr b="1" sz="19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475" y="1282875"/>
            <a:ext cx="2640500" cy="31319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/>
        </p:nvSpPr>
        <p:spPr>
          <a:xfrm>
            <a:off x="6214388" y="2690412"/>
            <a:ext cx="20289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Stop</a:t>
            </a:r>
            <a:endParaRPr sz="19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b="1"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Alt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+ </a:t>
            </a:r>
            <a:r>
              <a:rPr b="1"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L</a:t>
            </a:r>
            <a:endParaRPr b="1" sz="19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b="1"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Alt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+ </a:t>
            </a:r>
            <a:r>
              <a:rPr b="1"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endParaRPr b="1" sz="19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5">
            <a:alphaModFix/>
          </a:blip>
          <a:srcRect b="0" l="3583" r="3574" t="0"/>
          <a:stretch/>
        </p:blipFill>
        <p:spPr>
          <a:xfrm>
            <a:off x="4179100" y="3988950"/>
            <a:ext cx="1268025" cy="4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 rotWithShape="1">
          <a:blip r:embed="rId6">
            <a:alphaModFix/>
          </a:blip>
          <a:srcRect b="0" l="3839" r="6450" t="0"/>
          <a:stretch/>
        </p:blipFill>
        <p:spPr>
          <a:xfrm>
            <a:off x="6340975" y="3984900"/>
            <a:ext cx="1468400" cy="42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CSS</a:t>
            </a:r>
            <a:endParaRPr b="0"/>
          </a:p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2" name="Google Shape;82;p14"/>
          <p:cNvPicPr preferRelativeResize="0"/>
          <p:nvPr/>
        </p:nvPicPr>
        <p:blipFill rotWithShape="1">
          <a:blip r:embed="rId3">
            <a:alphaModFix/>
          </a:blip>
          <a:srcRect b="24862" l="14705" r="14698" t="6625"/>
          <a:stretch/>
        </p:blipFill>
        <p:spPr>
          <a:xfrm>
            <a:off x="2670550" y="1254725"/>
            <a:ext cx="3498100" cy="299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CSS</a:t>
            </a:r>
            <a:endParaRPr b="0"/>
          </a:p>
        </p:txBody>
      </p:sp>
      <p:sp>
        <p:nvSpPr>
          <p:cNvPr id="88" name="Google Shape;88;p15"/>
          <p:cNvSpPr txBox="1"/>
          <p:nvPr>
            <p:ph type="title"/>
          </p:nvPr>
        </p:nvSpPr>
        <p:spPr>
          <a:xfrm>
            <a:off x="465750" y="1115450"/>
            <a:ext cx="5266500" cy="34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Open Sans"/>
              <a:buChar char="●"/>
            </a:pPr>
            <a:r>
              <a:rPr b="1" lang="pt-BR" sz="1900">
                <a:solidFill>
                  <a:srgbClr val="3D85C6"/>
                </a:solidFill>
                <a:latin typeface="Open Sans"/>
                <a:ea typeface="Open Sans"/>
                <a:cs typeface="Open Sans"/>
                <a:sym typeface="Open Sans"/>
              </a:rPr>
              <a:t>CSS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b="1" lang="pt-BR" sz="1900">
                <a:solidFill>
                  <a:srgbClr val="3D85C6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ascading </a:t>
            </a:r>
            <a:r>
              <a:rPr b="1" lang="pt-BR" sz="1900">
                <a:solidFill>
                  <a:srgbClr val="3D85C6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tyle </a:t>
            </a:r>
            <a:r>
              <a:rPr b="1" lang="pt-BR" sz="1900">
                <a:solidFill>
                  <a:srgbClr val="3D85C6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heets)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Open Sans"/>
              <a:buChar char="●"/>
            </a:pP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Não é uma linguagem de programação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 uma linguagem de </a:t>
            </a:r>
            <a:r>
              <a:rPr b="1"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estilização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8818"/>
              </a:buClr>
              <a:buSzPts val="1900"/>
              <a:buFont typeface="Open Sans"/>
              <a:buChar char="●"/>
            </a:pP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Descreve ao navegador regras de</a:t>
            </a:r>
            <a:b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exibição de elementos HTML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0" name="Google Shape;90;p15"/>
          <p:cNvPicPr preferRelativeResize="0"/>
          <p:nvPr/>
        </p:nvPicPr>
        <p:blipFill rotWithShape="1">
          <a:blip r:embed="rId3">
            <a:alphaModFix/>
          </a:blip>
          <a:srcRect b="24862" l="14705" r="14698" t="6625"/>
          <a:stretch/>
        </p:blipFill>
        <p:spPr>
          <a:xfrm>
            <a:off x="5591650" y="1504019"/>
            <a:ext cx="2864650" cy="24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CSS</a:t>
            </a:r>
            <a:endParaRPr b="0"/>
          </a:p>
        </p:txBody>
      </p:sp>
      <p:sp>
        <p:nvSpPr>
          <p:cNvPr id="96" name="Google Shape;96;p16"/>
          <p:cNvSpPr txBox="1"/>
          <p:nvPr>
            <p:ph type="title"/>
          </p:nvPr>
        </p:nvSpPr>
        <p:spPr>
          <a:xfrm>
            <a:off x="465750" y="1115450"/>
            <a:ext cx="8117100" cy="34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3100"/>
              <a:buFont typeface="Open Sans"/>
              <a:buChar char="●"/>
            </a:pPr>
            <a:r>
              <a:rPr lang="pt-BR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Cascata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254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3100"/>
              <a:buFont typeface="Open Sans"/>
              <a:buChar char="●"/>
            </a:pPr>
            <a:r>
              <a:rPr lang="pt-BR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Especificidade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254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8818"/>
              </a:buClr>
              <a:buSzPts val="3100"/>
              <a:buFont typeface="Open Sans"/>
              <a:buChar char="●"/>
            </a:pPr>
            <a:r>
              <a:rPr lang="pt-BR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Herança</a:t>
            </a:r>
            <a:endParaRPr b="1" sz="1900">
              <a:solidFill>
                <a:srgbClr val="3D85C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CSS</a:t>
            </a:r>
            <a:endParaRPr b="0"/>
          </a:p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465750" y="1007949"/>
            <a:ext cx="80313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b="1" lang="pt-BR" sz="2000">
                <a:solidFill>
                  <a:srgbClr val="3D85C6"/>
                </a:solidFill>
                <a:latin typeface="Open Sans"/>
                <a:ea typeface="Open Sans"/>
                <a:cs typeface="Open Sans"/>
                <a:sym typeface="Open Sans"/>
              </a:rPr>
              <a:t>CSS</a:t>
            </a:r>
            <a:r>
              <a:rPr lang="pt-BR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Seletores, Propriedades e Valores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670997" y="1595899"/>
            <a:ext cx="4017000" cy="29841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180000" lIns="180000" spcFirstLastPara="1" rIns="180000" wrap="square" tIns="1800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5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500">
                <a:solidFill>
                  <a:srgbClr val="97E1F1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lang="pt-BR" sz="15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5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5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5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5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.texto</a:t>
            </a: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5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500">
                <a:solidFill>
                  <a:srgbClr val="97E1F1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text-align</a:t>
            </a:r>
            <a:r>
              <a:rPr lang="pt-BR" sz="15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5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left</a:t>
            </a: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5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5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500">
                <a:solidFill>
                  <a:srgbClr val="62E88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#lista</a:t>
            </a: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5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500">
                <a:solidFill>
                  <a:srgbClr val="97E1F1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font-size</a:t>
            </a:r>
            <a:r>
              <a:rPr lang="pt-BR" sz="15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500">
                <a:solidFill>
                  <a:srgbClr val="BF9EEE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16</a:t>
            </a:r>
            <a:r>
              <a:rPr lang="pt-BR" sz="1500">
                <a:solidFill>
                  <a:srgbClr val="F286C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px</a:t>
            </a: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5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6F6F4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500">
              <a:solidFill>
                <a:srgbClr val="F6F6F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7B7F8B"/>
                </a:solidFill>
                <a:highlight>
                  <a:srgbClr val="282A36"/>
                </a:highlight>
                <a:latin typeface="Roboto Mono"/>
                <a:ea typeface="Roboto Mono"/>
                <a:cs typeface="Roboto Mono"/>
                <a:sym typeface="Roboto Mono"/>
              </a:rPr>
              <a:t>/* comentário */</a:t>
            </a:r>
            <a:endParaRPr sz="1500">
              <a:solidFill>
                <a:srgbClr val="F286C4"/>
              </a:solidFill>
              <a:highlight>
                <a:srgbClr val="282A3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4980925" y="1899975"/>
            <a:ext cx="3924300" cy="23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800">
                <a:solidFill>
                  <a:srgbClr val="F286C4"/>
                </a:solidFill>
                <a:latin typeface="Open Sans"/>
                <a:ea typeface="Open Sans"/>
                <a:cs typeface="Open Sans"/>
                <a:sym typeface="Open Sans"/>
              </a:rPr>
              <a:t>Seletor de Tag</a:t>
            </a:r>
            <a: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i="1" lang="pt-BR" sz="1800">
                <a:solidFill>
                  <a:srgbClr val="93C47D"/>
                </a:solidFill>
                <a:latin typeface="Open Sans"/>
                <a:ea typeface="Open Sans"/>
                <a:cs typeface="Open Sans"/>
                <a:sym typeface="Open Sans"/>
              </a:rPr>
              <a:t>.Seletor de Classe</a:t>
            </a:r>
            <a:r>
              <a:rPr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br>
              <a:rPr b="1" i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i="1" lang="pt-BR" sz="1800">
                <a:solidFill>
                  <a:srgbClr val="93C47D"/>
                </a:solidFill>
                <a:latin typeface="Open Sans"/>
                <a:ea typeface="Open Sans"/>
                <a:cs typeface="Open Sans"/>
                <a:sym typeface="Open Sans"/>
              </a:rPr>
              <a:t>#Seletor de Id</a:t>
            </a:r>
            <a: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b="1" lang="pt-BR" sz="1800">
                <a:solidFill>
                  <a:srgbClr val="6FA8DC"/>
                </a:solidFill>
                <a:latin typeface="Open Sans"/>
                <a:ea typeface="Open Sans"/>
                <a:cs typeface="Open Sans"/>
                <a:sym typeface="Open Sans"/>
              </a:rPr>
              <a:t>Propriedade</a:t>
            </a:r>
            <a: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b="1" lang="pt-BR" sz="1800">
                <a:solidFill>
                  <a:srgbClr val="8E7CC3"/>
                </a:solidFill>
                <a:latin typeface="Open Sans"/>
                <a:ea typeface="Open Sans"/>
                <a:cs typeface="Open Sans"/>
                <a:sym typeface="Open Sans"/>
              </a:rPr>
              <a:t>Valor</a:t>
            </a:r>
            <a:r>
              <a:rPr b="1" lang="pt-BR" sz="1800">
                <a:solidFill>
                  <a:srgbClr val="FF98C5"/>
                </a:solidFill>
                <a:latin typeface="Open Sans"/>
                <a:ea typeface="Open Sans"/>
                <a:cs typeface="Open Sans"/>
                <a:sym typeface="Open Sans"/>
              </a:rPr>
              <a:t>Unidade</a:t>
            </a:r>
            <a: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;</a:t>
            </a:r>
            <a:br>
              <a:rPr b="1" lang="pt-BR" sz="1800">
                <a:solidFill>
                  <a:srgbClr val="8E7CC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/*</a:t>
            </a:r>
            <a: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pt-BR" sz="1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Comentário</a:t>
            </a:r>
            <a: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*/</a:t>
            </a:r>
            <a:endParaRPr b="1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VinHous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