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Ubuntu"/>
      <p:regular r:id="rId62"/>
      <p:bold r:id="rId63"/>
      <p:italic r:id="rId64"/>
      <p:boldItalic r:id="rId65"/>
    </p:embeddedFont>
    <p:embeddedFont>
      <p:font typeface="Helvetica Neue"/>
      <p:regular r:id="rId66"/>
      <p:bold r:id="rId67"/>
      <p:italic r:id="rId68"/>
      <p:boldItalic r:id="rId69"/>
    </p:embeddedFon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Ubuntu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Ubuntu-italic.fntdata"/><Relationship Id="rId63" Type="http://schemas.openxmlformats.org/officeDocument/2006/relationships/font" Target="fonts/Ubuntu-bold.fntdata"/><Relationship Id="rId22" Type="http://schemas.openxmlformats.org/officeDocument/2006/relationships/slide" Target="slides/slide17.xml"/><Relationship Id="rId66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65" Type="http://schemas.openxmlformats.org/officeDocument/2006/relationships/font" Target="fonts/Ubuntu-boldItalic.fntdata"/><Relationship Id="rId24" Type="http://schemas.openxmlformats.org/officeDocument/2006/relationships/slide" Target="slides/slide19.xml"/><Relationship Id="rId68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67" Type="http://schemas.openxmlformats.org/officeDocument/2006/relationships/font" Target="fonts/HelveticaNeue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228447f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228447f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d228447f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d228447f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d228447f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d228447f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d228447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d228447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d228447f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d228447f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d228447f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d228447f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d228447f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d228447f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d228447f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d228447f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d228447f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d228447f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d228447f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d228447f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5d228447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5d228447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d228447f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d228447f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d228447f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d228447f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d228447f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d228447f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d228447f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d228447f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d228447f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d228447f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d228447f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d228447f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d228447f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d228447f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d228447f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d228447f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d228447f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d228447f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d228447f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d228447f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d228447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d228447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d228447f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d228447f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d228447f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5d228447f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d228447f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d228447f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d228447f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d228447f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d228447f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d228447f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d228447f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d228447f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d228447f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d228447f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d228447f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5d228447f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d228447f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d228447f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5d228447f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5d228447f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d228447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d228447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d228447f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d228447f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5d228447f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5d228447f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d228447f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d228447f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d228447f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d228447f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d228447f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d228447f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d228447f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d228447f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d228447fe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5d228447fe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d228447fe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5d228447fe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d228447f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d228447f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5d228447f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5d228447f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d228447f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d228447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d228447f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d228447f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d228447f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d228447f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5d228447fe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5d228447fe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d228447f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d228447f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5d228447f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5d228447f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228447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228447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d228447f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d228447f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d228447f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d228447f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d228447f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d228447f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 2">
  <p:cSld name="BLANK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 3">
  <p:cSld name="BLANK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 1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 1 1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pt-BR/docs/Web/HTML" TargetMode="External"/><Relationship Id="rId4" Type="http://schemas.openxmlformats.org/officeDocument/2006/relationships/hyperlink" Target="https://www.w3schools.com/html/" TargetMode="External"/><Relationship Id="rId5" Type="http://schemas.openxmlformats.org/officeDocument/2006/relationships/hyperlink" Target="https://developer.mozilla.org/en-US/docs/Web/HTML/Element" TargetMode="External"/><Relationship Id="rId6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schools.com/css/" TargetMode="External"/><Relationship Id="rId8" Type="http://schemas.openxmlformats.org/officeDocument/2006/relationships/hyperlink" Target="https://www.youtube.com/watch?v=pQN-pnXPaV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in/tiagoamp/" TargetMode="External"/><Relationship Id="rId4" Type="http://schemas.openxmlformats.org/officeDocument/2006/relationships/hyperlink" Target="https://twitter.com/tiagoamp" TargetMode="External"/><Relationship Id="rId5" Type="http://schemas.openxmlformats.org/officeDocument/2006/relationships/hyperlink" Target="https://github.com/tiagoamp" TargetMode="External"/><Relationship Id="rId6" Type="http://schemas.openxmlformats.org/officeDocument/2006/relationships/hyperlink" Target="https://tiagoamp.medium.com/" TargetMode="External"/><Relationship Id="rId7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2.png"/><Relationship Id="rId4" Type="http://schemas.openxmlformats.org/officeDocument/2006/relationships/image" Target="../media/image4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s://www.w3schools.com/css/css_grid.asp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ww.w3schools.com/css/" TargetMode="External"/><Relationship Id="rId4" Type="http://schemas.openxmlformats.org/officeDocument/2006/relationships/hyperlink" Target="https://developer.mozilla.org/pt-BR/docs/Web/CSS/CSS_Selectors" TargetMode="External"/><Relationship Id="rId5" Type="http://schemas.openxmlformats.org/officeDocument/2006/relationships/hyperlink" Target="https://css-tricks.com/snippets/css/a-guide-to-flexbox/" TargetMode="External"/><Relationship Id="rId6" Type="http://schemas.openxmlformats.org/officeDocument/2006/relationships/hyperlink" Target="https://www.w3schools.com/css/css3_flexbox.asp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3.png"/><Relationship Id="rId4" Type="http://schemas.openxmlformats.org/officeDocument/2006/relationships/hyperlink" Target="https://forms.gle/HVETc26n5cZSAzhy8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&amp;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(IDE)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000"/>
            <a:ext cx="8515450" cy="418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PREPARAÇÃO DO AMBIENTE DE AULA</a:t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7800"/>
            <a:ext cx="8839200" cy="280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PREPARAÇÃO DO AMBIENTE DE AULA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838200" y="2209800"/>
            <a:ext cx="747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Alternativa: Bloco de Notas e Arrastar página HTML pro navegador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Recarregar página (atalho = “F5”)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DOCUMENTO HTML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1401600"/>
            <a:ext cx="21336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</a:t>
            </a:r>
            <a:endParaRPr/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465750" y="2807350"/>
            <a:ext cx="82125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estrutura básica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do HTML é formada por “</a:t>
            </a:r>
            <a:r>
              <a:rPr b="1" i="1" lang="pt-BR">
                <a:latin typeface="Open Sans"/>
                <a:ea typeface="Open Sans"/>
                <a:cs typeface="Open Sans"/>
                <a:sym typeface="Open Sans"/>
              </a:rPr>
              <a:t>tags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. Cada TAG tem características próprias e características genéricas.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O Navegador (browser) interpreta as TAGs gerando elementos na tela.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875" y="1005650"/>
            <a:ext cx="6801224" cy="1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 HTML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575" y="1119188"/>
            <a:ext cx="579120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192475" y="1119200"/>
            <a:ext cx="2522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Atributos</a:t>
            </a:r>
            <a:r>
              <a:rPr lang="pt-BR"/>
              <a:t> de TAG são formas de definir comportamentos especiais aos elementos.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atributo que todas as tags suportam é o “title”. Seu valor define um texto para ser exibido enquanto o cursor estiver em cima daquele item.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tags tem seus próprios atributos como na imagem. (TAG &lt;a&gt; possui a propriedade "href")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“CONTAINER”</a:t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465750" y="12113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&lt;h1&gt;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Título grande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&lt;/h1&gt; 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 ao …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&lt;h6&gt;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Título menor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&lt;/h6&gt;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&lt;div&gt;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Conteúdo em bloco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&lt;/div&gt;</a:t>
            </a:r>
            <a:endParaRPr b="1"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&lt;section&gt;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Conteúdo em bloco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&lt;/section&gt;</a:t>
            </a:r>
            <a:endParaRPr b="1"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&lt;span&gt;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Conteúdo em linha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&lt;/span&gt;</a:t>
            </a:r>
            <a:endParaRPr b="1"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&lt;p&gt;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Parágrafo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&lt;/p&gt;</a:t>
            </a:r>
            <a:endParaRPr b="1"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&lt;em&gt;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Texto em </a:t>
            </a:r>
            <a:r>
              <a:rPr i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itálico</a:t>
            </a:r>
            <a:r>
              <a:rPr b="1" i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&lt;/em&gt;</a:t>
            </a:r>
            <a:endParaRPr b="1"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&lt;strong&gt; 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Texto em negrito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&lt;/strong&gt;</a:t>
            </a:r>
            <a:endParaRPr b="1"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&lt;hr/&gt;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⇒ separador   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&lt;br/&gt;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⇒ quebra de linha (“break”) 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etc…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465750" y="1973300"/>
            <a:ext cx="82125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&lt;ul&gt;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Listas sem ordenação (unordered)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&lt;/ul&gt;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&lt;ol&gt;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Listas ordenadas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&lt;/ol&gt;</a:t>
            </a:r>
            <a:endParaRPr b="1"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&lt;li&gt;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Elemento de lista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&lt;/li&gt;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237150" y="1820550"/>
            <a:ext cx="52686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&lt;table&gt;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Tabela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&lt;/table&gt;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&lt;tr&gt;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Linha da tabela (“row”)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&lt;/tr&gt;</a:t>
            </a:r>
            <a:endParaRPr b="1"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&lt;th&gt;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Coluna de cabeçalho (“header”)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&lt;/th&gt;</a:t>
            </a:r>
            <a:endParaRPr b="1"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&lt;td&gt;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Coluna de dados (“data”)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&lt;/td&gt;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6171400" y="1481850"/>
            <a:ext cx="2349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table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    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tr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	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th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r>
              <a:rPr lang="pt-BR" sz="1100"/>
              <a:t>Nome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/th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	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th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r>
              <a:rPr lang="pt-BR" sz="1100"/>
              <a:t>Sobrenome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/th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    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/tr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    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tr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   	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td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r>
              <a:rPr lang="pt-BR" sz="1100"/>
              <a:t>Rachel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/td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   	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td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r>
              <a:rPr lang="pt-BR" sz="1100"/>
              <a:t>Green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/td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    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/tr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     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tr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	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td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r>
              <a:rPr lang="pt-BR" sz="1100"/>
              <a:t>Ross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/td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	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td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r>
              <a:rPr lang="pt-BR" sz="1100"/>
              <a:t>Geller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/td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     </a:t>
            </a: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/tr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CD"/>
                </a:solidFill>
              </a:rPr>
              <a:t>&lt;</a:t>
            </a:r>
            <a:r>
              <a:rPr lang="pt-BR" sz="1100">
                <a:solidFill>
                  <a:srgbClr val="A52A2A"/>
                </a:solidFill>
              </a:rPr>
              <a:t>/table</a:t>
            </a:r>
            <a:r>
              <a:rPr lang="pt-BR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FORMULÁRIO (INPUT)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235" y="1030925"/>
            <a:ext cx="5859014" cy="32956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39375" y="1183325"/>
            <a:ext cx="2767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&lt;input type=”text”&gt;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&lt;input type=”password”&gt;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&lt;input type=”email”&gt;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&lt;input type=”number”&gt;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&lt;input type=”date”&gt;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&lt;input type=”radio”&gt;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&lt;input type=”range”&gt;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&lt;input type=”checkbox”&gt;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&lt;input type=”color”&gt;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465750" y="1351375"/>
            <a:ext cx="81780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Apresentações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Revisão HTML e CSS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Elementos HTML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Ferramentas: VS Code, Live Server Extension, Node.js exec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20:30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20:50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FORMULÁRIO (OUTROS)</a:t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367975" y="2021525"/>
            <a:ext cx="836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&lt;label&gt; &lt;/label&gt;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&lt;textarea&gt;&lt;/textarea&gt;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&lt;select&gt;&lt;/select&gt;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&lt;button&gt;&lt;/button&gt;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&lt;form&gt;&lt;/form&gt;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 / FIGURA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p34"/>
          <p:cNvSpPr txBox="1"/>
          <p:nvPr>
            <p:ph type="title"/>
          </p:nvPr>
        </p:nvSpPr>
        <p:spPr>
          <a:xfrm>
            <a:off x="465750" y="1973300"/>
            <a:ext cx="82125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&lt;img src=” ”&gt;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○"/>
            </a:pP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 de imagem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○"/>
            </a:pP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imagem local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 DE LINK (“ANCHOR”)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4" name="Google Shape;224;p35"/>
          <p:cNvSpPr txBox="1"/>
          <p:nvPr>
            <p:ph type="title"/>
          </p:nvPr>
        </p:nvSpPr>
        <p:spPr>
          <a:xfrm>
            <a:off x="465750" y="1973300"/>
            <a:ext cx="82125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●"/>
            </a:pP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 href=” ”&gt;</a:t>
            </a: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texto do link </a:t>
            </a:r>
            <a:r>
              <a:rPr b="1"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&lt;/a&gt;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○"/>
            </a:pP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 entre páginas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Open Sans"/>
              <a:buChar char="○"/>
            </a:pPr>
            <a:r>
              <a:rPr lang="pt-BR" sz="16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 para ‘id’ dentro da página</a:t>
            </a:r>
            <a:endParaRPr sz="16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 SEMÂNTICAS DO HTML 5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465750" y="903100"/>
            <a:ext cx="2847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tag </a:t>
            </a:r>
            <a:r>
              <a:rPr b="1" lang="pt-BR"/>
              <a:t>&lt;div&gt;</a:t>
            </a:r>
            <a:r>
              <a:rPr lang="pt-BR"/>
              <a:t> é a forma mais genérica de envolver um conteúdo.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Conforme os sites ficaram mais robustos novas formas de lidar com os problemas surgem.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tags semânticas tem o papel de tornar a escrita de HTML mais </a:t>
            </a:r>
            <a:r>
              <a:rPr b="1" lang="pt-BR"/>
              <a:t>significativa</a:t>
            </a:r>
            <a:r>
              <a:rPr lang="pt-BR"/>
              <a:t>, ou seja menos genérica.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muitos elementos semânticos, os principais são: </a:t>
            </a:r>
            <a:r>
              <a:rPr b="1" lang="pt-BR"/>
              <a:t>&lt;header&gt; &lt;main&gt; &lt;footer&gt; &lt;nav&gt; &lt;aside&gt; &lt;article&gt; &lt;figure&gt;</a:t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625" y="1015425"/>
            <a:ext cx="4935622" cy="36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REVISANDO…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9" name="Google Shape;239;p37"/>
          <p:cNvSpPr txBox="1"/>
          <p:nvPr/>
        </p:nvSpPr>
        <p:spPr>
          <a:xfrm>
            <a:off x="838200" y="1400775"/>
            <a:ext cx="7479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HTML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CSS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Javascript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Ferramentas de desenvolvimento (VS Code + extensions)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 (HTML) …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465750" y="1130300"/>
            <a:ext cx="83544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Char char="●"/>
            </a:pPr>
            <a:r>
              <a:rPr lang="pt-BR" sz="1600"/>
              <a:t>HTML | MDN: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https://developer.mozilla.org/pt-BR/docs/Web/HTML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Char char="●"/>
            </a:pPr>
            <a:r>
              <a:rPr lang="pt-BR" sz="1600"/>
              <a:t>HTML | w3schools: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https://www.w3schools.com/html/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Char char="●"/>
            </a:pPr>
            <a:r>
              <a:rPr lang="pt-BR" sz="1600"/>
              <a:t>Lista de tags HTML: </a:t>
            </a:r>
            <a:r>
              <a:rPr lang="pt-BR" sz="16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https://developer.mozilla.org/en-US/docs/Web/HTML/Element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Char char="●"/>
            </a:pPr>
            <a:r>
              <a:rPr lang="pt-BR" sz="1600"/>
              <a:t>CSS | MDN: </a:t>
            </a:r>
            <a:r>
              <a:rPr lang="pt-BR" sz="1600" u="sng">
                <a:solidFill>
                  <a:schemeClr val="hlink"/>
                </a:solidFill>
                <a:hlinkClick r:id="rId6"/>
              </a:rPr>
              <a:t>https://developer.mozilla.org/pt-BR/docs/Web/CSS</a:t>
            </a:r>
            <a:endParaRPr sz="16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Char char="●"/>
            </a:pPr>
            <a:r>
              <a:rPr lang="pt-BR" sz="1600"/>
              <a:t>CSS | w3schools: </a:t>
            </a:r>
            <a:r>
              <a:rPr lang="pt-BR" sz="1600" u="sng">
                <a:solidFill>
                  <a:schemeClr val="hlink"/>
                </a:solidFill>
                <a:hlinkClick r:id="rId7"/>
              </a:rPr>
              <a:t>https://www.w3schools.com/css/</a:t>
            </a:r>
            <a:r>
              <a:rPr lang="pt-BR" sz="1600"/>
              <a:t> </a:t>
            </a:r>
            <a:r>
              <a:rPr lang="pt-BR"/>
              <a:t>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Videos no Youtube: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HTML Full Course (freeCodeCamp em inglês, legenda em pt-br):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8"/>
              </a:rPr>
              <a:t>https://www.youtube.com/watch?v=pQN-pnXPaVg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252" name="Google Shape;252;p39"/>
          <p:cNvSpPr txBox="1"/>
          <p:nvPr>
            <p:ph type="title"/>
          </p:nvPr>
        </p:nvSpPr>
        <p:spPr>
          <a:xfrm>
            <a:off x="465750" y="1351375"/>
            <a:ext cx="81780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Seletores CSS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Posicionamento com Flexbox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</a:t>
            </a:r>
            <a:endParaRPr/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906" y="1749994"/>
            <a:ext cx="3982793" cy="217183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754" y="1752417"/>
            <a:ext cx="3545982" cy="21669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40"/>
          <p:cNvSpPr/>
          <p:nvPr/>
        </p:nvSpPr>
        <p:spPr>
          <a:xfrm>
            <a:off x="323903" y="1129025"/>
            <a:ext cx="39828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 txBox="1"/>
          <p:nvPr/>
        </p:nvSpPr>
        <p:spPr>
          <a:xfrm>
            <a:off x="323903" y="1169414"/>
            <a:ext cx="3982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 CSS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4807750" y="1088625"/>
            <a:ext cx="35460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0"/>
          <p:cNvSpPr txBox="1"/>
          <p:nvPr/>
        </p:nvSpPr>
        <p:spPr>
          <a:xfrm>
            <a:off x="4807750" y="1129014"/>
            <a:ext cx="3546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 CSS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CSS - DANDO ASAS AO HTML</a:t>
            </a:r>
            <a:endParaRPr/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41"/>
          <p:cNvSpPr txBox="1"/>
          <p:nvPr>
            <p:ph type="title"/>
          </p:nvPr>
        </p:nvSpPr>
        <p:spPr>
          <a:xfrm>
            <a:off x="464400" y="12113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 o CSS podemos: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Definir o tamanho dos elementos HTML (altura e largura)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Definir a posição dos elementos (distância interna e externa dos elementos)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Definir borda e sombreamento dos elementos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Definir cor de fundo e cor do texto dos elementos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Definir diversas características do texto dos elementos (fonte, tamanho, negrito, etc…)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Criar formas geométricas e animações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</a:t>
            </a:r>
            <a:endParaRPr/>
          </a:p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2407600" y="1058900"/>
            <a:ext cx="6270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20"/>
              <a:buFont typeface="Open Sans"/>
              <a:buChar char="-"/>
            </a:pPr>
            <a:r>
              <a:rPr lang="pt-BR" sz="15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39 anos.</a:t>
            </a:r>
            <a:endParaRPr sz="152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20"/>
              <a:buFont typeface="Open Sans"/>
              <a:buChar char="-"/>
            </a:pPr>
            <a:r>
              <a:rPr lang="pt-BR" sz="15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Natural de Marília/SP, mas morando em Floripa/SC há muitos anos. </a:t>
            </a:r>
            <a:endParaRPr sz="152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20"/>
              <a:buFont typeface="Open Sans"/>
              <a:buChar char="-"/>
            </a:pPr>
            <a:r>
              <a:rPr lang="pt-BR" sz="15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Fullstack developer.</a:t>
            </a:r>
            <a:endParaRPr sz="152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20"/>
              <a:buFont typeface="Open Sans"/>
              <a:buChar char="-"/>
            </a:pPr>
            <a:r>
              <a:rPr lang="pt-BR" sz="15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Trabalhando com desenvolvimento de software há mais de 15 anos: developer, tech lead, gestor de projeto, etc… </a:t>
            </a:r>
            <a:endParaRPr sz="152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20"/>
              <a:buFont typeface="Open Sans"/>
              <a:buChar char="-"/>
            </a:pPr>
            <a:r>
              <a:rPr lang="pt-BR" sz="15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Principais linguagens de programação: Java e Javascript</a:t>
            </a:r>
            <a:endParaRPr sz="152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20"/>
              <a:buFont typeface="Open Sans"/>
              <a:buChar char="-"/>
            </a:pPr>
            <a:r>
              <a:rPr lang="pt-BR" sz="15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Redes sociais: @tiagoamp </a:t>
            </a:r>
            <a:endParaRPr sz="152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LinkedIn: </a:t>
            </a:r>
            <a:r>
              <a:rPr lang="pt-BR" sz="152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https://www.linkedin.com/in/tiagoamp/</a:t>
            </a:r>
            <a:endParaRPr sz="152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Twitter: </a:t>
            </a:r>
            <a:r>
              <a:rPr lang="pt-BR" sz="152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https://twitter.com/tiagoamp</a:t>
            </a:r>
            <a:endParaRPr sz="152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Github: </a:t>
            </a:r>
            <a:r>
              <a:rPr lang="pt-BR" sz="152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https://github.com/tiagoamp</a:t>
            </a:r>
            <a:endParaRPr sz="152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Medium: </a:t>
            </a:r>
            <a:r>
              <a:rPr lang="pt-BR" sz="152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https://tiagoamp.medium.com/</a:t>
            </a:r>
            <a:r>
              <a:rPr lang="pt-BR" sz="15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2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20"/>
              <a:buFont typeface="Open Sans"/>
              <a:buChar char="-"/>
            </a:pPr>
            <a:r>
              <a:rPr lang="pt-BR" sz="15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Hobbies: Séries/Filmes/Livros, Corrida e Xadrez. </a:t>
            </a:r>
            <a:endParaRPr sz="152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744" y="1733244"/>
            <a:ext cx="1728175" cy="17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78" name="Google Shape;278;p4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550" y="987975"/>
            <a:ext cx="6671160" cy="36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O CSS EM PÁGINAS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0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850" y="792000"/>
            <a:ext cx="5964199" cy="383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3"/>
          <p:cNvSpPr txBox="1"/>
          <p:nvPr/>
        </p:nvSpPr>
        <p:spPr>
          <a:xfrm>
            <a:off x="143675" y="1196850"/>
            <a:ext cx="2767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Existem 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3 formas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de incluir o CSS em um documento 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In line, diretamente no elemento a ser afetado pelo código css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tag &lt;link&gt; referenciando um arquivo CSS externo: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Open Sans"/>
                <a:ea typeface="Open Sans"/>
                <a:cs typeface="Open Sans"/>
                <a:sym typeface="Open Sans"/>
              </a:rPr>
              <a:t>&lt;link rel="stylesheet" href="mystyle.css"&gt;</a:t>
            </a:r>
            <a:endParaRPr i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tag &lt;style&gt; descrevendo o conteúdo CSS do corpo da TAG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(SELETORES)</a:t>
            </a:r>
            <a:endParaRPr/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5" name="Google Shape;295;p44"/>
          <p:cNvSpPr txBox="1"/>
          <p:nvPr>
            <p:ph type="title"/>
          </p:nvPr>
        </p:nvSpPr>
        <p:spPr>
          <a:xfrm>
            <a:off x="465750" y="1065175"/>
            <a:ext cx="8103000" cy="3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20"/>
              <a:buFont typeface="Open Sans"/>
              <a:buChar char="●"/>
            </a:pPr>
            <a:r>
              <a:rPr lang="pt-BR" sz="162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Para selecionarmos </a:t>
            </a:r>
            <a:r>
              <a:rPr lang="pt-BR" sz="162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tags</a:t>
            </a:r>
            <a:r>
              <a:rPr lang="pt-BR" sz="162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utilizamos seu próprio nome e todas são afetadas pela estilização</a:t>
            </a:r>
            <a:endParaRPr sz="162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20"/>
              <a:buFont typeface="Open Sans"/>
              <a:buChar char="●"/>
            </a:pPr>
            <a:r>
              <a:rPr lang="pt-BR" sz="162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Para selecionarmos</a:t>
            </a:r>
            <a:r>
              <a:rPr lang="pt-BR" sz="162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 classes</a:t>
            </a:r>
            <a:r>
              <a:rPr lang="pt-BR" sz="162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utilizamos .(ponto) + o nome da classe, em seguida os elementos que possuírem atributos </a:t>
            </a:r>
            <a:r>
              <a:rPr b="1" lang="pt-BR" sz="162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  <a:r>
              <a:rPr lang="pt-BR" sz="162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com o mesmo valor serão afetados. </a:t>
            </a:r>
            <a:r>
              <a:rPr b="1" lang="pt-BR" sz="162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Um elemento pode ter várias classes e vários elementos podem ter a mesma classe</a:t>
            </a:r>
            <a:endParaRPr b="1" sz="162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62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20"/>
              <a:buFont typeface="Open Sans"/>
              <a:buChar char="●"/>
            </a:pPr>
            <a:r>
              <a:rPr lang="pt-BR" sz="162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Para selecionarmos </a:t>
            </a:r>
            <a:r>
              <a:rPr lang="pt-BR" sz="162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ids</a:t>
            </a:r>
            <a:r>
              <a:rPr lang="pt-BR" sz="162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utilizamos #(hashtag) + o nome do id, em seguida o elemento que possuir esse id será afetado. </a:t>
            </a:r>
            <a:r>
              <a:rPr b="1" lang="pt-BR" sz="162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O id deve ser único, cada elemento pode possuir apenas um e não deve existir ids iguais </a:t>
            </a:r>
            <a:endParaRPr b="1" sz="162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2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(SELETORES)</a:t>
            </a:r>
            <a:endParaRPr/>
          </a:p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0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00" y="1253924"/>
            <a:ext cx="4005701" cy="14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 txBox="1"/>
          <p:nvPr/>
        </p:nvSpPr>
        <p:spPr>
          <a:xfrm>
            <a:off x="1037625" y="923325"/>
            <a:ext cx="20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 de Tag HTML</a:t>
            </a:r>
            <a:endParaRPr/>
          </a:p>
        </p:txBody>
      </p:sp>
      <p:sp>
        <p:nvSpPr>
          <p:cNvPr id="305" name="Google Shape;305;p45"/>
          <p:cNvSpPr txBox="1"/>
          <p:nvPr/>
        </p:nvSpPr>
        <p:spPr>
          <a:xfrm>
            <a:off x="6066825" y="847125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 de Classe CSS</a:t>
            </a: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7250" y="1247325"/>
            <a:ext cx="3462425" cy="19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 txBox="1"/>
          <p:nvPr/>
        </p:nvSpPr>
        <p:spPr>
          <a:xfrm>
            <a:off x="1190025" y="3209325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 pelo ID do elemento</a:t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800" y="3609525"/>
            <a:ext cx="2584883" cy="12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UNIDADES</a:t>
            </a:r>
            <a:endParaRPr/>
          </a:p>
        </p:txBody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5" name="Google Shape;315;p46"/>
          <p:cNvSpPr txBox="1"/>
          <p:nvPr>
            <p:ph type="title"/>
          </p:nvPr>
        </p:nvSpPr>
        <p:spPr>
          <a:xfrm>
            <a:off x="465750" y="1021800"/>
            <a:ext cx="81030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Absolutas: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1D81"/>
              </a:buClr>
              <a:buSzPts val="1520"/>
              <a:buFont typeface="Open Sans"/>
              <a:buChar char="○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px (pixels)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1D81"/>
              </a:buClr>
              <a:buSzPts val="1520"/>
              <a:buFont typeface="Open Sans"/>
              <a:buChar char="○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pt (points)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1D81"/>
              </a:buClr>
              <a:buSzPts val="1520"/>
              <a:buFont typeface="Open Sans"/>
              <a:buChar char="○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cm (centímetro)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1D81"/>
              </a:buClr>
              <a:buSzPts val="1520"/>
              <a:buFont typeface="Open Sans"/>
              <a:buChar char="○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mm (milímetros)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1D81"/>
              </a:buClr>
              <a:buSzPts val="1520"/>
              <a:buFont typeface="Open Sans"/>
              <a:buChar char="○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 (polegadas)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Relativas: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1D81"/>
              </a:buClr>
              <a:buSzPts val="1520"/>
              <a:buFont typeface="Open Sans"/>
              <a:buChar char="○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% (relativo ao elemento pai)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1D81"/>
              </a:buClr>
              <a:buSzPts val="1520"/>
              <a:buFont typeface="Open Sans"/>
              <a:buChar char="○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vw (% da viewport width, relativo à largura da viewport)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1D81"/>
              </a:buClr>
              <a:buSzPts val="1520"/>
              <a:buFont typeface="Open Sans"/>
              <a:buChar char="○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vh (% da viewport height, relativo à altura do viewport)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1D81"/>
              </a:buClr>
              <a:buSzPts val="1520"/>
              <a:buFont typeface="Open Sans"/>
              <a:buChar char="○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em (1 = tamanho da fonte do elemento pai)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1D81"/>
              </a:buClr>
              <a:buSzPts val="1520"/>
              <a:buFont typeface="Open Sans"/>
              <a:buChar char="○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rem (1 = tamanho da fonte do elemento raiz)</a:t>
            </a:r>
            <a:endParaRPr sz="62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CORES</a:t>
            </a:r>
            <a:endParaRPr/>
          </a:p>
        </p:txBody>
      </p:sp>
      <p:sp>
        <p:nvSpPr>
          <p:cNvPr id="321" name="Google Shape;321;p4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2" name="Google Shape;322;p47"/>
          <p:cNvSpPr txBox="1"/>
          <p:nvPr>
            <p:ph type="title"/>
          </p:nvPr>
        </p:nvSpPr>
        <p:spPr>
          <a:xfrm>
            <a:off x="465750" y="1218400"/>
            <a:ext cx="81030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CSS suporta diversas formas diferentes de inserir cores nos seus elementos, como: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520"/>
              <a:buFont typeface="Open Sans"/>
              <a:buChar char="○"/>
            </a:pPr>
            <a:r>
              <a:rPr lang="pt-BR" sz="1520" u="sng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mais de 140 nomes, como yellow, black, green, blue;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520"/>
              <a:buFont typeface="Open Sans"/>
              <a:buChar char="○"/>
            </a:pPr>
            <a:r>
              <a:rPr lang="pt-BR" sz="1520" u="sng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RGB</a:t>
            </a: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combinação de Vermelho, Verde e Azul para reproduzir um largo espectro cromático;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520"/>
              <a:buFont typeface="Open Sans"/>
              <a:buChar char="○"/>
            </a:pPr>
            <a:r>
              <a:rPr lang="pt-BR" sz="1520" u="sng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HEX</a:t>
            </a: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código Hexadecimal formado por 6 dígitos (0-9, A-F), onde os 2 primeiros representam intensidade do Vermelho, os 2 do meio do Verde, e os 2 últimos do Azul.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520"/>
              <a:buFont typeface="Open Sans"/>
              <a:buChar char="○"/>
            </a:pPr>
            <a:r>
              <a:rPr lang="pt-BR" sz="1520" u="sng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Outros</a:t>
            </a: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RGBA (RGB + opacidade), HSL (Hue, Saturation, Lightness), HSLA (HSL + opacidade).</a:t>
            </a:r>
            <a:endParaRPr sz="152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POSICIONAMENTO INTERNO</a:t>
            </a:r>
            <a:endParaRPr/>
          </a:p>
        </p:txBody>
      </p:sp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9" name="Google Shape;3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9106" y="1248436"/>
            <a:ext cx="28479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8"/>
          <p:cNvSpPr txBox="1"/>
          <p:nvPr/>
        </p:nvSpPr>
        <p:spPr>
          <a:xfrm>
            <a:off x="176175" y="787950"/>
            <a:ext cx="5368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FAFA"/>
                </a:solidFill>
              </a:rPr>
              <a:t>Cada elemento HTML é uma caixa.</a:t>
            </a:r>
            <a:endParaRPr sz="1300">
              <a:solidFill>
                <a:srgbClr val="FAFAF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AFAF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300"/>
              <a:buChar char="-"/>
            </a:pPr>
            <a:r>
              <a:rPr lang="pt-BR" sz="1300">
                <a:solidFill>
                  <a:srgbClr val="FAFAFA"/>
                </a:solidFill>
              </a:rPr>
              <a:t>Content (Conteúdo): </a:t>
            </a:r>
            <a:br>
              <a:rPr lang="pt-BR" sz="1300">
                <a:solidFill>
                  <a:srgbClr val="FAFAFA"/>
                </a:solidFill>
              </a:rPr>
            </a:br>
            <a:r>
              <a:rPr lang="pt-BR" sz="1300">
                <a:solidFill>
                  <a:srgbClr val="FAFAFA"/>
                </a:solidFill>
              </a:rPr>
              <a:t>Conteúdo da “caixa”, ou seja: textos, imagens.</a:t>
            </a:r>
            <a:endParaRPr sz="1300"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FAFA"/>
                </a:solidFill>
              </a:rPr>
              <a:t>largura x altura - Ex: </a:t>
            </a:r>
            <a:r>
              <a:rPr i="1" lang="pt-BR" sz="1300">
                <a:solidFill>
                  <a:srgbClr val="FAFAFA"/>
                </a:solidFill>
              </a:rPr>
              <a:t>width: 50px; height: 80px; </a:t>
            </a:r>
            <a:r>
              <a:rPr lang="pt-BR" sz="1300">
                <a:solidFill>
                  <a:srgbClr val="FAFAFA"/>
                </a:solidFill>
              </a:rPr>
              <a:t> </a:t>
            </a:r>
            <a:endParaRPr sz="1300"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AFAF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300"/>
              <a:buChar char="-"/>
            </a:pPr>
            <a:r>
              <a:rPr lang="pt-BR" sz="1300">
                <a:solidFill>
                  <a:srgbClr val="FAFAFA"/>
                </a:solidFill>
              </a:rPr>
              <a:t>Padding (Preenchimento): </a:t>
            </a:r>
            <a:br>
              <a:rPr lang="pt-BR" sz="1300">
                <a:solidFill>
                  <a:srgbClr val="FAFAFA"/>
                </a:solidFill>
              </a:rPr>
            </a:br>
            <a:r>
              <a:rPr lang="pt-BR" sz="1300">
                <a:solidFill>
                  <a:srgbClr val="FAFAFA"/>
                </a:solidFill>
              </a:rPr>
              <a:t>Espaço em torno do conteúdo, transparente. </a:t>
            </a:r>
            <a:endParaRPr sz="1300"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FAFA"/>
                </a:solidFill>
              </a:rPr>
              <a:t>top-right-bottom-left - Exemplos: </a:t>
            </a:r>
            <a:r>
              <a:rPr i="1" lang="pt-BR" sz="1300">
                <a:solidFill>
                  <a:srgbClr val="FAFAFA"/>
                </a:solidFill>
              </a:rPr>
              <a:t> </a:t>
            </a:r>
            <a:endParaRPr i="1" sz="1300"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FAFAFA"/>
                </a:solidFill>
              </a:rPr>
              <a:t>padding: 5px;  | padding: 10px 5px 10px 5px;</a:t>
            </a:r>
            <a:r>
              <a:rPr lang="pt-BR" sz="1300">
                <a:solidFill>
                  <a:srgbClr val="FAFAFA"/>
                </a:solidFill>
              </a:rPr>
              <a:t>|</a:t>
            </a:r>
            <a:r>
              <a:rPr i="1" lang="pt-BR" sz="1300">
                <a:solidFill>
                  <a:srgbClr val="FAFAFA"/>
                </a:solidFill>
              </a:rPr>
              <a:t> padding-bottom: 10px; </a:t>
            </a:r>
            <a:endParaRPr i="1"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AFAF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300"/>
              <a:buChar char="-"/>
            </a:pPr>
            <a:r>
              <a:rPr lang="pt-BR" sz="1300">
                <a:solidFill>
                  <a:srgbClr val="FAFAFA"/>
                </a:solidFill>
              </a:rPr>
              <a:t>Border (Borda): </a:t>
            </a:r>
            <a:br>
              <a:rPr lang="pt-BR" sz="1300">
                <a:solidFill>
                  <a:srgbClr val="FAFAFA"/>
                </a:solidFill>
              </a:rPr>
            </a:br>
            <a:r>
              <a:rPr lang="pt-BR" sz="1300">
                <a:solidFill>
                  <a:srgbClr val="FAFAFA"/>
                </a:solidFill>
              </a:rPr>
              <a:t>Circunda o padding.  espessura-estilo-cor .  </a:t>
            </a:r>
            <a:endParaRPr sz="1300"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FAFA"/>
                </a:solidFill>
              </a:rPr>
              <a:t>Exemplos:  </a:t>
            </a:r>
            <a:r>
              <a:rPr i="1" lang="pt-BR" sz="1300">
                <a:solidFill>
                  <a:srgbClr val="FAFAFA"/>
                </a:solidFill>
              </a:rPr>
              <a:t>border: 1px solid black;  </a:t>
            </a:r>
            <a:r>
              <a:rPr lang="pt-BR" sz="1300">
                <a:solidFill>
                  <a:srgbClr val="FAFAFA"/>
                </a:solidFill>
              </a:rPr>
              <a:t>| </a:t>
            </a:r>
            <a:r>
              <a:rPr i="1" lang="pt-BR" sz="1300">
                <a:solidFill>
                  <a:srgbClr val="FAFAFA"/>
                </a:solidFill>
              </a:rPr>
              <a:t> border: 2px dashed red;</a:t>
            </a:r>
            <a:endParaRPr i="1" sz="1300"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AFAF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300"/>
              <a:buChar char="-"/>
            </a:pPr>
            <a:r>
              <a:rPr lang="pt-BR" sz="1300">
                <a:solidFill>
                  <a:srgbClr val="FAFAFA"/>
                </a:solidFill>
              </a:rPr>
              <a:t>Margin (Margem): </a:t>
            </a:r>
            <a:br>
              <a:rPr lang="pt-BR" sz="1300">
                <a:solidFill>
                  <a:srgbClr val="FAFAFA"/>
                </a:solidFill>
              </a:rPr>
            </a:br>
            <a:r>
              <a:rPr lang="pt-BR" sz="1300">
                <a:solidFill>
                  <a:srgbClr val="FAFAFA"/>
                </a:solidFill>
              </a:rPr>
              <a:t>Espaço em volta da borda, transparente.</a:t>
            </a:r>
            <a:endParaRPr sz="1300"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FAFA"/>
                </a:solidFill>
              </a:rPr>
              <a:t>top-right-bottom-left . Exemplos: </a:t>
            </a:r>
            <a:endParaRPr sz="1300"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FAFAFA"/>
                </a:solidFill>
              </a:rPr>
              <a:t>margin: 5px; </a:t>
            </a:r>
            <a:r>
              <a:rPr lang="pt-BR" sz="1300">
                <a:solidFill>
                  <a:srgbClr val="FAFAFA"/>
                </a:solidFill>
              </a:rPr>
              <a:t>| </a:t>
            </a:r>
            <a:r>
              <a:rPr i="1" lang="pt-BR" sz="1300">
                <a:solidFill>
                  <a:srgbClr val="FAFAFA"/>
                </a:solidFill>
              </a:rPr>
              <a:t>margin: 10px 5px 10px 5px; </a:t>
            </a:r>
            <a:r>
              <a:rPr lang="pt-BR" sz="1300">
                <a:solidFill>
                  <a:srgbClr val="FAFAFA"/>
                </a:solidFill>
              </a:rPr>
              <a:t>| </a:t>
            </a:r>
            <a:r>
              <a:rPr i="1" lang="pt-BR" sz="1300">
                <a:solidFill>
                  <a:srgbClr val="FAFAFA"/>
                </a:solidFill>
              </a:rPr>
              <a:t> margin-left: 10px;</a:t>
            </a:r>
            <a:r>
              <a:rPr lang="pt-BR" sz="1300">
                <a:solidFill>
                  <a:srgbClr val="FAFAFA"/>
                </a:solidFill>
              </a:rPr>
              <a:t> </a:t>
            </a:r>
            <a:endParaRPr sz="1300"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PROPRIEDADES CSS DOS ELEMENTOS</a:t>
            </a:r>
            <a:endParaRPr/>
          </a:p>
        </p:txBody>
      </p:sp>
      <p:sp>
        <p:nvSpPr>
          <p:cNvPr id="336" name="Google Shape;336;p4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7" name="Google Shape;337;p49"/>
          <p:cNvSpPr txBox="1"/>
          <p:nvPr>
            <p:ph type="title"/>
          </p:nvPr>
        </p:nvSpPr>
        <p:spPr>
          <a:xfrm>
            <a:off x="465750" y="1326600"/>
            <a:ext cx="81030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background-color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color   (da fonte)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margin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padding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border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font-family, font-size, font-weight, font-style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width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height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text-align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float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0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20:30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FLEXBOX</a:t>
            </a:r>
            <a:endParaRPr/>
          </a:p>
        </p:txBody>
      </p:sp>
      <p:sp>
        <p:nvSpPr>
          <p:cNvPr id="349" name="Google Shape;349;p5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Alinhamento e responsividade sem Flexbox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Flexbox e layouts modernos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5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DEVTOOLS DO NAVEGADOR WEB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65750" y="1351375"/>
            <a:ext cx="81780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Inspecionando elementos HTML e estilos CSS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Alterando propriedades HTML E CSS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POSICIONAMENTO SEM FLEXBOX</a:t>
            </a:r>
            <a:endParaRPr/>
          </a:p>
        </p:txBody>
      </p:sp>
      <p:sp>
        <p:nvSpPr>
          <p:cNvPr id="356" name="Google Shape;356;p52"/>
          <p:cNvSpPr txBox="1"/>
          <p:nvPr>
            <p:ph type="title"/>
          </p:nvPr>
        </p:nvSpPr>
        <p:spPr>
          <a:xfrm>
            <a:off x="465750" y="1598900"/>
            <a:ext cx="8261700" cy="3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Remove elementos do fluxo normal do documento, posicionando de acordo com alguns valores:</a:t>
            </a:r>
            <a:endParaRPr sz="1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607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Open Sans"/>
              <a:buChar char="●"/>
            </a:pPr>
            <a:r>
              <a:rPr b="1"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static</a:t>
            </a:r>
            <a:r>
              <a:rPr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padrão, segue o fluxo normal. </a:t>
            </a:r>
            <a:endParaRPr sz="1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607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Open Sans"/>
              <a:buChar char="●"/>
            </a:pPr>
            <a:r>
              <a:rPr b="1"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absolute</a:t>
            </a:r>
            <a:r>
              <a:rPr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retira o elemento do fluxo normal e o posiciona em relação ao ancestral mais próximo. Define a distância para esse ancestral através dos atributos top, right, bottom e left. </a:t>
            </a:r>
            <a:endParaRPr sz="1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607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Open Sans"/>
              <a:buChar char="●"/>
            </a:pPr>
            <a:r>
              <a:rPr b="1"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relative</a:t>
            </a:r>
            <a:r>
              <a:rPr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mantém o elemento no fluxo normal, mas se utilizarmos os atributos top, right, bottom ou left, posiciona o elemento relativamente à sua posição original (que tem seu espaço preservado no documento).</a:t>
            </a:r>
            <a:endParaRPr sz="1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Open Sans"/>
              <a:buChar char="●"/>
            </a:pPr>
            <a:r>
              <a:rPr b="1"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fixed</a:t>
            </a:r>
            <a:r>
              <a:rPr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remove o elemento do fluxo normal e o posiciona relativamente ao contêiner inicial do documento (viewport), mantendo o elemento sempre visível, fixo nessa posição, mesmo com rolagem de tela.</a:t>
            </a:r>
            <a:endParaRPr sz="1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Open Sans"/>
              <a:buChar char="●"/>
            </a:pPr>
            <a:r>
              <a:rPr b="1"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sticky</a:t>
            </a:r>
            <a:r>
              <a:rPr lang="pt-BR" sz="12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mantém o elemento no fluxo normal, preservando seu espaço no documento. Mas ao rolar a tela, o elemento “gruda” no viewport e se mantém sempre visível (respeitando as distâncias top/right/bottom/left).</a:t>
            </a:r>
            <a:endParaRPr sz="12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5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8" name="Google Shape;358;p52"/>
          <p:cNvSpPr/>
          <p:nvPr/>
        </p:nvSpPr>
        <p:spPr>
          <a:xfrm>
            <a:off x="465770" y="1124050"/>
            <a:ext cx="81288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2"/>
          <p:cNvSpPr txBox="1"/>
          <p:nvPr/>
        </p:nvSpPr>
        <p:spPr>
          <a:xfrm>
            <a:off x="465835" y="1127000"/>
            <a:ext cx="8128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POSITION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ALINHAMENTO SEM FLEXBOX</a:t>
            </a:r>
            <a:endParaRPr/>
          </a:p>
        </p:txBody>
      </p:sp>
      <p:sp>
        <p:nvSpPr>
          <p:cNvPr id="365" name="Google Shape;365;p53"/>
          <p:cNvSpPr txBox="1"/>
          <p:nvPr>
            <p:ph type="title"/>
          </p:nvPr>
        </p:nvSpPr>
        <p:spPr>
          <a:xfrm>
            <a:off x="465750" y="1598900"/>
            <a:ext cx="31335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Originalmente criado para simular layouts de jornais, onde textos “contornam” imagens. </a:t>
            </a:r>
            <a:endParaRPr sz="15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Retira o elemento de seu fluxo normal</a:t>
            </a:r>
            <a:r>
              <a:rPr lang="pt-BR" sz="15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 coloca ao lado direito/esquerdo </a:t>
            </a:r>
            <a:r>
              <a:rPr b="1" lang="pt-BR" sz="15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dentro do seu contêiner</a:t>
            </a:r>
            <a:r>
              <a:rPr lang="pt-BR" sz="15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ajustando textos e elementos inline ao seu redor.</a:t>
            </a:r>
            <a:endParaRPr sz="15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5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7" name="Google Shape;367;p53"/>
          <p:cNvSpPr/>
          <p:nvPr/>
        </p:nvSpPr>
        <p:spPr>
          <a:xfrm>
            <a:off x="465738" y="1124050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3"/>
          <p:cNvSpPr txBox="1"/>
          <p:nvPr/>
        </p:nvSpPr>
        <p:spPr>
          <a:xfrm>
            <a:off x="465763" y="1127000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FLOAT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9" name="Google Shape;36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7075" y="3148288"/>
            <a:ext cx="3171150" cy="16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7075" y="1124050"/>
            <a:ext cx="3682100" cy="18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ALINHAMENTO SEM FLEXBOX</a:t>
            </a:r>
            <a:endParaRPr/>
          </a:p>
        </p:txBody>
      </p:sp>
      <p:sp>
        <p:nvSpPr>
          <p:cNvPr id="376" name="Google Shape;376;p54"/>
          <p:cNvSpPr txBox="1"/>
          <p:nvPr>
            <p:ph type="title"/>
          </p:nvPr>
        </p:nvSpPr>
        <p:spPr>
          <a:xfrm>
            <a:off x="465750" y="1598900"/>
            <a:ext cx="5241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propriedade irmã do float. Um elemento com a propriedade clear definida não subirá adjacente ao elemento float, mas se moverá além do elemento float.</a:t>
            </a:r>
            <a:endParaRPr sz="14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5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8" name="Google Shape;378;p54"/>
          <p:cNvSpPr/>
          <p:nvPr/>
        </p:nvSpPr>
        <p:spPr>
          <a:xfrm>
            <a:off x="465758" y="1124050"/>
            <a:ext cx="51489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4"/>
          <p:cNvSpPr txBox="1"/>
          <p:nvPr/>
        </p:nvSpPr>
        <p:spPr>
          <a:xfrm>
            <a:off x="465799" y="1127000"/>
            <a:ext cx="5148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CLEAR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0" name="Google Shape;380;p54"/>
          <p:cNvPicPr preferRelativeResize="0"/>
          <p:nvPr/>
        </p:nvPicPr>
        <p:blipFill rotWithShape="1">
          <a:blip r:embed="rId3">
            <a:alphaModFix/>
          </a:blip>
          <a:srcRect b="0" l="-2220" r="2219" t="0"/>
          <a:stretch/>
        </p:blipFill>
        <p:spPr>
          <a:xfrm>
            <a:off x="80250" y="2419350"/>
            <a:ext cx="4698450" cy="20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6025" y="2435500"/>
            <a:ext cx="4114400" cy="205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FLEXBOX E LAYOUTS MODERNOS</a:t>
            </a:r>
            <a:endParaRPr/>
          </a:p>
        </p:txBody>
      </p:sp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8" name="Google Shape;3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5525"/>
            <a:ext cx="8839198" cy="19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5"/>
          <p:cNvSpPr txBox="1"/>
          <p:nvPr/>
        </p:nvSpPr>
        <p:spPr>
          <a:xfrm>
            <a:off x="294325" y="1161475"/>
            <a:ext cx="833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Quando utilizamos flexbox nos referimos a 2 elementos básicos. </a:t>
            </a: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Algumas propriedades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 são aplicadas ao </a:t>
            </a: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container, 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outras</a:t>
            </a: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aos </a:t>
            </a: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items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FLEXBOX E LAYOUTS MODERNOS</a:t>
            </a:r>
            <a:endParaRPr/>
          </a:p>
        </p:txBody>
      </p:sp>
      <p:sp>
        <p:nvSpPr>
          <p:cNvPr id="395" name="Google Shape;395;p5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6" name="Google Shape;396;p56"/>
          <p:cNvSpPr txBox="1"/>
          <p:nvPr/>
        </p:nvSpPr>
        <p:spPr>
          <a:xfrm>
            <a:off x="294325" y="1009075"/>
            <a:ext cx="833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Quando definimos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display:flex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um elemento, habilitamos o contexto flexível a todos os seus filhos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diretos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7" name="Google Shape;3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588" y="2149288"/>
            <a:ext cx="61817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FLEXBOX E LAYOUTS MODERNOS</a:t>
            </a:r>
            <a:endParaRPr/>
          </a:p>
        </p:txBody>
      </p:sp>
      <p:sp>
        <p:nvSpPr>
          <p:cNvPr id="403" name="Google Shape;403;p5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4" name="Google Shape;404;p57"/>
          <p:cNvSpPr txBox="1"/>
          <p:nvPr/>
        </p:nvSpPr>
        <p:spPr>
          <a:xfrm>
            <a:off x="0" y="1620375"/>
            <a:ext cx="3993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1)flex-direction: row;</a:t>
            </a:r>
            <a:endParaRPr b="1" sz="150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2)flex-direction: row-reverse;</a:t>
            </a:r>
            <a:endParaRPr b="1" sz="150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1)flex-direction: column;</a:t>
            </a:r>
            <a:endParaRPr b="1" sz="150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2)flex-direction: column-reverse;</a:t>
            </a:r>
            <a:endParaRPr b="1" sz="150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5" name="Google Shape;40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200" y="1157886"/>
            <a:ext cx="4979100" cy="28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FLEXBOX E LAYOUTS MODERNOS</a:t>
            </a:r>
            <a:endParaRPr/>
          </a:p>
        </p:txBody>
      </p:sp>
      <p:sp>
        <p:nvSpPr>
          <p:cNvPr id="411" name="Google Shape;411;p5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12" name="Google Shape;4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1" y="1017889"/>
            <a:ext cx="4387600" cy="373496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8"/>
          <p:cNvSpPr txBox="1"/>
          <p:nvPr/>
        </p:nvSpPr>
        <p:spPr>
          <a:xfrm>
            <a:off x="4989325" y="854925"/>
            <a:ext cx="3816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propriedade </a:t>
            </a:r>
            <a:r>
              <a:rPr b="1"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flex-wrap </a:t>
            </a:r>
            <a:r>
              <a:rPr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define um comportamento interno do container</a:t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efeito é que na organização dos seus </a:t>
            </a:r>
            <a:r>
              <a:rPr b="1"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itens, </a:t>
            </a:r>
            <a:r>
              <a:rPr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quando necessário a linha poderá ou não ser interrompida.</a:t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Chamamos isso de quebra de linha.</a:t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propriedade </a:t>
            </a:r>
            <a:r>
              <a:rPr b="1"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nowrap </a:t>
            </a:r>
            <a:r>
              <a:rPr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padrão, a propriedade </a:t>
            </a:r>
            <a:r>
              <a:rPr b="1"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wrap-reverse </a:t>
            </a:r>
            <a:r>
              <a:rPr lang="pt-BR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faz com que a linha ao terminar continue no sentido reverso.</a:t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FLEXBOX E LAYOUTS MODERNOS</a:t>
            </a:r>
            <a:endParaRPr/>
          </a:p>
        </p:txBody>
      </p:sp>
      <p:sp>
        <p:nvSpPr>
          <p:cNvPr id="419" name="Google Shape;419;p5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0" name="Google Shape;4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2425"/>
            <a:ext cx="4684524" cy="364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224" y="1316450"/>
            <a:ext cx="4002276" cy="296397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9"/>
          <p:cNvSpPr txBox="1"/>
          <p:nvPr/>
        </p:nvSpPr>
        <p:spPr>
          <a:xfrm>
            <a:off x="4997225" y="639600"/>
            <a:ext cx="26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Alguns valores possíveis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FLEXBOX E LAYOUTS MODERNOS</a:t>
            </a:r>
            <a:endParaRPr/>
          </a:p>
        </p:txBody>
      </p:sp>
      <p:sp>
        <p:nvSpPr>
          <p:cNvPr id="428" name="Google Shape;428;p6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9" name="Google Shape;42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2425"/>
            <a:ext cx="3996026" cy="34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676" y="1824238"/>
            <a:ext cx="4690774" cy="1860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FLEXBOX E LAYOUTS MODERNOS</a:t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7" name="Google Shape;43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52" y="1023100"/>
            <a:ext cx="4128675" cy="339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727" y="1579150"/>
            <a:ext cx="4110048" cy="19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e CSS</a:t>
            </a:r>
            <a:endParaRPr/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249200"/>
            <a:ext cx="63912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FLEXBOX E LAYOUTS MODERNOS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5" name="Google Shape;445;p62"/>
          <p:cNvSpPr txBox="1"/>
          <p:nvPr/>
        </p:nvSpPr>
        <p:spPr>
          <a:xfrm>
            <a:off x="307350" y="860025"/>
            <a:ext cx="43317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Define</a:t>
            </a:r>
            <a:r>
              <a:rPr lang="pt-BR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 forma explícita a distância (margin) entre os itens flexíveis.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6" name="Google Shape;44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250" y="806500"/>
            <a:ext cx="3549824" cy="39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FLEXBOX E LAYOUTS MODERNOS</a:t>
            </a:r>
            <a:endParaRPr/>
          </a:p>
        </p:txBody>
      </p:sp>
      <p:sp>
        <p:nvSpPr>
          <p:cNvPr id="452" name="Google Shape;452;p6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3" name="Google Shape;453;p63"/>
          <p:cNvSpPr txBox="1"/>
          <p:nvPr/>
        </p:nvSpPr>
        <p:spPr>
          <a:xfrm>
            <a:off x="383550" y="860025"/>
            <a:ext cx="27978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propriedade </a:t>
            </a:r>
            <a:r>
              <a:rPr b="1" lang="pt-BR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flex-grow </a:t>
            </a:r>
            <a:r>
              <a:rPr lang="pt-BR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habilita um </a:t>
            </a:r>
            <a:r>
              <a:rPr b="1" lang="pt-BR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 crescer quando necessário</a:t>
            </a:r>
            <a:r>
              <a:rPr lang="pt-BR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 </a:t>
            </a:r>
            <a:r>
              <a:rPr b="1" lang="pt-BR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valores numéricos, </a:t>
            </a:r>
            <a:r>
              <a:rPr lang="pt-BR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itens flexíveis irão se ajustar proporcionalmente</a:t>
            </a:r>
            <a:endParaRPr sz="2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4" name="Google Shape;4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875" y="906625"/>
            <a:ext cx="5224699" cy="3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E DESAFIOS</a:t>
            </a:r>
            <a:endParaRPr/>
          </a:p>
        </p:txBody>
      </p:sp>
      <p:sp>
        <p:nvSpPr>
          <p:cNvPr id="460" name="Google Shape;460;p6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1" name="Google Shape;461;p64"/>
          <p:cNvSpPr txBox="1"/>
          <p:nvPr>
            <p:ph type="title"/>
          </p:nvPr>
        </p:nvSpPr>
        <p:spPr>
          <a:xfrm>
            <a:off x="465750" y="869400"/>
            <a:ext cx="8103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520"/>
              <a:buFont typeface="Open Sans"/>
              <a:buChar char="●"/>
            </a:pPr>
            <a:r>
              <a:rPr lang="pt-BR" sz="15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Construir página com o layout definido.</a:t>
            </a:r>
            <a:endParaRPr sz="15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2" name="Google Shape;4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70000"/>
            <a:ext cx="8067326" cy="37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SABER MAIS:  Grid Layout (Posicionamento CSS) …</a:t>
            </a:r>
            <a:endParaRPr/>
          </a:p>
        </p:txBody>
      </p:sp>
      <p:sp>
        <p:nvSpPr>
          <p:cNvPr id="468" name="Google Shape;468;p6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9" name="Google Shape;469;p65"/>
          <p:cNvSpPr txBox="1"/>
          <p:nvPr>
            <p:ph type="title"/>
          </p:nvPr>
        </p:nvSpPr>
        <p:spPr>
          <a:xfrm>
            <a:off x="465750" y="2037175"/>
            <a:ext cx="81030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 sz="15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Grid Layout : </a:t>
            </a:r>
            <a:r>
              <a:rPr lang="pt-BR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https://css-tricks.com/snippets/css/complete-guide-grid/</a:t>
            </a:r>
            <a:r>
              <a:rPr lang="pt-BR" sz="15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5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 sz="15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Grid Layout w3schools: </a:t>
            </a:r>
            <a:r>
              <a:rPr lang="pt-BR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https://www.w3schools.com/css/css_grid.asp</a:t>
            </a:r>
            <a:r>
              <a:rPr lang="pt-BR" sz="15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sz="5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 (CSS) …</a:t>
            </a:r>
            <a:endParaRPr/>
          </a:p>
        </p:txBody>
      </p:sp>
      <p:sp>
        <p:nvSpPr>
          <p:cNvPr id="475" name="Google Shape;475;p6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6" name="Google Shape;476;p66"/>
          <p:cNvSpPr txBox="1"/>
          <p:nvPr>
            <p:ph type="title"/>
          </p:nvPr>
        </p:nvSpPr>
        <p:spPr>
          <a:xfrm>
            <a:off x="465750" y="2037175"/>
            <a:ext cx="81030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 sz="1600">
                <a:solidFill>
                  <a:schemeClr val="lt1"/>
                </a:solidFill>
              </a:rPr>
              <a:t>CSS Tutorial | w3schools:</a:t>
            </a:r>
            <a:r>
              <a:rPr lang="pt-BR">
                <a:solidFill>
                  <a:schemeClr val="lt1"/>
                </a:solidFill>
              </a:rPr>
              <a:t> </a:t>
            </a:r>
            <a:r>
              <a:rPr lang="pt-BR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https://www.w3schools.com/css/</a:t>
            </a:r>
            <a:endParaRPr sz="15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 sz="15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Seletores: </a:t>
            </a:r>
            <a:r>
              <a:rPr b="1" lang="pt-BR" sz="1388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https://developer.mozilla.org/pt-BR/docs/Web/CSS/CSS_Selectors</a:t>
            </a:r>
            <a:r>
              <a:rPr lang="pt-BR" sz="388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88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 sz="15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Flexbox: </a:t>
            </a:r>
            <a:r>
              <a:rPr lang="pt-BR" sz="15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https://css-tricks.com/snippets/css/a-guide-to-flexbox/</a:t>
            </a:r>
            <a:r>
              <a:rPr lang="pt-BR" sz="5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 sz="15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Flexbox w3schools: </a:t>
            </a:r>
            <a:r>
              <a:rPr lang="pt-BR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https://www.w3schools.com/css/css3_flexbox.asp</a:t>
            </a:r>
            <a:r>
              <a:rPr lang="pt-BR" sz="15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5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7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HTML (Hyper Text Markup Language)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671152" y="1077600"/>
            <a:ext cx="35226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671176" y="1080550"/>
            <a:ext cx="35226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HTML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4424925" y="2849225"/>
            <a:ext cx="39240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424950" y="2852175"/>
            <a:ext cx="392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 no navegador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71176" y="1538950"/>
            <a:ext cx="3522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Baseado em </a:t>
            </a:r>
            <a:r>
              <a:rPr b="1" i="1" lang="pt-BR" sz="1200">
                <a:latin typeface="Open Sans"/>
                <a:ea typeface="Open Sans"/>
                <a:cs typeface="Open Sans"/>
                <a:sym typeface="Open Sans"/>
              </a:rPr>
              <a:t>XML, </a:t>
            </a: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HyperText Markup Language (HTML) é o que define a sintaxe da WEB, são </a:t>
            </a:r>
            <a:r>
              <a:rPr b="1" i="1" lang="pt-BR" sz="1200">
                <a:latin typeface="Open Sans"/>
                <a:ea typeface="Open Sans"/>
                <a:cs typeface="Open Sans"/>
                <a:sym typeface="Open Sans"/>
              </a:rPr>
              <a:t>tags</a:t>
            </a: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 que ao serem reproduzidos em um navegador geram elementos padrões.</a:t>
            </a:r>
            <a:r>
              <a:rPr b="1" i="1" lang="pt-BR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424925" y="3310575"/>
            <a:ext cx="39240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Fora do navegador o HTML é apenas um amontoado de texto. O navegador da vida ao elementos, transformando “tags” em elementos visuais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50" y="2852175"/>
            <a:ext cx="3522450" cy="17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923" y="904900"/>
            <a:ext cx="3923882" cy="14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CSS (Cascading Style Sheets)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823552" y="1077600"/>
            <a:ext cx="36906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823582" y="1080550"/>
            <a:ext cx="36906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CSS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882125" y="2849225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882150" y="2852175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CSS no navegador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23596" y="1538950"/>
            <a:ext cx="3690600" cy="1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Cascading Style Sheets (CSS) é o que define a sintaxe de estilização de elementos HTML. 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Antigamente o HTML tentava por si só lidar com estilização em seus layout, porém essa iniciativa foi descontinuada pela dificuldade de customização e o surgimento e evolução do CSS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882125" y="3310575"/>
            <a:ext cx="31335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Fortemente associado ao HTML, o CSS se comporta de maneira similar no que diz respeito a renderização em navegadores. Sua existência ja é esperada e muitas vezes vem escrito junto com o proprio HTML 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63" y="3153650"/>
            <a:ext cx="3690674" cy="16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113" y="793475"/>
            <a:ext cx="3301289" cy="19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WEB: HTML, CSS E JAVASCRIPT</a:t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465750" y="780650"/>
            <a:ext cx="81780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20"/>
              <a:buFont typeface="Open Sans"/>
              <a:buChar char="●"/>
            </a:pPr>
            <a:r>
              <a:rPr b="1" lang="pt-BR" sz="14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4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Linguagem de Marcação de Hipertexto.</a:t>
            </a:r>
            <a:endParaRPr sz="14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Tags, atributos/valores e conteúdo (texto, imagens, tabelas, vídeos …)</a:t>
            </a:r>
            <a:endParaRPr sz="14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20"/>
              <a:buFont typeface="Open Sans"/>
              <a:buChar char="●"/>
            </a:pPr>
            <a:r>
              <a:rPr b="1" lang="pt-BR" sz="14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pt-BR" sz="14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Folhas de Estilo em Cascata.</a:t>
            </a:r>
            <a:endParaRPr sz="14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Seletores, propriedades e valores (cores, sombras, tamanhos, fontes, posicionamento…)</a:t>
            </a:r>
            <a:endParaRPr sz="14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20"/>
              <a:buFont typeface="Open Sans"/>
              <a:buChar char="●"/>
            </a:pPr>
            <a:r>
              <a:rPr b="1" lang="pt-BR" sz="14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sz="14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Linguagem de programação para proporcionar interatividade com a página. Aspecto dinâmico da página.</a:t>
            </a:r>
            <a:endParaRPr sz="14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2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Menus, animações, validações de dados, comunicação com o back-end, e muito mais.</a:t>
            </a:r>
            <a:endParaRPr sz="142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x CSS x JAVASCRIPT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792000"/>
            <a:ext cx="5252638" cy="41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