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embeddedFontLst>
    <p:embeddedFont>
      <p:font typeface="Ubuntu"/>
      <p:regular r:id="rId52"/>
      <p:bold r:id="rId53"/>
      <p:italic r:id="rId54"/>
      <p:boldItalic r:id="rId55"/>
    </p:embeddedFont>
    <p:embeddedFont>
      <p:font typeface="Open San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EBDF50-500F-4EDC-8EAE-14F5CA30937F}">
  <a:tblStyle styleId="{25EBDF50-500F-4EDC-8EAE-14F5CA3093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Ubuntu-bold.fntdata"/><Relationship Id="rId52" Type="http://schemas.openxmlformats.org/officeDocument/2006/relationships/font" Target="fonts/Ubuntu-regular.fntdata"/><Relationship Id="rId11" Type="http://schemas.openxmlformats.org/officeDocument/2006/relationships/slide" Target="slides/slide5.xml"/><Relationship Id="rId55" Type="http://schemas.openxmlformats.org/officeDocument/2006/relationships/font" Target="fonts/Ubuntu-boldItalic.fntdata"/><Relationship Id="rId10" Type="http://schemas.openxmlformats.org/officeDocument/2006/relationships/slide" Target="slides/slide4.xml"/><Relationship Id="rId54" Type="http://schemas.openxmlformats.org/officeDocument/2006/relationships/font" Target="fonts/Ubuntu-italic.fntdata"/><Relationship Id="rId13" Type="http://schemas.openxmlformats.org/officeDocument/2006/relationships/slide" Target="slides/slide7.xml"/><Relationship Id="rId57" Type="http://schemas.openxmlformats.org/officeDocument/2006/relationships/font" Target="fonts/OpenSans-bold.fntdata"/><Relationship Id="rId12" Type="http://schemas.openxmlformats.org/officeDocument/2006/relationships/slide" Target="slides/slide6.xml"/><Relationship Id="rId56" Type="http://schemas.openxmlformats.org/officeDocument/2006/relationships/font" Target="fonts/OpenSans-regular.fntdata"/><Relationship Id="rId15" Type="http://schemas.openxmlformats.org/officeDocument/2006/relationships/slide" Target="slides/slide9.xml"/><Relationship Id="rId59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58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d952ca7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d952ca7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418eb4c07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418eb4c0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418eb4c07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418eb4c07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418eb4c07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418eb4c07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418eb4c07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418eb4c07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418eb4c07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418eb4c07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418eb4c07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6418eb4c07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418eb4c07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6418eb4c07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418eb4c07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418eb4c07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6418eb4c07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6418eb4c07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418eb4c07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418eb4c07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10d66b92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10d66b92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6418eb4c07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6418eb4c07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418eb4c07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418eb4c07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fe188051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fe188051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6418eb4c07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6418eb4c07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6418eb4c07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6418eb4c07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6418eb4c07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6418eb4c07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418eb4c07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418eb4c07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418eb4c07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6418eb4c07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6418eb4c07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6418eb4c07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6418eb4c07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6418eb4c07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6418eb4c0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16418eb4c0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6418eb4c07_1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6418eb4c07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6418eb4c07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6418eb4c07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418eb4c07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418eb4c07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6418eb4c07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6418eb4c07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418eb4c07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418eb4c07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6418eb4c07_1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6418eb4c07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6418eb4c07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6418eb4c07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6418eb4c07_1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6418eb4c07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6418eb4c07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6418eb4c07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6418eb4c07_1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6418eb4c07_1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6418eb4c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6418eb4c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6418eb4c07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6418eb4c07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6418eb4c07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6418eb4c07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418eb4c07_1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418eb4c07_1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6418eb4c07_1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6418eb4c07_1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fe188051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fe188051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d952ca74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d952ca74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6418eb4c0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6418eb4c0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6418eb4c0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6418eb4c0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418eb4c0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418eb4c0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418eb4c0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418eb4c0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418eb4c07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418eb4c07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" name="Google Shape;14;p4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">
    <p:bg>
      <p:bgPr>
        <a:solidFill>
          <a:srgbClr val="F9F9F9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/>
        </p:nvSpPr>
        <p:spPr>
          <a:xfrm>
            <a:off x="971900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075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6"/>
          <p:cNvSpPr txBox="1"/>
          <p:nvPr/>
        </p:nvSpPr>
        <p:spPr>
          <a:xfrm>
            <a:off x="465750" y="62750"/>
            <a:ext cx="821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FF8818"/>
            </a:gs>
            <a:gs pos="50000">
              <a:srgbClr val="C71D81"/>
            </a:gs>
            <a:gs pos="100000">
              <a:srgbClr val="0E1D8E"/>
            </a:gs>
          </a:gsLst>
          <a:lin ang="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/>
        </p:nvSpPr>
        <p:spPr>
          <a:xfrm>
            <a:off x="1223777" y="3080750"/>
            <a:ext cx="26862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31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31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hyperlink" Target="https://marketplace.visualstudio.com/items?itemName=formulahendry.code-runne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eveloper.mozilla.org/en-US/docs/Web/JavaScript/Guide/Grammar_and_types" TargetMode="External"/><Relationship Id="rId4" Type="http://schemas.openxmlformats.org/officeDocument/2006/relationships/hyperlink" Target="https://www.youtube.com/watch?v=Sh6lK57Cuk4" TargetMode="External"/><Relationship Id="rId5" Type="http://schemas.openxmlformats.org/officeDocument/2006/relationships/hyperlink" Target="https://www.jetbrains.com/lp/javascript-25/" TargetMode="External"/><Relationship Id="rId6" Type="http://schemas.openxmlformats.org/officeDocument/2006/relationships/hyperlink" Target="https://www.youtube.com/playlist?list=PLHz_AreHm4dlsK3Nr9GVvXCbpQyHQl1o1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Relationship Id="rId4" Type="http://schemas.openxmlformats.org/officeDocument/2006/relationships/hyperlink" Target="https://forms.gle/HVETc26n5cZSAzhy8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JAVASCRIPT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JAVASCRIPT NO NAVEGADOR</a:t>
            </a:r>
            <a:endParaRPr/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465750" y="1351375"/>
            <a:ext cx="8212500" cy="18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Console.log é um método JavaScript utilizado para imprimir no console do navegador alguma informação.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sua sintaxe é: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204750" y="3325525"/>
            <a:ext cx="2734500" cy="431100"/>
          </a:xfrm>
          <a:prstGeom prst="rect">
            <a:avLst/>
          </a:prstGeom>
          <a:noFill/>
          <a:ln cap="flat" cmpd="sng" w="9525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"Olá mundo!"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1485050" y="4052875"/>
            <a:ext cx="112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MÉTODO</a:t>
            </a:r>
            <a:endParaRPr sz="16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5" name="Google Shape;105;p18"/>
          <p:cNvCxnSpPr>
            <a:endCxn id="104" idx="3"/>
          </p:cNvCxnSpPr>
          <p:nvPr/>
        </p:nvCxnSpPr>
        <p:spPr>
          <a:xfrm flipH="1">
            <a:off x="2610050" y="3632125"/>
            <a:ext cx="1542900" cy="636300"/>
          </a:xfrm>
          <a:prstGeom prst="straightConnector1">
            <a:avLst/>
          </a:prstGeom>
          <a:noFill/>
          <a:ln cap="flat" cmpd="sng" w="9525">
            <a:solidFill>
              <a:srgbClr val="ED7D3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8"/>
          <p:cNvSpPr txBox="1"/>
          <p:nvPr/>
        </p:nvSpPr>
        <p:spPr>
          <a:xfrm>
            <a:off x="6649575" y="2984550"/>
            <a:ext cx="157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ARGUMENTO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7" name="Google Shape;107;p18"/>
          <p:cNvCxnSpPr>
            <a:endCxn id="106" idx="1"/>
          </p:cNvCxnSpPr>
          <p:nvPr/>
        </p:nvCxnSpPr>
        <p:spPr>
          <a:xfrm flipH="1" rot="10800000">
            <a:off x="5495775" y="3200100"/>
            <a:ext cx="1153800" cy="248400"/>
          </a:xfrm>
          <a:prstGeom prst="straightConnector1">
            <a:avLst/>
          </a:prstGeom>
          <a:noFill/>
          <a:ln cap="flat" cmpd="sng" w="9525">
            <a:solidFill>
              <a:srgbClr val="ED7D3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JAVASCRIPT NO VSCODE</a:t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465750" y="1351375"/>
            <a:ext cx="8212500" cy="18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podermos trabalhar de maneira simplificada, vamos criar nossos script no VSCode e executar o código com a extensão Code Runner.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913" y="3078525"/>
            <a:ext cx="1318168" cy="4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465750" y="3944150"/>
            <a:ext cx="82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F40273"/>
                </a:solidFill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https://marketplace.visualstudio.com/items?itemName=formulahendry.code-runner</a:t>
            </a:r>
            <a:r>
              <a:rPr lang="pt-BR">
                <a:solidFill>
                  <a:srgbClr val="F4027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>
              <a:solidFill>
                <a:srgbClr val="F4027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VARIÁVEL VAR</a:t>
            </a:r>
            <a:endParaRPr/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465750" y="1351375"/>
            <a:ext cx="82125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Usamos variáveis em nosso código sempre que queremos armazenar um valor para ser reutilizado posteriormente.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Uma variável funciona como uma “etiqueta” que indica o endereço do valor atribuído à ela na memória do nosso computador.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VARIÁVEL VAR</a:t>
            </a:r>
            <a:endParaRPr/>
          </a:p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465750" y="1351375"/>
            <a:ext cx="5719800" cy="26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Podemos imaginar a memória do computador como um enorme “armário” cheio de “gavetas”;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Guardamos nosso valor “Olá mundo!” em uma gaveta de nome “primeiraVariavel”.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628551" y="1341850"/>
            <a:ext cx="2049699" cy="27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1513350" y="3830100"/>
            <a:ext cx="3624600" cy="4311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var</a:t>
            </a:r>
            <a:r>
              <a:rPr lang="pt-BR" sz="1600">
                <a:solidFill>
                  <a:srgbClr val="D4D4D4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primeiraVariavel</a:t>
            </a:r>
            <a:r>
              <a:rPr lang="pt-BR" sz="1600">
                <a:solidFill>
                  <a:srgbClr val="D4D4D4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CE9178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"Olá mundo!"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VARIÁVEL VAR</a:t>
            </a:r>
            <a:endParaRPr/>
          </a:p>
        </p:txBody>
      </p:sp>
      <p:sp>
        <p:nvSpPr>
          <p:cNvPr id="138" name="Google Shape;138;p22"/>
          <p:cNvSpPr txBox="1"/>
          <p:nvPr>
            <p:ph type="title"/>
          </p:nvPr>
        </p:nvSpPr>
        <p:spPr>
          <a:xfrm>
            <a:off x="465750" y="1351375"/>
            <a:ext cx="5719800" cy="26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Podemos imaginar a memória do computador como um enorme “armário” cheio de “gavetas”.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Guardamos nosso valor “Olá mundo!” em uma gaveta de nome “primeiraVariavel”.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1513350" y="3830100"/>
            <a:ext cx="3624600" cy="4311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var</a:t>
            </a:r>
            <a:r>
              <a:rPr lang="pt-BR" sz="1600">
                <a:solidFill>
                  <a:srgbClr val="D4D4D4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primeiraVariavel</a:t>
            </a:r>
            <a:r>
              <a:rPr lang="pt-BR" sz="1600">
                <a:solidFill>
                  <a:srgbClr val="D4D4D4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CE9178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"Olá mundo!"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628551" y="1341850"/>
            <a:ext cx="2049699" cy="27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 rot="1203358">
            <a:off x="6226349" y="2258434"/>
            <a:ext cx="2015525" cy="3078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FFFFFF"/>
                </a:solidFill>
              </a:rPr>
              <a:t>Olá, mundo!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43" name="Google Shape;143;p22"/>
          <p:cNvSpPr txBox="1"/>
          <p:nvPr/>
        </p:nvSpPr>
        <p:spPr>
          <a:xfrm rot="1106415">
            <a:off x="6032379" y="2457890"/>
            <a:ext cx="2049535" cy="323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FFFFFF"/>
                </a:solidFill>
                <a:highlight>
                  <a:srgbClr val="C71D81"/>
                </a:highlight>
              </a:rPr>
              <a:t>primeiraVariavel</a:t>
            </a:r>
            <a:endParaRPr b="1" sz="900">
              <a:solidFill>
                <a:srgbClr val="FFFFFF"/>
              </a:solidFill>
              <a:highlight>
                <a:srgbClr val="C71D8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VARIÁVEL VAR</a:t>
            </a:r>
            <a:endParaRPr/>
          </a:p>
        </p:txBody>
      </p:sp>
      <p:sp>
        <p:nvSpPr>
          <p:cNvPr id="149" name="Google Shape;149;p23"/>
          <p:cNvSpPr txBox="1"/>
          <p:nvPr>
            <p:ph type="title"/>
          </p:nvPr>
        </p:nvSpPr>
        <p:spPr>
          <a:xfrm>
            <a:off x="465750" y="1351375"/>
            <a:ext cx="8212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sintaxe de definição de variável: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2759700" y="2788200"/>
            <a:ext cx="3624600" cy="4311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var</a:t>
            </a:r>
            <a:r>
              <a:rPr lang="pt-BR" sz="1600">
                <a:solidFill>
                  <a:srgbClr val="D4D4D4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primeiraVariavel</a:t>
            </a:r>
            <a:r>
              <a:rPr lang="pt-BR" sz="1600">
                <a:solidFill>
                  <a:srgbClr val="D4D4D4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CE9178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"Olá mundo!"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VARIÁVEL VAR</a:t>
            </a:r>
            <a:endParaRPr/>
          </a:p>
        </p:txBody>
      </p:sp>
      <p:sp>
        <p:nvSpPr>
          <p:cNvPr id="157" name="Google Shape;157;p24"/>
          <p:cNvSpPr txBox="1"/>
          <p:nvPr>
            <p:ph type="title"/>
          </p:nvPr>
        </p:nvSpPr>
        <p:spPr>
          <a:xfrm>
            <a:off x="465750" y="1351375"/>
            <a:ext cx="8212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sintaxe de definição de variável: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2759700" y="2788200"/>
            <a:ext cx="3624600" cy="4311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var</a:t>
            </a:r>
            <a:r>
              <a:rPr lang="pt-BR" sz="1600">
                <a:solidFill>
                  <a:srgbClr val="D4D4D4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primeiraVariavel</a:t>
            </a:r>
            <a:r>
              <a:rPr lang="pt-BR" sz="1600">
                <a:solidFill>
                  <a:srgbClr val="D4D4D4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CE9178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"Olá mundo!"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1735100" y="3664750"/>
            <a:ext cx="2159700" cy="615600"/>
          </a:xfrm>
          <a:prstGeom prst="rect">
            <a:avLst/>
          </a:prstGeom>
          <a:noFill/>
          <a:ln cap="flat" cmpd="sng" w="9525">
            <a:solidFill>
              <a:srgbClr val="C71D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palavra reservada que identifica uma variável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1" name="Google Shape;161;p24"/>
          <p:cNvCxnSpPr>
            <a:endCxn id="160" idx="0"/>
          </p:cNvCxnSpPr>
          <p:nvPr/>
        </p:nvCxnSpPr>
        <p:spPr>
          <a:xfrm flipH="1">
            <a:off x="2814950" y="3161050"/>
            <a:ext cx="86100" cy="503700"/>
          </a:xfrm>
          <a:prstGeom prst="straightConnector1">
            <a:avLst/>
          </a:prstGeom>
          <a:noFill/>
          <a:ln cap="flat" cmpd="sng" w="9525">
            <a:solidFill>
              <a:srgbClr val="C71D8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4"/>
          <p:cNvSpPr txBox="1"/>
          <p:nvPr/>
        </p:nvSpPr>
        <p:spPr>
          <a:xfrm>
            <a:off x="4195575" y="3664750"/>
            <a:ext cx="1676400" cy="400200"/>
          </a:xfrm>
          <a:prstGeom prst="rect">
            <a:avLst/>
          </a:prstGeom>
          <a:noFill/>
          <a:ln cap="flat" cmpd="sng" w="9525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nome da variável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3" name="Google Shape;163;p24"/>
          <p:cNvCxnSpPr>
            <a:endCxn id="162" idx="0"/>
          </p:cNvCxnSpPr>
          <p:nvPr/>
        </p:nvCxnSpPr>
        <p:spPr>
          <a:xfrm>
            <a:off x="3823275" y="3128350"/>
            <a:ext cx="1210500" cy="536400"/>
          </a:xfrm>
          <a:prstGeom prst="straightConnector1">
            <a:avLst/>
          </a:prstGeom>
          <a:noFill/>
          <a:ln cap="flat" cmpd="sng" w="9525">
            <a:solidFill>
              <a:srgbClr val="ED7D3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4"/>
          <p:cNvSpPr txBox="1"/>
          <p:nvPr/>
        </p:nvSpPr>
        <p:spPr>
          <a:xfrm>
            <a:off x="6172750" y="3664750"/>
            <a:ext cx="900600" cy="400200"/>
          </a:xfrm>
          <a:prstGeom prst="rect">
            <a:avLst/>
          </a:prstGeom>
          <a:noFill/>
          <a:ln cap="flat" cmpd="sng" w="9525">
            <a:solidFill>
              <a:srgbClr val="70AD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valor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5" name="Google Shape;165;p24"/>
          <p:cNvCxnSpPr>
            <a:endCxn id="164" idx="0"/>
          </p:cNvCxnSpPr>
          <p:nvPr/>
        </p:nvCxnSpPr>
        <p:spPr>
          <a:xfrm>
            <a:off x="6125350" y="3074950"/>
            <a:ext cx="497700" cy="589800"/>
          </a:xfrm>
          <a:prstGeom prst="straightConnector1">
            <a:avLst/>
          </a:prstGeom>
          <a:noFill/>
          <a:ln cap="flat" cmpd="sng" w="9525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4"/>
          <p:cNvSpPr txBox="1"/>
          <p:nvPr/>
        </p:nvSpPr>
        <p:spPr>
          <a:xfrm>
            <a:off x="5646975" y="1844375"/>
            <a:ext cx="2735100" cy="615600"/>
          </a:xfrm>
          <a:prstGeom prst="rect">
            <a:avLst/>
          </a:prstGeom>
          <a:noFill/>
          <a:ln cap="flat" cmpd="sng" w="9525">
            <a:solidFill>
              <a:srgbClr val="0563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operador de atribuição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(veremos mais adiante)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7" name="Google Shape;167;p24"/>
          <p:cNvCxnSpPr>
            <a:stCxn id="166" idx="1"/>
          </p:cNvCxnSpPr>
          <p:nvPr/>
        </p:nvCxnSpPr>
        <p:spPr>
          <a:xfrm flipH="1">
            <a:off x="4879575" y="2152175"/>
            <a:ext cx="767400" cy="768000"/>
          </a:xfrm>
          <a:prstGeom prst="straightConnector1">
            <a:avLst/>
          </a:prstGeom>
          <a:noFill/>
          <a:ln cap="flat" cmpd="sng" w="9525">
            <a:solidFill>
              <a:srgbClr val="0563C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VARIÁVEL VAR</a:t>
            </a:r>
            <a:endParaRPr/>
          </a:p>
        </p:txBody>
      </p:sp>
      <p:sp>
        <p:nvSpPr>
          <p:cNvPr id="173" name="Google Shape;173;p25"/>
          <p:cNvSpPr txBox="1"/>
          <p:nvPr>
            <p:ph type="title"/>
          </p:nvPr>
        </p:nvSpPr>
        <p:spPr>
          <a:xfrm>
            <a:off x="465750" y="1351375"/>
            <a:ext cx="8212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Toda vez que quisermos recuperar o valor dessa variável, basta passarmos o nome dela para a operação que estamos fazendo: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2759700" y="3162400"/>
            <a:ext cx="3624600" cy="4311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9CDCFE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primeiraVariavel</a:t>
            </a:r>
            <a:r>
              <a:rPr lang="pt-BR" sz="1600">
                <a:solidFill>
                  <a:srgbClr val="D4D4D4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600">
              <a:solidFill>
                <a:srgbClr val="569CD6"/>
              </a:solidFill>
              <a:highlight>
                <a:srgbClr val="1E1E1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VARIÁVEL VAR</a:t>
            </a:r>
            <a:endParaRPr/>
          </a:p>
        </p:txBody>
      </p:sp>
      <p:sp>
        <p:nvSpPr>
          <p:cNvPr id="181" name="Google Shape;181;p26"/>
          <p:cNvSpPr txBox="1"/>
          <p:nvPr>
            <p:ph type="title"/>
          </p:nvPr>
        </p:nvSpPr>
        <p:spPr>
          <a:xfrm>
            <a:off x="465750" y="1351375"/>
            <a:ext cx="8212500" cy="31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Existem algumas regras para determinarmos o nome de uma variável: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Só pode conter letras, dígitos ou os símbolos $ e _;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primeiro caractere não pode ser um dígito;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Não podemos utilizar palavras reservadas da linguagem.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Podemos utilizar duas convenções para criar nomes de variáveis compostos: o padrão snake_case ou o camelCase.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VARIÁVEL VAR - EXERCÍCIO</a:t>
            </a:r>
            <a:endParaRPr/>
          </a:p>
        </p:txBody>
      </p:sp>
      <p:sp>
        <p:nvSpPr>
          <p:cNvPr id="188" name="Google Shape;188;p27"/>
          <p:cNvSpPr txBox="1"/>
          <p:nvPr>
            <p:ph type="title"/>
          </p:nvPr>
        </p:nvSpPr>
        <p:spPr>
          <a:xfrm>
            <a:off x="465750" y="1351375"/>
            <a:ext cx="8212500" cy="31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Vamos abrir uma empresa de convites de casamento, e temos nosso texto padrão. Porém, escrever cada um dos convites manualmente é impraticável.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Dado o texto padrão, identifique quais variáveis podemos utilizar no lugar do texto, para que possamos alterar o nome dos convidados e dos noivos sem precisar escrever todo o texto novamente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JavaScript;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Variáveis;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Tipos de dados primitivos;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Operadores;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Fluxo de execução;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Entrada e saída de dados.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VARIÁVEL VAR - EXERCÍCIO</a:t>
            </a:r>
            <a:endParaRPr/>
          </a:p>
        </p:txBody>
      </p:sp>
      <p:sp>
        <p:nvSpPr>
          <p:cNvPr id="195" name="Google Shape;195;p28"/>
          <p:cNvSpPr txBox="1"/>
          <p:nvPr>
            <p:ph type="title"/>
          </p:nvPr>
        </p:nvSpPr>
        <p:spPr>
          <a:xfrm>
            <a:off x="465750" y="1351375"/>
            <a:ext cx="8212500" cy="31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Caro Fulano(a)!</a:t>
            </a:r>
            <a:endParaRPr i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Você está convidado(a) para o casamento de Beltrano(a) e Ciclano(a), a ser realizado no dia 05/12/2022, às 16 horas.</a:t>
            </a:r>
            <a:endParaRPr i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Contamos com a sua presença!</a:t>
            </a:r>
            <a:endParaRPr i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Atenciosamente,</a:t>
            </a:r>
            <a:endParaRPr i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os noivo(a)s</a:t>
            </a:r>
            <a:endParaRPr i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075" y="2626325"/>
            <a:ext cx="1356850" cy="17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VARIÁVEL VAR - EXERCÍCIO</a:t>
            </a:r>
            <a:endParaRPr/>
          </a:p>
        </p:txBody>
      </p:sp>
      <p:sp>
        <p:nvSpPr>
          <p:cNvPr id="203" name="Google Shape;203;p29"/>
          <p:cNvSpPr txBox="1"/>
          <p:nvPr>
            <p:ph type="title"/>
          </p:nvPr>
        </p:nvSpPr>
        <p:spPr>
          <a:xfrm>
            <a:off x="465750" y="1351375"/>
            <a:ext cx="8212500" cy="31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Caro </a:t>
            </a:r>
            <a:r>
              <a:rPr i="1" lang="pt-BR" sz="1600">
                <a:solidFill>
                  <a:schemeClr val="lt1"/>
                </a:solidFill>
                <a:highlight>
                  <a:srgbClr val="F40273"/>
                </a:highlight>
                <a:latin typeface="Open Sans"/>
                <a:ea typeface="Open Sans"/>
                <a:cs typeface="Open Sans"/>
                <a:sym typeface="Open Sans"/>
              </a:rPr>
              <a:t>Fulano(a)</a:t>
            </a:r>
            <a:r>
              <a:rPr i="1"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i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Você está convidado(a) para o casamento de </a:t>
            </a:r>
            <a:r>
              <a:rPr i="1" lang="pt-BR" sz="1600">
                <a:solidFill>
                  <a:schemeClr val="lt1"/>
                </a:solidFill>
                <a:highlight>
                  <a:srgbClr val="F40273"/>
                </a:highlight>
                <a:latin typeface="Open Sans"/>
                <a:ea typeface="Open Sans"/>
                <a:cs typeface="Open Sans"/>
                <a:sym typeface="Open Sans"/>
              </a:rPr>
              <a:t>Beltrano(a)</a:t>
            </a:r>
            <a:r>
              <a:rPr i="1"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i="1" lang="pt-BR" sz="1600">
                <a:solidFill>
                  <a:schemeClr val="lt1"/>
                </a:solidFill>
                <a:highlight>
                  <a:srgbClr val="F40273"/>
                </a:highlight>
                <a:latin typeface="Open Sans"/>
                <a:ea typeface="Open Sans"/>
                <a:cs typeface="Open Sans"/>
                <a:sym typeface="Open Sans"/>
              </a:rPr>
              <a:t>Ciclano(a)</a:t>
            </a:r>
            <a:r>
              <a:rPr i="1"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a ser realizado no dia </a:t>
            </a:r>
            <a:r>
              <a:rPr i="1" lang="pt-BR" sz="1600">
                <a:solidFill>
                  <a:schemeClr val="lt1"/>
                </a:solidFill>
                <a:highlight>
                  <a:srgbClr val="F40273"/>
                </a:highlight>
                <a:latin typeface="Open Sans"/>
                <a:ea typeface="Open Sans"/>
                <a:cs typeface="Open Sans"/>
                <a:sym typeface="Open Sans"/>
              </a:rPr>
              <a:t>05/12/2022</a:t>
            </a:r>
            <a:r>
              <a:rPr i="1"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às </a:t>
            </a:r>
            <a:r>
              <a:rPr i="1" lang="pt-BR" sz="1600">
                <a:solidFill>
                  <a:schemeClr val="lt1"/>
                </a:solidFill>
                <a:highlight>
                  <a:srgbClr val="F40273"/>
                </a:highlight>
                <a:latin typeface="Open Sans"/>
                <a:ea typeface="Open Sans"/>
                <a:cs typeface="Open Sans"/>
                <a:sym typeface="Open Sans"/>
              </a:rPr>
              <a:t>16</a:t>
            </a:r>
            <a:r>
              <a:rPr i="1"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horas.</a:t>
            </a:r>
            <a:endParaRPr i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Contamos com a sua presença!</a:t>
            </a:r>
            <a:endParaRPr i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Atenciosamente,</a:t>
            </a:r>
            <a:endParaRPr i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os noivo(a)s</a:t>
            </a:r>
            <a:endParaRPr i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075" y="2626325"/>
            <a:ext cx="1356850" cy="17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/>
        </p:nvSpPr>
        <p:spPr>
          <a:xfrm>
            <a:off x="3237350" y="3933125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20:20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3485450" y="4155700"/>
            <a:ext cx="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20:40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 PRIMITIVOS</a:t>
            </a:r>
            <a:endParaRPr/>
          </a:p>
        </p:txBody>
      </p:sp>
      <p:sp>
        <p:nvSpPr>
          <p:cNvPr id="217" name="Google Shape;217;p31"/>
          <p:cNvSpPr txBox="1"/>
          <p:nvPr>
            <p:ph type="title"/>
          </p:nvPr>
        </p:nvSpPr>
        <p:spPr>
          <a:xfrm>
            <a:off x="465750" y="1351375"/>
            <a:ext cx="8212500" cy="31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Nossas variáveis podem armazenar diversos tipos de dados que são definidos pelo JavaScript.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Uma variável no JavaScript pode ser sobrescrita com tipos diferentes de dados - característica que costumamos chamar de linguagem de tipagem fraca.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Entender os tipos de dados é importante para a boa implementação do código e para evitar erros.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 PRIMITIVOS</a:t>
            </a:r>
            <a:endParaRPr/>
          </a:p>
        </p:txBody>
      </p:sp>
      <p:sp>
        <p:nvSpPr>
          <p:cNvPr id="224" name="Google Shape;224;p32"/>
          <p:cNvSpPr txBox="1"/>
          <p:nvPr>
            <p:ph type="title"/>
          </p:nvPr>
        </p:nvSpPr>
        <p:spPr>
          <a:xfrm>
            <a:off x="465750" y="1351375"/>
            <a:ext cx="8212500" cy="31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Vamos entender alguns tipos de dados primitivos: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String;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Number;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Boolean;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Null;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Undefined;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 PRIMITIVOS</a:t>
            </a:r>
            <a:endParaRPr/>
          </a:p>
        </p:txBody>
      </p:sp>
      <p:sp>
        <p:nvSpPr>
          <p:cNvPr id="231" name="Google Shape;231;p33"/>
          <p:cNvSpPr txBox="1"/>
          <p:nvPr>
            <p:ph type="title"/>
          </p:nvPr>
        </p:nvSpPr>
        <p:spPr>
          <a:xfrm>
            <a:off x="465750" y="1351375"/>
            <a:ext cx="82125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String: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String é um tipo de dado que pode ser definido como uma cadeia de caracteres - de fato, nós já estamos utilizando o tipo string em nossos exemplos;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criar uma string, usamos aspas simples ou duplas.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2552850" y="3814750"/>
            <a:ext cx="3686100" cy="431100"/>
          </a:xfrm>
          <a:prstGeom prst="rect">
            <a:avLst/>
          </a:prstGeom>
          <a:noFill/>
          <a:ln cap="flat" cmpd="sng" w="9525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var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nome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"Thais Cristina Bertoldo"</a:t>
            </a:r>
            <a:endParaRPr b="1" sz="1600">
              <a:solidFill>
                <a:srgbClr val="0088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 PRIMITIVOS</a:t>
            </a:r>
            <a:endParaRPr/>
          </a:p>
        </p:txBody>
      </p:sp>
      <p:sp>
        <p:nvSpPr>
          <p:cNvPr id="239" name="Google Shape;239;p34"/>
          <p:cNvSpPr txBox="1"/>
          <p:nvPr>
            <p:ph type="title"/>
          </p:nvPr>
        </p:nvSpPr>
        <p:spPr>
          <a:xfrm>
            <a:off x="465750" y="1351375"/>
            <a:ext cx="82125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Number: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 JavaScript, o tipo number representa um número inteiro ou decimal - não existe diferenciação entre ambos, como em outras linguagens;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criar um number, não usamos aspas. Basta atribuir o valor à variável.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1" name="Google Shape;241;p34"/>
          <p:cNvSpPr txBox="1"/>
          <p:nvPr/>
        </p:nvSpPr>
        <p:spPr>
          <a:xfrm>
            <a:off x="3496800" y="3814750"/>
            <a:ext cx="2150400" cy="800400"/>
          </a:xfrm>
          <a:prstGeom prst="rect">
            <a:avLst/>
          </a:prstGeom>
          <a:noFill/>
          <a:ln cap="flat" cmpd="sng" w="9525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var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idade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B5CEA8"/>
                </a:solidFill>
                <a:latin typeface="Open Sans"/>
                <a:ea typeface="Open Sans"/>
                <a:cs typeface="Open Sans"/>
                <a:sym typeface="Open Sans"/>
              </a:rPr>
              <a:t>28</a:t>
            </a:r>
            <a:endParaRPr sz="1600">
              <a:solidFill>
                <a:srgbClr val="B5CEA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var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altura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B5CEA8"/>
                </a:solidFill>
                <a:latin typeface="Open Sans"/>
                <a:ea typeface="Open Sans"/>
                <a:cs typeface="Open Sans"/>
                <a:sym typeface="Open Sans"/>
              </a:rPr>
              <a:t>1.70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 PRIMITIVOS</a:t>
            </a:r>
            <a:endParaRPr/>
          </a:p>
        </p:txBody>
      </p:sp>
      <p:sp>
        <p:nvSpPr>
          <p:cNvPr id="247" name="Google Shape;247;p35"/>
          <p:cNvSpPr txBox="1"/>
          <p:nvPr>
            <p:ph type="title"/>
          </p:nvPr>
        </p:nvSpPr>
        <p:spPr>
          <a:xfrm>
            <a:off x="465750" y="1351375"/>
            <a:ext cx="82125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Boolean: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Um valor Boolean é um tipo de dado lógico que pode assumir dois valores: true ou false;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criar um boolean, não usamos aspas e passamos um dos dois valores à variável.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3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3223950" y="3807400"/>
            <a:ext cx="2696100" cy="431100"/>
          </a:xfrm>
          <a:prstGeom prst="rect">
            <a:avLst/>
          </a:prstGeom>
          <a:noFill/>
          <a:ln cap="flat" cmpd="sng" w="9525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var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estaAutenticado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true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 PRIMITIVOS</a:t>
            </a:r>
            <a:endParaRPr/>
          </a:p>
        </p:txBody>
      </p:sp>
      <p:sp>
        <p:nvSpPr>
          <p:cNvPr id="255" name="Google Shape;255;p36"/>
          <p:cNvSpPr txBox="1"/>
          <p:nvPr>
            <p:ph type="title"/>
          </p:nvPr>
        </p:nvSpPr>
        <p:spPr>
          <a:xfrm>
            <a:off x="465750" y="1351375"/>
            <a:ext cx="8212500" cy="17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Boolean: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Usamos os valores booleanos constantemente para determinar o fluxo de execução do código, principalmente dentro de loops e condicionais - assuntos que serão abordados mais adiante no curso.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7" name="Google Shape;2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638" y="3138625"/>
            <a:ext cx="2214721" cy="17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 PRIMITIVOS</a:t>
            </a:r>
            <a:endParaRPr/>
          </a:p>
        </p:txBody>
      </p:sp>
      <p:sp>
        <p:nvSpPr>
          <p:cNvPr id="263" name="Google Shape;263;p37"/>
          <p:cNvSpPr txBox="1"/>
          <p:nvPr>
            <p:ph type="title"/>
          </p:nvPr>
        </p:nvSpPr>
        <p:spPr>
          <a:xfrm>
            <a:off x="465750" y="1351375"/>
            <a:ext cx="8212500" cy="30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Null e Undefined: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Os tipos de dado </a:t>
            </a:r>
            <a:r>
              <a:rPr lang="pt-BR" sz="16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null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pt-BR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undefined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tem um comportamento bastante similar, mas são diferentes;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tipo </a:t>
            </a:r>
            <a:r>
              <a:rPr lang="pt-BR" sz="16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null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é um indicador de “</a:t>
            </a:r>
            <a:r>
              <a:rPr lang="pt-BR" sz="16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valor vazio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” ou “</a:t>
            </a:r>
            <a:r>
              <a:rPr lang="pt-BR" sz="16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valor desconhecido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” e deve ser atribuído manualmente pelo programador (nunca é atribuído pelo sistema);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tipo </a:t>
            </a:r>
            <a:r>
              <a:rPr lang="pt-BR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undefined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significa “</a:t>
            </a:r>
            <a:r>
              <a:rPr lang="pt-BR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não definido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” e é atribuído de forma padrão pelo JavaScript a </a:t>
            </a:r>
            <a:r>
              <a:rPr lang="pt-BR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variáveis que não foram inicializadas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 nenhum valor.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0" name="Google Shape;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250" y="1766900"/>
            <a:ext cx="4723000" cy="16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/>
        </p:nvSpPr>
        <p:spPr>
          <a:xfrm>
            <a:off x="465750" y="1058900"/>
            <a:ext cx="34896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Revisão de Kanban e Git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Kahoot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 PRIMITIVOS</a:t>
            </a:r>
            <a:endParaRPr/>
          </a:p>
        </p:txBody>
      </p:sp>
      <p:sp>
        <p:nvSpPr>
          <p:cNvPr id="270" name="Google Shape;270;p38"/>
          <p:cNvSpPr txBox="1"/>
          <p:nvPr>
            <p:ph type="title"/>
          </p:nvPr>
        </p:nvSpPr>
        <p:spPr>
          <a:xfrm>
            <a:off x="465750" y="1351375"/>
            <a:ext cx="8212500" cy="30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Null: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var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telefone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null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b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Undefined: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var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documento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b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3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 PRIMITIVOS</a:t>
            </a:r>
            <a:endParaRPr/>
          </a:p>
        </p:txBody>
      </p:sp>
      <p:sp>
        <p:nvSpPr>
          <p:cNvPr id="277" name="Google Shape;277;p39"/>
          <p:cNvSpPr txBox="1"/>
          <p:nvPr>
            <p:ph type="title"/>
          </p:nvPr>
        </p:nvSpPr>
        <p:spPr>
          <a:xfrm>
            <a:off x="465750" y="1351375"/>
            <a:ext cx="8212500" cy="30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sabermos qual é o tipo de determinado valor ou variável, podemos utilizar o operador typeof;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Este operador é muito útil quando quisermos garantir, por exemplo, que os argumentos passados para uma função sejam de um determinado tipo específico (veremos sobre funções mais adiante).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3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JAVASCRIPT</a:t>
            </a:r>
            <a:endParaRPr/>
          </a:p>
        </p:txBody>
      </p:sp>
      <p:sp>
        <p:nvSpPr>
          <p:cNvPr id="284" name="Google Shape;284;p40"/>
          <p:cNvSpPr txBox="1"/>
          <p:nvPr>
            <p:ph type="title"/>
          </p:nvPr>
        </p:nvSpPr>
        <p:spPr>
          <a:xfrm>
            <a:off x="465750" y="1351375"/>
            <a:ext cx="82125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Operadores matemáticos: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são os operadores utilizados para realizar operações matemáticas com dados do tipo number.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4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286" name="Google Shape;286;p40"/>
          <p:cNvGraphicFramePr/>
          <p:nvPr/>
        </p:nvGraphicFramePr>
        <p:xfrm>
          <a:off x="952500" y="225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{25EBDF50-500F-4EDC-8EAE-14F5CA30937F}</a:tableStyleId>
              </a:tblPr>
              <a:tblGrid>
                <a:gridCol w="2413000"/>
                <a:gridCol w="2413000"/>
                <a:gridCol w="2413000"/>
              </a:tblGrid>
              <a:tr h="33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Operador</a:t>
                      </a:r>
                      <a:endParaRPr b="1" sz="10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Operação</a:t>
                      </a:r>
                      <a:endParaRPr b="1" sz="10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Exemplo</a:t>
                      </a:r>
                      <a:endParaRPr b="1" sz="10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D7D31"/>
                    </a:solidFill>
                  </a:tcPr>
                </a:tc>
              </a:tr>
              <a:tr h="3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Soma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+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// 2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 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Subtração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</a:t>
                      </a: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-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// 6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Multiplicação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*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1000 </a:t>
                      </a: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// 5000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**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Exponenciação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 </a:t>
                      </a: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**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</a:t>
                      </a: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// 256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Divisão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1024</a:t>
                      </a: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/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</a:t>
                      </a: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// 128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%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Resto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18</a:t>
                      </a: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%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// 0 …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</a:t>
                      </a: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%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r>
                        <a:rPr lang="pt-B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// 1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JAVASCRIPT</a:t>
            </a:r>
            <a:endParaRPr/>
          </a:p>
        </p:txBody>
      </p:sp>
      <p:sp>
        <p:nvSpPr>
          <p:cNvPr id="292" name="Google Shape;292;p41"/>
          <p:cNvSpPr txBox="1"/>
          <p:nvPr>
            <p:ph type="title"/>
          </p:nvPr>
        </p:nvSpPr>
        <p:spPr>
          <a:xfrm>
            <a:off x="465750" y="1351375"/>
            <a:ext cx="82125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Operador de atribuição: 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sinal de atribuição pode ser utilizado em conjunto com os operadores 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atemáticos.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4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294" name="Google Shape;294;p41"/>
          <p:cNvGraphicFramePr/>
          <p:nvPr/>
        </p:nvGraphicFramePr>
        <p:xfrm>
          <a:off x="952500" y="225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{25EBDF50-500F-4EDC-8EAE-14F5CA30937F}</a:tableStyleId>
              </a:tblPr>
              <a:tblGrid>
                <a:gridCol w="2413000"/>
                <a:gridCol w="2413000"/>
                <a:gridCol w="2413000"/>
              </a:tblGrid>
              <a:tr h="33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Operador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Operação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Exemplo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</a:tr>
              <a:tr h="3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+=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Soma e reatribuição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qtdItens</a:t>
                      </a: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 +=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25  </a:t>
                      </a: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 // 145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-=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Subtração e reatribuição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qtdItens</a:t>
                      </a: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 -=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20  </a:t>
                      </a: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 // 100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*=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Multiplicação e reatribuição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qtdItens</a:t>
                      </a: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  *=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1000 </a:t>
                      </a: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 // 120000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**=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Exponenciação e reatribuição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qtdItens</a:t>
                      </a: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**=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2</a:t>
                      </a: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 // 14400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/=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Divisão e reatribuição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qtdItens</a:t>
                      </a: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  /=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60</a:t>
                      </a: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 // 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%=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Resto e reatribuição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qtdItens</a:t>
                      </a: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 %=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40</a:t>
                      </a: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 // 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JAVASCRIPT</a:t>
            </a:r>
            <a:endParaRPr/>
          </a:p>
        </p:txBody>
      </p:sp>
      <p:sp>
        <p:nvSpPr>
          <p:cNvPr id="300" name="Google Shape;300;p42"/>
          <p:cNvSpPr txBox="1"/>
          <p:nvPr>
            <p:ph type="title"/>
          </p:nvPr>
        </p:nvSpPr>
        <p:spPr>
          <a:xfrm>
            <a:off x="465750" y="1351375"/>
            <a:ext cx="82125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Operadores de comparação: 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são operadores que comparam os valores e sempre retornam um boolean.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p4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302" name="Google Shape;302;p42"/>
          <p:cNvGraphicFramePr/>
          <p:nvPr/>
        </p:nvGraphicFramePr>
        <p:xfrm>
          <a:off x="952500" y="233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{25EBDF50-500F-4EDC-8EAE-14F5CA30937F}</a:tableStyleId>
              </a:tblPr>
              <a:tblGrid>
                <a:gridCol w="2413000"/>
                <a:gridCol w="2413000"/>
                <a:gridCol w="2413000"/>
              </a:tblGrid>
              <a:tr h="33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Operador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Operação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Exemplo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</a:tr>
              <a:tr h="3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==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Igual 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“1”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==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1  </a:t>
                      </a: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 // true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===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Estritamente igual 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“1”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===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1 </a:t>
                      </a: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 // false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&gt;, &lt;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Maior que, menor que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20 </a:t>
                      </a: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&gt;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20</a:t>
                      </a: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 // false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&gt;=, &lt;=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Maior ou igual, menor ou igual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20 </a:t>
                      </a: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&lt;= 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20 </a:t>
                      </a: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// true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!=, !==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Diferente de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 1 !=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2</a:t>
                      </a: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 // true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JAVASCRIPT</a:t>
            </a:r>
            <a:endParaRPr/>
          </a:p>
        </p:txBody>
      </p:sp>
      <p:sp>
        <p:nvSpPr>
          <p:cNvPr id="308" name="Google Shape;308;p43"/>
          <p:cNvSpPr txBox="1"/>
          <p:nvPr>
            <p:ph type="title"/>
          </p:nvPr>
        </p:nvSpPr>
        <p:spPr>
          <a:xfrm>
            <a:off x="465750" y="1351375"/>
            <a:ext cx="82125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Operadores lógicos: 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são operadores que comparam booleanos e retornam um valor de acordo com sua regra de validação.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4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310" name="Google Shape;310;p43"/>
          <p:cNvGraphicFramePr/>
          <p:nvPr/>
        </p:nvGraphicFramePr>
        <p:xfrm>
          <a:off x="952500" y="240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{25EBDF50-500F-4EDC-8EAE-14F5CA30937F}</a:tableStyleId>
              </a:tblPr>
              <a:tblGrid>
                <a:gridCol w="2413000"/>
                <a:gridCol w="2413000"/>
                <a:gridCol w="2413000"/>
              </a:tblGrid>
              <a:tr h="33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Operador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Operação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FFFFFF"/>
                          </a:solidFill>
                        </a:rPr>
                        <a:t>Exemplo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</a:tr>
              <a:tr h="3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||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OR (ou)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true </a:t>
                      </a: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||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true  </a:t>
                      </a: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 // true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&amp;&amp;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AND (e)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false </a:t>
                      </a: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&amp;&amp;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true</a:t>
                      </a: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// false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!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NOT (não)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!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true</a:t>
                      </a: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 // false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OPERADORES JAVASCRIPT</a:t>
            </a:r>
            <a:endParaRPr/>
          </a:p>
        </p:txBody>
      </p:sp>
      <p:sp>
        <p:nvSpPr>
          <p:cNvPr id="316" name="Google Shape;316;p44"/>
          <p:cNvSpPr txBox="1"/>
          <p:nvPr>
            <p:ph type="title"/>
          </p:nvPr>
        </p:nvSpPr>
        <p:spPr>
          <a:xfrm>
            <a:off x="465750" y="1351375"/>
            <a:ext cx="8212500" cy="30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Curiosidade importante: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o JavaScript trata os valores de string vazia, o número 0, undefined, false e null como valores falsos (false).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Por garantia, quando queremos avaliar se um determinado valor é verdadeiro ou falso, usamos um objeto chamado Boolean( ) passando como argumento o valor desejado.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4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OPERADORES JAVASCRIPT</a:t>
            </a:r>
            <a:endParaRPr/>
          </a:p>
        </p:txBody>
      </p:sp>
      <p:sp>
        <p:nvSpPr>
          <p:cNvPr id="323" name="Google Shape;323;p45"/>
          <p:cNvSpPr txBox="1"/>
          <p:nvPr>
            <p:ph type="title"/>
          </p:nvPr>
        </p:nvSpPr>
        <p:spPr>
          <a:xfrm>
            <a:off x="465750" y="1351375"/>
            <a:ext cx="8212500" cy="30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Os operadores lógicos do JavaScript são um pouco mais poderosos (e complexos) do que a clássica “tabela verdade” da lógica matemática.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operador </a:t>
            </a: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OR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por exemplo, avalia cada um de seus operandos convertendo para </a:t>
            </a: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boolean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e retorna o valor daquele operando que retornar </a:t>
            </a: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true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primeiro.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4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OPERADORES JAVASCRIPT</a:t>
            </a:r>
            <a:endParaRPr/>
          </a:p>
        </p:txBody>
      </p:sp>
      <p:sp>
        <p:nvSpPr>
          <p:cNvPr id="330" name="Google Shape;330;p46"/>
          <p:cNvSpPr txBox="1"/>
          <p:nvPr>
            <p:ph type="title"/>
          </p:nvPr>
        </p:nvSpPr>
        <p:spPr>
          <a:xfrm>
            <a:off x="465750" y="1351375"/>
            <a:ext cx="82125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Exemplos: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4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2" name="Google Shape;332;p46"/>
          <p:cNvSpPr txBox="1"/>
          <p:nvPr/>
        </p:nvSpPr>
        <p:spPr>
          <a:xfrm>
            <a:off x="1050125" y="1982400"/>
            <a:ext cx="4361400" cy="2862900"/>
          </a:xfrm>
          <a:prstGeom prst="rect">
            <a:avLst/>
          </a:prstGeom>
          <a:noFill/>
          <a:ln cap="flat" cmpd="sng" w="9525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var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nome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2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"Thais"</a:t>
            </a:r>
            <a:endParaRPr sz="1200">
              <a:solidFill>
                <a:srgbClr val="CE917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var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sobrenome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2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"Bertoldo"</a:t>
            </a:r>
            <a:endParaRPr sz="1200">
              <a:solidFill>
                <a:srgbClr val="CE917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var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chamarComo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2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nome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|| </a:t>
            </a:r>
            <a:r>
              <a:rPr lang="pt-BR" sz="12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sobrenome</a:t>
            </a:r>
            <a:endParaRPr sz="1200">
              <a:solidFill>
                <a:srgbClr val="9CDCF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2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2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chamarCom</a:t>
            </a:r>
            <a:r>
              <a:rPr lang="pt-BR" sz="12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2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var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chamarComo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2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sobrenome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|| </a:t>
            </a:r>
            <a:r>
              <a:rPr lang="pt-BR" sz="12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nome</a:t>
            </a:r>
            <a:endParaRPr sz="1200">
              <a:solidFill>
                <a:srgbClr val="9CDCF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2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2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pt-BR" sz="12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hamarComo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sz="1200">
              <a:solidFill>
                <a:srgbClr val="0088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OPERADORES JAVASCRIPT</a:t>
            </a:r>
            <a:endParaRPr/>
          </a:p>
        </p:txBody>
      </p:sp>
      <p:sp>
        <p:nvSpPr>
          <p:cNvPr id="338" name="Google Shape;338;p47"/>
          <p:cNvSpPr txBox="1"/>
          <p:nvPr>
            <p:ph type="title"/>
          </p:nvPr>
        </p:nvSpPr>
        <p:spPr>
          <a:xfrm>
            <a:off x="465750" y="1351375"/>
            <a:ext cx="82125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Exemplos: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4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0" name="Google Shape;340;p47"/>
          <p:cNvSpPr txBox="1"/>
          <p:nvPr/>
        </p:nvSpPr>
        <p:spPr>
          <a:xfrm>
            <a:off x="1050125" y="1982400"/>
            <a:ext cx="4361400" cy="2862900"/>
          </a:xfrm>
          <a:prstGeom prst="rect">
            <a:avLst/>
          </a:prstGeom>
          <a:noFill/>
          <a:ln cap="flat" cmpd="sng" w="9525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var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nome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2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"Thais"</a:t>
            </a:r>
            <a:endParaRPr sz="1200">
              <a:solidFill>
                <a:srgbClr val="CE917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var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sobrenome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2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"Bertoldo"</a:t>
            </a:r>
            <a:endParaRPr sz="1200">
              <a:solidFill>
                <a:srgbClr val="CE917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var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chamarComo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2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nome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|| </a:t>
            </a:r>
            <a:r>
              <a:rPr lang="pt-BR" sz="12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sobrenome</a:t>
            </a:r>
            <a:endParaRPr sz="1200">
              <a:solidFill>
                <a:srgbClr val="9CDCF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2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2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chamarComo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2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var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chamarComo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2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sobrenome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|| </a:t>
            </a:r>
            <a:r>
              <a:rPr lang="pt-BR" sz="12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nome</a:t>
            </a:r>
            <a:endParaRPr sz="1200">
              <a:solidFill>
                <a:srgbClr val="9CDCF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2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2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chamarComo</a:t>
            </a:r>
            <a:r>
              <a:rPr lang="pt-BR" sz="12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sz="1200">
              <a:solidFill>
                <a:srgbClr val="0088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47"/>
          <p:cNvSpPr txBox="1"/>
          <p:nvPr/>
        </p:nvSpPr>
        <p:spPr>
          <a:xfrm>
            <a:off x="5815825" y="3286750"/>
            <a:ext cx="1039500" cy="431100"/>
          </a:xfrm>
          <a:prstGeom prst="rect">
            <a:avLst/>
          </a:prstGeom>
          <a:noFill/>
          <a:ln cap="flat" cmpd="sng" w="9525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Thais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47"/>
          <p:cNvSpPr txBox="1"/>
          <p:nvPr/>
        </p:nvSpPr>
        <p:spPr>
          <a:xfrm>
            <a:off x="5815825" y="4372000"/>
            <a:ext cx="1039500" cy="431100"/>
          </a:xfrm>
          <a:prstGeom prst="rect">
            <a:avLst/>
          </a:prstGeom>
          <a:noFill/>
          <a:ln cap="flat" cmpd="sng" w="9525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Bertoldo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43" name="Google Shape;343;p47"/>
          <p:cNvCxnSpPr>
            <a:stCxn id="342" idx="1"/>
          </p:cNvCxnSpPr>
          <p:nvPr/>
        </p:nvCxnSpPr>
        <p:spPr>
          <a:xfrm flipH="1">
            <a:off x="3169225" y="4587550"/>
            <a:ext cx="2646600" cy="64800"/>
          </a:xfrm>
          <a:prstGeom prst="straightConnector1">
            <a:avLst/>
          </a:prstGeom>
          <a:noFill/>
          <a:ln cap="flat" cmpd="sng" w="9525">
            <a:solidFill>
              <a:srgbClr val="C71D8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7"/>
          <p:cNvCxnSpPr>
            <a:stCxn id="341" idx="1"/>
          </p:cNvCxnSpPr>
          <p:nvPr/>
        </p:nvCxnSpPr>
        <p:spPr>
          <a:xfrm flipH="1">
            <a:off x="3147625" y="3502300"/>
            <a:ext cx="2668200" cy="54900"/>
          </a:xfrm>
          <a:prstGeom prst="straightConnector1">
            <a:avLst/>
          </a:prstGeom>
          <a:noFill/>
          <a:ln cap="flat" cmpd="sng" w="9525">
            <a:solidFill>
              <a:srgbClr val="C71D8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BREVE HISTÓRIA DO JAVASCRIPT</a:t>
            </a:r>
            <a:endParaRPr/>
          </a:p>
        </p:txBody>
      </p:sp>
      <p:sp>
        <p:nvSpPr>
          <p:cNvPr id="57" name="Google Shape;57;p12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JavaScript é uma linguagem de programação criada em meados de 1995 por Brendan Eich;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Seu nome, inicialmente, era Mocha;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Foi criada para trazer interatividade aos recém criados navegadores web;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nome foi alterado para LiveScript e, depois, finalmente JavaScript;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Curiosidade: todo o protótipo da primeira versão do JS ficou pronto em 10 dias!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OPERADORES JAVASCRIPT</a:t>
            </a:r>
            <a:endParaRPr/>
          </a:p>
        </p:txBody>
      </p:sp>
      <p:sp>
        <p:nvSpPr>
          <p:cNvPr id="350" name="Google Shape;350;p48"/>
          <p:cNvSpPr txBox="1"/>
          <p:nvPr>
            <p:ph type="title"/>
          </p:nvPr>
        </p:nvSpPr>
        <p:spPr>
          <a:xfrm>
            <a:off x="465750" y="1351375"/>
            <a:ext cx="8212500" cy="30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Operadores unários:  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São operadores que modificam o valor de operandos únicos.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Podemos adicionar 1 ao valor a uma variável number usando o operador ++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■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count++;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Podemos subtrair 1 usando operador --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■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count--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Podemos multiplicar o número por -1 utilizando o -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400"/>
              <a:buFont typeface="Open Sans"/>
              <a:buChar char="■"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negativo-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4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ENTRADA E SAÍDA DE DADOS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7" name="Google Shape;357;p49"/>
          <p:cNvSpPr txBox="1"/>
          <p:nvPr>
            <p:ph type="title"/>
          </p:nvPr>
        </p:nvSpPr>
        <p:spPr>
          <a:xfrm>
            <a:off x="465750" y="1351375"/>
            <a:ext cx="8212500" cy="30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Exemplos de entrada: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formulários HTML;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window.prompt;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window.confirm.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Exemplos de saída: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console.log;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window.alert;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criação de elementos na página.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4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ENTRADA E SAÍDA DE DADOS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4" name="Google Shape;364;p50"/>
          <p:cNvSpPr txBox="1"/>
          <p:nvPr>
            <p:ph type="title"/>
          </p:nvPr>
        </p:nvSpPr>
        <p:spPr>
          <a:xfrm>
            <a:off x="465750" y="1351375"/>
            <a:ext cx="8212500" cy="30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Importante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os métodos do window (prompt, alert, confirm, etc) são executados no navegador.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5" name="Google Shape;365;p5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MATERIAL COMPLEMENTAR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1" name="Google Shape;371;p51"/>
          <p:cNvSpPr txBox="1"/>
          <p:nvPr>
            <p:ph type="title"/>
          </p:nvPr>
        </p:nvSpPr>
        <p:spPr>
          <a:xfrm>
            <a:off x="465750" y="1351375"/>
            <a:ext cx="8212500" cy="30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Tipos de dados JavaScript - </a:t>
            </a:r>
            <a:r>
              <a:rPr lang="pt-BR" sz="18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developer.mozilla</a:t>
            </a:r>
            <a:endParaRPr sz="18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História do JavaScript - (EN) </a:t>
            </a:r>
            <a:r>
              <a:rPr lang="pt-BR" sz="18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Weird History of JavaScript</a:t>
            </a:r>
            <a:r>
              <a:rPr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25 Anos de JavaScript - </a:t>
            </a:r>
            <a:r>
              <a:rPr lang="pt-BR" sz="18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JetBrains</a:t>
            </a:r>
            <a:endParaRPr b="1" sz="18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Playlist Java Scrip</a:t>
            </a: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t -</a:t>
            </a:r>
            <a:r>
              <a:rPr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8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Curso em Vídeo</a:t>
            </a:r>
            <a:endParaRPr sz="18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5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388" y="951750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2"/>
          <p:cNvSpPr txBox="1"/>
          <p:nvPr/>
        </p:nvSpPr>
        <p:spPr>
          <a:xfrm>
            <a:off x="787600" y="951750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AVALIAÇÃO DOCENTE</a:t>
            </a:r>
            <a:endParaRPr sz="1200"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 que você está achando das minhas aulas neste conteúdo?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 ou escaneie o QRCode ao lado para avaliar minha aula.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Sinta-se à vontade para fornecer uma avaliação sempre que achar necessário.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BREVE HISTÓRIA DO JAVASCRIPT</a:t>
            </a:r>
            <a:endParaRPr/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Microsoft lançou seu navegador Internet Explorer e resolveu fazer, através de engenharia reversa, sua própria versão do JavaScript - o JScript.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Netscape, então, buscou padronizar a linguagem através de uma organização internacional - a ECMA (European Computer Manufacturer Association).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Por razões de registro de marca, a linguagem padronizada nasceu com o nome de EcmaScript (nome atual real da linguagem).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BREVE HISTÓRIA DO JAVASCRIPT</a:t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primeira atualização da linguagem veio em 1999 - o EcmaScript 3.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Foram desenvolvidas, durante os anos seguintes, as versões 3.1 e 4, mas nunca chegaram a ser implementadas.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próxima atualização concreta veio só em 2009 - ES 5.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BREVE HISTÓRIA DO JAVASCRIPT</a:t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ES5 permaneceu vigente até 2016, quando foi lançada a versão ES6 - que trouxe diversas novas funcionalidades muito utilizadas, como a sintaxe arrow, promises, novas formas de declarar variáveis e outras ferramentas que serão estudadas no decorrer do curso.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Desde então, o grupo de trabalho TC39 - responsável pela padronização da linguagem JavaScript - tem tentado lançar uma nova versão anualmente. 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versão atual é a ES12 (março de 2022).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JAVASCRIPT NO NAVEGADOR</a:t>
            </a:r>
            <a:endParaRPr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465750" y="1351375"/>
            <a:ext cx="42888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Developer Tools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F12 do teclado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Botão direito + inspecionar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CTRL + SHIFT + i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Verifique se a aba selecionada é a “</a:t>
            </a:r>
            <a:r>
              <a:rPr b="1" lang="pt-BR" sz="18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350" y="1312350"/>
            <a:ext cx="4046201" cy="32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JAVASCRIPT NO NAVEGADOR</a:t>
            </a:r>
            <a:endParaRPr/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465750" y="1351375"/>
            <a:ext cx="8212500" cy="18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Console.log é um método JavaScript utilizado para imprimir no console do navegador alguma informação.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sua sintaxe é: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3204750" y="3325525"/>
            <a:ext cx="2734500" cy="431100"/>
          </a:xfrm>
          <a:prstGeom prst="rect">
            <a:avLst/>
          </a:prstGeom>
          <a:noFill/>
          <a:ln cap="flat" cmpd="sng" w="9525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"Olá mundo!"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VinHous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