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Ubuntu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Ubuntu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Ubuntu-italic.fntdata"/><Relationship Id="rId16" Type="http://schemas.openxmlformats.org/officeDocument/2006/relationships/slide" Target="slides/slide11.xml"/><Relationship Id="rId38" Type="http://schemas.openxmlformats.org/officeDocument/2006/relationships/font" Target="fonts/Ubuntu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7b0e7c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b7b0e7c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7b0e7c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b7b0e7c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b7b0e7c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b7b0e7c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b34dfa58e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b34dfa58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34dfa58e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b34dfa58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7b0e7c3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b7b0e7c3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b34dfa58e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b34dfa58e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b34dfa58e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b34dfa58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90ff7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b90ff7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b90ff78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b90ff7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b90ff78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b90ff78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b90ff78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b90ff78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b90ff78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b90ff78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b7b0e7c3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b7b0e7c3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b7b0e7c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b7b0e7c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b7b0e7c3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b7b0e7c3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b7b0e7c3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b7b0e7c3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b7b0e7c3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b7b0e7c3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b7b0e7c3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b7b0e7c3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4b7b0e7c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4b7b0e7c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b34dfa5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b34dfa5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b34dfa58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b34dfa58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7b0e7c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7b0e7c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b7b0e7c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b7b0e7c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7b0e7c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b7b0e7c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b7b0e7c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b7b0e7c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hyperlink" Target="https://youtu.be/NCwa_xi0Uuc" TargetMode="External"/><Relationship Id="rId9" Type="http://schemas.openxmlformats.org/officeDocument/2006/relationships/hyperlink" Target="https://youtu.be/mc3TKp2XzhI" TargetMode="External"/><Relationship Id="rId5" Type="http://schemas.openxmlformats.org/officeDocument/2006/relationships/hyperlink" Target="https://youtu.be/XdkW62tkAgU" TargetMode="External"/><Relationship Id="rId6" Type="http://schemas.openxmlformats.org/officeDocument/2006/relationships/hyperlink" Target="https://youtu.be/kqE3sp_7peQ" TargetMode="External"/><Relationship Id="rId7" Type="http://schemas.openxmlformats.org/officeDocument/2006/relationships/hyperlink" Target="https://youtu.be/X0ipw1k7ygU" TargetMode="External"/><Relationship Id="rId8" Type="http://schemas.openxmlformats.org/officeDocument/2006/relationships/hyperlink" Target="https://youtu.be/N8ap4k_1QEQ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hyperlink" Target="https://www.w3schools.com/js/js_es6.asp" TargetMode="External"/><Relationship Id="rId11" Type="http://schemas.openxmlformats.org/officeDocument/2006/relationships/hyperlink" Target="https://www.w3schools.com/js/js_events.asp" TargetMode="External"/><Relationship Id="rId10" Type="http://schemas.openxmlformats.org/officeDocument/2006/relationships/hyperlink" Target="https://www.w3schools.com/js/js_functions.asp" TargetMode="External"/><Relationship Id="rId9" Type="http://schemas.openxmlformats.org/officeDocument/2006/relationships/hyperlink" Target="https://developer.mozilla.org/pt-BR/docs/Web/JavaScript/Reference/Global_Objects/Object" TargetMode="External"/><Relationship Id="rId5" Type="http://schemas.openxmlformats.org/officeDocument/2006/relationships/hyperlink" Target="https://en.wikipedia.org/wiki/ECMAScript" TargetMode="External"/><Relationship Id="rId6" Type="http://schemas.openxmlformats.org/officeDocument/2006/relationships/hyperlink" Target="https://developer.mozilla.org/pt-BR/docs/Learn/JavaScript/First_steps/Arrays" TargetMode="External"/><Relationship Id="rId7" Type="http://schemas.openxmlformats.org/officeDocument/2006/relationships/hyperlink" Target="https://developer.mozilla.org/pt-BR/docs/Web/JavaScript/Reference/Global_Objects/Array" TargetMode="External"/><Relationship Id="rId8" Type="http://schemas.openxmlformats.org/officeDocument/2006/relationships/hyperlink" Target="https://developer.mozilla.org/pt-BR/docs/Learn/JavaScript/Objects/Bas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hyperlink" Target="https://forms.gle/HVETc26n5cZSAzhy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" TargetMode="External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hyperlink" Target="https://jsfiddle.net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codesandbox.io" TargetMode="External"/><Relationship Id="rId7" Type="http://schemas.openxmlformats.org/officeDocument/2006/relationships/hyperlink" Target="https://playcode.io/new" TargetMode="External"/><Relationship Id="rId8" Type="http://schemas.openxmlformats.org/officeDocument/2006/relationships/hyperlink" Target="https://codepen.io/p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ES6+</a:t>
            </a:r>
            <a:br>
              <a:rPr lang="pt-BR"/>
            </a:br>
            <a:r>
              <a:rPr lang="pt-BR"/>
              <a:t>Variáveis Compostas</a:t>
            </a:r>
            <a:br>
              <a:rPr lang="pt-BR"/>
            </a:br>
            <a:r>
              <a:rPr lang="pt-BR"/>
              <a:t>&amp; </a:t>
            </a:r>
            <a:r>
              <a:rPr lang="pt-BR"/>
              <a:t>Funções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ES6</a:t>
            </a:r>
            <a:r>
              <a:rPr b="0" lang="pt-BR">
                <a:solidFill>
                  <a:schemeClr val="lt1"/>
                </a:solidFill>
              </a:rPr>
              <a:t> | ECMA Script 2015</a:t>
            </a:r>
            <a:r>
              <a:rPr lang="pt-BR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65750" y="1056625"/>
            <a:ext cx="82125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Open Sans"/>
              <a:buChar char="●"/>
            </a:pPr>
            <a:r>
              <a:rPr b="1" lang="pt-BR"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ES6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6ª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edição do </a:t>
            </a:r>
            <a:r>
              <a:rPr b="1" lang="pt-BR" sz="15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ECMAScript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(também conhecida como </a:t>
            </a:r>
            <a:r>
              <a:rPr b="1"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ES2015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Open Sans"/>
              <a:buChar char="●"/>
            </a:pP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Mudanças significativas: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Declaração de </a:t>
            </a:r>
            <a:r>
              <a:rPr b="1" lang="pt-BR" sz="15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com sintaxe mais amigável para desenvolvedores</a:t>
            </a:r>
            <a:br>
              <a:rPr lang="pt-BR" sz="15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de linguagens com orientação a objeto baseada em classes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ES6 </a:t>
            </a:r>
            <a:r>
              <a:rPr b="1" lang="pt-BR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loops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b="1" lang="pt-BR" sz="1500">
                <a:latin typeface="Open Sans"/>
                <a:ea typeface="Open Sans"/>
                <a:cs typeface="Open Sans"/>
                <a:sym typeface="Open Sans"/>
              </a:rPr>
              <a:t>Generators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b="1" lang="pt-BR" sz="1500"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●"/>
            </a:pP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etc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ES6+</a:t>
            </a:r>
            <a:r>
              <a:rPr b="0" lang="pt-BR">
                <a:solidFill>
                  <a:schemeClr val="lt1"/>
                </a:solidFill>
              </a:rPr>
              <a:t> | ECMA Script 2015~HOJE</a:t>
            </a:r>
            <a:r>
              <a:rPr lang="pt-BR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65750" y="1116800"/>
            <a:ext cx="82125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A partir do </a:t>
            </a:r>
            <a:r>
              <a:rPr b="1" lang="pt-BR" sz="1700">
                <a:latin typeface="Open Sans"/>
                <a:ea typeface="Open Sans"/>
                <a:cs typeface="Open Sans"/>
                <a:sym typeface="Open Sans"/>
              </a:rPr>
              <a:t>ES6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, as mudanças foram mais suaves, seguindo direções estabelecidas nesta revisão da linguagem.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Convencionou-se usar o sinal “</a:t>
            </a:r>
            <a:r>
              <a:rPr b="1" lang="pt-BR" sz="1700"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” para se referir às mudanças implementadas no ES da sexta edição em diante.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ES6+</a:t>
            </a:r>
            <a:r>
              <a:rPr b="0" lang="pt-BR">
                <a:solidFill>
                  <a:schemeClr val="lt1"/>
                </a:solidFill>
              </a:rPr>
              <a:t> | ECMA Script 2015~HOJE</a:t>
            </a:r>
            <a:r>
              <a:rPr lang="pt-BR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36825" y="1005950"/>
            <a:ext cx="45726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Variáveis: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Arrow Functions: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=&gt; {}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Promises (promessas)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Parâmetros padrão: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function (a = 10) {}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Rest: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function (...args) {}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Operadores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**=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Array.includes()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Object.entries()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.values()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495925" y="1005975"/>
            <a:ext cx="44757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Funções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async await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Destruct: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 { a, b, ...rest } = obj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Spread: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 obj = { a: 'b', ...o }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Módulos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Roboto Mono"/>
              <a:buChar char="●"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Optional chaining </a:t>
            </a: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Roboto Mono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Nullish Coalescing Operator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 ??</a:t>
            </a:r>
            <a:endParaRPr b="1"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FF8818"/>
              </a:buClr>
              <a:buSzPts val="1800"/>
              <a:buFont typeface="Roboto Mono"/>
              <a:buChar char="●"/>
            </a:pPr>
            <a:r>
              <a:rPr b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VETORES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993100" y="1342050"/>
            <a:ext cx="3157800" cy="2635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 b="1" sz="12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VETORES</a:t>
            </a:r>
            <a:r>
              <a:rPr b="0" lang="pt-BR">
                <a:solidFill>
                  <a:schemeClr val="lt1"/>
                </a:solidFill>
              </a:rPr>
              <a:t> | Arrays</a:t>
            </a:r>
            <a:endParaRPr b="0"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465750" y="894175"/>
            <a:ext cx="8299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Vetores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são sequências de dados (itens),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 um destes itens da sequência está acessível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um índice numérico de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Chamamos os índices de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indexes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Quando inserimos um item em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este pode ser acessado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através de seu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referente à sua posição ocupada no vetor.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acesso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dá através de um número inteiro após o nome do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inserido entre colchetes começando em zero (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Ex.1: 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[0];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 1º item</a:t>
            </a:r>
            <a:b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Ex.2: 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cursos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[42];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 43º item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r>
              <a:rPr b="0" lang="pt-BR">
                <a:solidFill>
                  <a:schemeClr val="lt1"/>
                </a:solidFill>
              </a:rPr>
              <a:t> | Arrays</a:t>
            </a:r>
            <a:endParaRPr b="0"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62" y="1616251"/>
            <a:ext cx="6865676" cy="20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084025" y="1550326"/>
            <a:ext cx="2457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(vetor)</a:t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VETORES</a:t>
            </a:r>
            <a:r>
              <a:rPr b="0" lang="pt-BR">
                <a:solidFill>
                  <a:schemeClr val="lt1"/>
                </a:solidFill>
              </a:rPr>
              <a:t> | Exemplos</a:t>
            </a:r>
            <a:endParaRPr b="0"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881025" y="1027525"/>
            <a:ext cx="75924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com 3 itens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o segundo item do vetor (33)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o primeiro item do vetor (26)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26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87975" y="4346800"/>
            <a:ext cx="711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vetor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VETORES</a:t>
            </a:r>
            <a:r>
              <a:rPr b="0" lang="pt-BR">
                <a:solidFill>
                  <a:schemeClr val="lt1"/>
                </a:solidFill>
              </a:rPr>
              <a:t> | Exemplos</a:t>
            </a:r>
            <a:endParaRPr b="0"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880100" y="1033725"/>
            <a:ext cx="34941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vazio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insere item no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altera 1º item no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o 1º item do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03904" y="4341254"/>
            <a:ext cx="3381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vetor (array)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4709175" y="1019574"/>
            <a:ext cx="37836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com vetores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99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chave e índice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42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55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632973" y="4327099"/>
            <a:ext cx="357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</a:t>
            </a: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vetor</a:t>
            </a: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 vetores em suas chaves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50" y="1395700"/>
            <a:ext cx="2923000" cy="29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r>
              <a:rPr b="0" lang="pt-BR">
                <a:solidFill>
                  <a:schemeClr val="lt1"/>
                </a:solidFill>
              </a:rPr>
              <a:t> | M1S03-A1</a:t>
            </a:r>
            <a:endParaRPr/>
          </a:p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465750" y="1068925"/>
            <a:ext cx="4155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Revisão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Variáveis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Tipos de dados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Operadores Aritméticos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Operadores Lógicos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Operadores Relacionais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Controle de fluxo Condicional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Controle de fluxo de Repetição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4547850" y="1068925"/>
            <a:ext cx="4184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ES6 (ECMA Script 2015)</a:t>
            </a:r>
            <a:endParaRPr b="1"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ECMA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ES6 &amp; ES6+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Variáveis Compostas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FF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Funções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</a:t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465750" y="894175"/>
            <a:ext cx="8299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são parecidos com vetores, porém, ao invés de estarmos limitados aos índices numéricos de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), podemos dar nomes aos índices. Inicializamos um objeto com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ao invés de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Chaves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Chamamos os índices de um objeto de chaves. Quando inserimos um item em um objeto criamos um par chave-valor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key-value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acesso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dá através de um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(ponto) após o nome do objeto, seguido do nome da chave.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Ex.1: 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pessoa.nome;</a:t>
            </a:r>
            <a:b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Ex.2: 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pessoa['nome'];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</a:t>
            </a:r>
            <a:r>
              <a:rPr b="0" lang="pt-BR">
                <a:solidFill>
                  <a:schemeClr val="lt1"/>
                </a:solidFill>
              </a:rPr>
              <a:t> | Exemplos</a:t>
            </a:r>
            <a:endParaRPr b="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881025" y="1027525"/>
            <a:ext cx="75924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com 3 itens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o segundo item do vetor (33)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objeto com 3 chaves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a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b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c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a segunda chave do objeto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b; 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787975" y="4346800"/>
            <a:ext cx="711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vetor e objeto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</a:t>
            </a:r>
            <a:r>
              <a:rPr b="0" lang="pt-BR">
                <a:solidFill>
                  <a:schemeClr val="lt1"/>
                </a:solidFill>
              </a:rPr>
              <a:t> | Exemplos</a:t>
            </a:r>
            <a:endParaRPr b="0"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880100" y="1033725"/>
            <a:ext cx="34941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vazio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insere item no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altera 1º item no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o 1º item do vetor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33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803904" y="4341254"/>
            <a:ext cx="3381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vetor (array)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562975" y="1033725"/>
            <a:ext cx="41154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objeto vazio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{};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insere/altera uma chave no objeto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a chave "num" do objeto</a:t>
            </a:r>
            <a:endParaRPr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num; 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42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42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486778" y="4341254"/>
            <a:ext cx="357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objeto (object)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OBJETOS</a:t>
            </a:r>
            <a:r>
              <a:rPr b="0" lang="pt-BR">
                <a:solidFill>
                  <a:schemeClr val="lt1"/>
                </a:solidFill>
              </a:rPr>
              <a:t> | Exemplos</a:t>
            </a:r>
            <a:endParaRPr b="0"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873900" y="1019574"/>
            <a:ext cx="36801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vetor de objetos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{ a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b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c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{ a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b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99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c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índice e chave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 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11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26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797700" y="4327099"/>
            <a:ext cx="3381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vetor de objetos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709175" y="1019574"/>
            <a:ext cx="3783600" cy="334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inicia um objeto com vetores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a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b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99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acessa chave e índice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  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42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objeto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55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632973" y="4327099"/>
            <a:ext cx="357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uso de objeto com vetores em suas chaves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11943" r="12562" t="0"/>
          <a:stretch/>
        </p:blipFill>
        <p:spPr>
          <a:xfrm>
            <a:off x="2483013" y="1240175"/>
            <a:ext cx="4177976" cy="3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465750" y="977075"/>
            <a:ext cx="41433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Tarefas, rotinas, ações que são executadas apenas quando invocadas (chamadas);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 receber parâmetros, separados por vírgulas;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retornar um resultado,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necessário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4609050" y="1014125"/>
            <a:ext cx="39168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nomeDaFuncao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2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parametros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Sequência de instruções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a serem executadas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quando a função for chamada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Exemplo: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*/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valorResultado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parametros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valorResultado;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886600" y="1014125"/>
            <a:ext cx="41295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 1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resultadoDaSoma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resultadoDaSoma;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retorno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(retorno);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8</a:t>
            </a:r>
            <a:endParaRPr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5119200" y="1014125"/>
            <a:ext cx="37011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 2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8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35"/>
          <p:cNvSpPr txBox="1"/>
          <p:nvPr>
            <p:ph type="title"/>
          </p:nvPr>
        </p:nvSpPr>
        <p:spPr>
          <a:xfrm>
            <a:off x="465750" y="1053275"/>
            <a:ext cx="41433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função também pode ser armazenada em uma variável;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função é um tipo de dados function;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609050" y="1014125"/>
            <a:ext cx="39168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 i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 i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0 1 2 3 4 5 6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722600" y="3045125"/>
            <a:ext cx="3594900" cy="1342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endParaRPr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'function'</a:t>
            </a:r>
            <a:endParaRPr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ES6 Tutorial: Learn Modern JavaScript in 1 Hour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https://youtu.be/NCwa_xi0Uuc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Variáveis Compostas - Curso JavaScript #15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https://youtu.be/XdkW62tkAgU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Curso de Javascript - #23 Objetos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https://youtu.be/kqE3sp_7peQ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Modern JavaScript Tutorial #5 - Objects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https://youtu.be/X0ipw1k7ygU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https://youtu.be/N8ap4k_1QEQ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Funções - Curso JavaScript #16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https://youtu.be/mc3TKp2XzhI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ES6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https://www.w3schools.com/js/js_es6.asp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ECMA 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https://en.wikipedia.org/wiki/ECMAScript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https://developer.mozilla.org/pt-BR/docs/Learn/JavaScript/First_steps/Arrays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Array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https://developer.mozilla.org/pt-BR/docs/Web/JavaScript/Reference/Global_Objects/Array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básico sobre objetos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https://developer.mozilla.org/pt-BR/docs/Learn/JavaScript/Objects/Basics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Objeto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developer.mozilla.org/docs/Web/JavaScript/Reference/Global_Objects/Object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https://www.w3schools.com/js/js_functions.asp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Events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https://www.w3schools.com/js/js_events.asp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REVISÃO</a:t>
            </a:r>
            <a:endParaRPr/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89550" y="977075"/>
            <a:ext cx="8178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Variáveis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Espaço de memória nomeado (começa com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letras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_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Tipos de dados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b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(object),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(object),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NaN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(number)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Operadores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Aritméticos: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Atribuição: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%=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endParaRPr b="1"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Relacionais: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endParaRPr b="1"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Lógicos: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endParaRPr b="1"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Ternário: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6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6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Controle de fluxo condicional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 if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else if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switch case</a:t>
            </a:r>
            <a:endParaRPr b="1"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Controle de fluxo de repetição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 while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b="1" sz="16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MÃO NA MASSA</a:t>
            </a:r>
            <a:endParaRPr b="0"/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494800" y="1077571"/>
            <a:ext cx="52677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Instalar </a:t>
            </a:r>
            <a:r>
              <a:rPr b="1" lang="pt-BR" sz="3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(ou outro editor que se sentir mais confortável)</a:t>
            </a:r>
            <a:b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Sugestão: Instalar extensão </a:t>
            </a:r>
            <a:r>
              <a:rPr b="1" lang="pt-BR" sz="15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Live Server</a:t>
            </a:r>
            <a: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b="1" lang="pt-BR" sz="15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Criar um arquivo </a:t>
            </a: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r>
              <a:rPr lang="pt-BR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seu editor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150" y="2163739"/>
            <a:ext cx="651900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025" y="1050363"/>
            <a:ext cx="875500" cy="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/>
        </p:nvSpPr>
        <p:spPr>
          <a:xfrm>
            <a:off x="7034877" y="1848702"/>
            <a:ext cx="130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&lt;/&gt;</a:t>
            </a:r>
            <a:endParaRPr sz="4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956500" y="3823700"/>
            <a:ext cx="4665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Code Sandbox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https://codesandbox.io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PlayCode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https://playcode.io/new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CodePen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https://codepen.io/pen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JSFiddle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3477" y="3153300"/>
            <a:ext cx="2696900" cy="109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MÃO NA MASSA</a:t>
            </a:r>
            <a:endParaRPr b="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657" y="1852250"/>
            <a:ext cx="4277901" cy="7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820250" y="983007"/>
            <a:ext cx="46182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 Server: Open with Live Server</a:t>
            </a:r>
            <a:endParaRPr sz="16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080169" y="2576548"/>
            <a:ext cx="2028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75" y="1282875"/>
            <a:ext cx="2640500" cy="3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214388" y="2690412"/>
            <a:ext cx="2028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Stop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5">
            <a:alphaModFix/>
          </a:blip>
          <a:srcRect b="0" l="3583" r="3574" t="0"/>
          <a:stretch/>
        </p:blipFill>
        <p:spPr>
          <a:xfrm>
            <a:off x="4179100" y="3988950"/>
            <a:ext cx="1268025" cy="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6">
            <a:alphaModFix/>
          </a:blip>
          <a:srcRect b="0" l="3839" r="6450" t="0"/>
          <a:stretch/>
        </p:blipFill>
        <p:spPr>
          <a:xfrm>
            <a:off x="6340975" y="3984900"/>
            <a:ext cx="1468400" cy="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ECMA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50" y="1720650"/>
            <a:ext cx="6115502" cy="1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ECMA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b="1" lang="pt-BR" sz="27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uropean </a:t>
            </a:r>
            <a:r>
              <a:rPr b="1" lang="pt-BR" sz="27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omputer </a:t>
            </a:r>
            <a:r>
              <a:rPr b="1" lang="pt-BR" sz="27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anufacturers </a:t>
            </a:r>
            <a:r>
              <a:rPr b="1" lang="pt-BR" sz="27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ssociation (</a:t>
            </a:r>
            <a:r>
              <a:rPr b="1" lang="pt-BR" sz="28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ECMA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Assumiu o nome de apenas </a:t>
            </a: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ECMA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para ser considerada “global”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Organização sem fins lucrativos que padroniza informação</a:t>
            </a:r>
            <a:br>
              <a:rPr lang="pt-BR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e sistemas de comunicação (um deles, o </a:t>
            </a:r>
            <a:r>
              <a:rPr b="1" lang="pt-BR" sz="2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ECMAScript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JavaScript × ECMAScript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65750" y="1058900"/>
            <a:ext cx="82971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Na década de 90, o </a:t>
            </a:r>
            <a:r>
              <a:rPr b="1" lang="pt-BR" sz="22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foi absorvido pela maioria dos navegadores,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mas não tinha um padrão (cada navegador fazia sua implementação);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Com o objetivo de padronizar (para melhorar a vida de nós, desenvolvedores),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pt-BR" sz="22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ECMA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recebe a responsabilidade de fazer uma padronização da linguagem.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Chamamos essa padronização (aceita pela maioria dos navegadores),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lang="pt-BR" sz="2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ECMAScript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ES6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999" l="0" r="754" t="0"/>
          <a:stretch/>
        </p:blipFill>
        <p:spPr>
          <a:xfrm>
            <a:off x="3134799" y="1335675"/>
            <a:ext cx="2874400" cy="28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