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Ubuntu"/>
      <p:regular r:id="rId43"/>
      <p:bold r:id="rId44"/>
      <p:italic r:id="rId45"/>
      <p:boldItalic r:id="rId46"/>
    </p:embeddedFont>
    <p:embeddedFont>
      <p:font typeface="Roboto"/>
      <p:regular r:id="rId47"/>
      <p:bold r:id="rId48"/>
      <p:italic r:id="rId49"/>
      <p:boldItalic r:id="rId50"/>
    </p:embeddedFont>
    <p:embeddedFont>
      <p:font typeface="Roboto Mono"/>
      <p:regular r:id="rId51"/>
      <p:bold r:id="rId52"/>
      <p:italic r:id="rId53"/>
      <p:boldItalic r:id="rId54"/>
    </p:embeddedFont>
    <p:embeddedFont>
      <p:font typeface="Open Sa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BAD40E-5692-4BA1-8296-7F17F62CE27C}">
  <a:tblStyle styleId="{4FBAD40E-5692-4BA1-8296-7F17F62CE2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Ubuntu-bold.fntdata"/><Relationship Id="rId43" Type="http://schemas.openxmlformats.org/officeDocument/2006/relationships/font" Target="fonts/Ubuntu-regular.fntdata"/><Relationship Id="rId46" Type="http://schemas.openxmlformats.org/officeDocument/2006/relationships/font" Target="fonts/Ubuntu-boldItalic.fntdata"/><Relationship Id="rId45" Type="http://schemas.openxmlformats.org/officeDocument/2006/relationships/font" Target="fonts/Ubuntu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ono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RobotoMono-italic.fntdata"/><Relationship Id="rId52" Type="http://schemas.openxmlformats.org/officeDocument/2006/relationships/font" Target="fonts/RobotoMono-bold.fntdata"/><Relationship Id="rId11" Type="http://schemas.openxmlformats.org/officeDocument/2006/relationships/slide" Target="slides/slide5.xml"/><Relationship Id="rId55" Type="http://schemas.openxmlformats.org/officeDocument/2006/relationships/font" Target="fonts/OpenSans-regular.fntdata"/><Relationship Id="rId10" Type="http://schemas.openxmlformats.org/officeDocument/2006/relationships/slide" Target="slides/slide4.xml"/><Relationship Id="rId54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57" Type="http://schemas.openxmlformats.org/officeDocument/2006/relationships/font" Target="fonts/OpenSans-italic.fntdata"/><Relationship Id="rId12" Type="http://schemas.openxmlformats.org/officeDocument/2006/relationships/slide" Target="slides/slide6.xml"/><Relationship Id="rId56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d952ca7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d952ca7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b35b647f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b35b647f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b35b647f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b35b647f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b35b647f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b35b647f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b35b647f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b35b647f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b35b647f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b35b647f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b35b647fd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b35b647fd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fe188051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fe18805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b35b647f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b35b647f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b35b647f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b35b647f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b35b647f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6b35b647f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6b35b647f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6b35b647f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b35b647f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b35b647f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b35b647fd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b35b647f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b35b647f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b35b647f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b35b647f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6b35b647f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b35b647fd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6b35b647fd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b35b647fd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6b35b647fd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6b35b647f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6b35b647f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6b35b647fd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6b35b647fd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b35b647fd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6b35b647fd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6b35b647fd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6b35b647fd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6b35b647f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6b35b647f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6b35b647fd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6b35b647fd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6b35b647fd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6b35b647fd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b35b647f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b35b647f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6b35b647f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6b35b647f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6b35b647fd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6b35b647f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fe188051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fe188051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d952ca74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d952ca74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6b35b647f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6b35b647f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cc2e6cb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6cc2e6cb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cc2e6cb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cc2e6cb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cc2e6cb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cc2e6cb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cc2e6cbd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cc2e6cbd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b35b647f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b35b647f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">
    <p:bg>
      <p:bgPr>
        <a:solidFill>
          <a:srgbClr val="F9F9F9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/>
        </p:nvSpPr>
        <p:spPr>
          <a:xfrm>
            <a:off x="971900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75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"/>
          <p:cNvSpPr txBox="1"/>
          <p:nvPr/>
        </p:nvSpPr>
        <p:spPr>
          <a:xfrm>
            <a:off x="465750" y="62750"/>
            <a:ext cx="82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FF8818"/>
            </a:gs>
            <a:gs pos="50000">
              <a:srgbClr val="C71D81"/>
            </a:gs>
            <a:gs pos="100000">
              <a:srgbClr val="0E1D8E"/>
            </a:gs>
          </a:gsLst>
          <a:lin ang="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/>
        </p:nvSpPr>
        <p:spPr>
          <a:xfrm>
            <a:off x="1223777" y="3080750"/>
            <a:ext cx="26862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31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1" Type="http://schemas.openxmlformats.org/officeDocument/2006/relationships/hyperlink" Target="https://youtu.be/ZOx7iTnBqFQ" TargetMode="External"/><Relationship Id="rId10" Type="http://schemas.openxmlformats.org/officeDocument/2006/relationships/hyperlink" Target="https://www.youtube.com/playlist?list=PLYgzkrmJnLwo-pTURSTti_ljhjWB9BF7-" TargetMode="External"/><Relationship Id="rId13" Type="http://schemas.openxmlformats.org/officeDocument/2006/relationships/hyperlink" Target="https://youtu.be/9WIJQDvt4Us" TargetMode="External"/><Relationship Id="rId12" Type="http://schemas.openxmlformats.org/officeDocument/2006/relationships/hyperlink" Target="https://youtu.be/EFoEqHIwxqY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Relationship Id="rId4" Type="http://schemas.openxmlformats.org/officeDocument/2006/relationships/hyperlink" Target="https://youtu.be/N8ap4k_1QEQ" TargetMode="External"/><Relationship Id="rId9" Type="http://schemas.openxmlformats.org/officeDocument/2006/relationships/hyperlink" Target="https://youtu.be/R8rmfD9Y5-c" TargetMode="External"/><Relationship Id="rId15" Type="http://schemas.openxmlformats.org/officeDocument/2006/relationships/hyperlink" Target="https://youtu.be/uqUYNqZx0qY" TargetMode="External"/><Relationship Id="rId14" Type="http://schemas.openxmlformats.org/officeDocument/2006/relationships/hyperlink" Target="https://youtu.be/M1Qvz7cRsqQ" TargetMode="External"/><Relationship Id="rId5" Type="http://schemas.openxmlformats.org/officeDocument/2006/relationships/hyperlink" Target="https://youtu.be/mc3TKp2XzhI" TargetMode="External"/><Relationship Id="rId6" Type="http://schemas.openxmlformats.org/officeDocument/2006/relationships/hyperlink" Target="https://youtu.be/S5Mn0qQzJ-0" TargetMode="External"/><Relationship Id="rId7" Type="http://schemas.openxmlformats.org/officeDocument/2006/relationships/hyperlink" Target="https://youtu.be/h33Srr5J9nY" TargetMode="External"/><Relationship Id="rId8" Type="http://schemas.openxmlformats.org/officeDocument/2006/relationships/hyperlink" Target="https://youtu.be/AgOwGKB8D2M" TargetMode="External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mozilla.org/en-US/docs/Web/JavaScript/Reference/Strict_mode" TargetMode="External"/><Relationship Id="rId10" Type="http://schemas.openxmlformats.org/officeDocument/2006/relationships/hyperlink" Target="https://developer.mozilla.org/pt-BR/docs/Glossary/Hoisti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Relationship Id="rId4" Type="http://schemas.openxmlformats.org/officeDocument/2006/relationships/hyperlink" Target="https://www.w3schools.com/js/js_functions.asp" TargetMode="External"/><Relationship Id="rId9" Type="http://schemas.openxmlformats.org/officeDocument/2006/relationships/hyperlink" Target="https://developer.mozilla.org/en-US/docs/Web/JavaScript/Reference/Statements/var" TargetMode="External"/><Relationship Id="rId5" Type="http://schemas.openxmlformats.org/officeDocument/2006/relationships/hyperlink" Target="https://developer.mozilla.org/pt-BR/docs/Web/JavaScript/Reference/Functions/Arrow_functions" TargetMode="External"/><Relationship Id="rId6" Type="http://schemas.openxmlformats.org/officeDocument/2006/relationships/hyperlink" Target="https://www.w3schools.com/js/js_arrow_function.asp" TargetMode="External"/><Relationship Id="rId7" Type="http://schemas.openxmlformats.org/officeDocument/2006/relationships/hyperlink" Target="https://developer.mozilla.org/en-US/docs/Web/JavaScript/Reference/Statements/let" TargetMode="External"/><Relationship Id="rId8" Type="http://schemas.openxmlformats.org/officeDocument/2006/relationships/hyperlink" Target="https://developer.mozilla.org/en-US/docs/Web/JavaScript/Reference/Statements/cons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hyperlink" Target="https://forms.gle/HVETc26n5cZSAzhy8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br>
              <a:rPr lang="pt-BR"/>
            </a:br>
            <a:r>
              <a:rPr lang="pt-BR"/>
              <a:t>Arrow Functions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Const Let Var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ARROW FUNCTIONS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465750" y="898175"/>
            <a:ext cx="8212500" cy="3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Open Sans"/>
              <a:buChar char="●"/>
            </a:pP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Arrow Functions foram introduzidas a partir do ES6 (2015)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Open Sans"/>
              <a:buChar char="●"/>
            </a:pP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Nos permitem escrever de forma mais curta a sintaxe de um função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rgbClr val="112BDA"/>
              </a:buClr>
              <a:buSzPts val="2000"/>
              <a:buFont typeface="Open Sans"/>
              <a:buChar char="●"/>
            </a:pPr>
            <a:r>
              <a:rPr lang="pt-B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Arrow function: </a:t>
            </a:r>
            <a:r>
              <a:rPr b="1" lang="pt-BR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 =&gt; {}</a:t>
            </a:r>
            <a:endParaRPr b="1" sz="2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1" marL="914400" rtl="0" algn="l">
              <a:spcBef>
                <a:spcPts val="1600"/>
              </a:spcBef>
              <a:spcAft>
                <a:spcPts val="800"/>
              </a:spcAft>
              <a:buClr>
                <a:srgbClr val="112BDA"/>
              </a:buClr>
              <a:buSzPts val="2000"/>
              <a:buFont typeface="Open Sans"/>
              <a:buChar char="●"/>
            </a:pPr>
            <a:r>
              <a:rPr lang="pt-B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Função comum: </a:t>
            </a:r>
            <a:r>
              <a:rPr b="1" lang="pt-BR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function () {}</a:t>
            </a:r>
            <a:endParaRPr b="1" sz="1600">
              <a:solidFill>
                <a:srgbClr val="282A3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ARROW FUNCTIONS</a:t>
            </a:r>
            <a:endParaRPr b="0"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416700" y="1004125"/>
            <a:ext cx="3651300" cy="3508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funcaoComumA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Sou uma função A!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funcaoComumB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() {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Sou uma função B!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quadrado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1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1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1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i="1" sz="1100">
              <a:solidFill>
                <a:srgbClr val="FFB86C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multiplica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1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pt-BR" sz="11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1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1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i="1" sz="1100">
              <a:solidFill>
                <a:srgbClr val="FFB86C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40500" y="4470300"/>
            <a:ext cx="3543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 de definições de funções comuns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4171400" y="1004125"/>
            <a:ext cx="4403700" cy="3508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funcaoComumA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()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Sou uma função A!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funcaoComumB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b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()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Sou uma função B!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quadrado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1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1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1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i="1" sz="1100">
              <a:solidFill>
                <a:srgbClr val="FFB86C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quando retorna o resultado de uma instrução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não precisa das chaves e do 'return'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multiplica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i="1" lang="pt-BR" sz="11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pt-BR" sz="11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1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1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i="1" sz="1100">
              <a:solidFill>
                <a:srgbClr val="FFB86C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4095200" y="4470300"/>
            <a:ext cx="44799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 de definições de arrow functions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ARROW FUNCTIONS</a:t>
            </a:r>
            <a:endParaRPr b="0"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343625" y="1004125"/>
            <a:ext cx="4095600" cy="3508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callback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)};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callback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Item: </a:t>
            </a:r>
            <a:r>
              <a:rPr lang="pt-BR" sz="10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)});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indice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`Item: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${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- Idx: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${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indice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indice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${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${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indice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0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264300" y="4470300"/>
            <a:ext cx="3688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Passando funções comuns por parâmetro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4704800" y="1004125"/>
            <a:ext cx="3888600" cy="3508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callback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callback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Item: </a:t>
            </a:r>
            <a:r>
              <a:rPr lang="pt-BR" sz="10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indice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endParaRPr sz="10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`Item: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${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- Idx: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${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indice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vetor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indice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${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${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indice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0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4628600" y="4470300"/>
            <a:ext cx="39648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Passando arrow functions por parâmetro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ARROW FUNCTIONS</a:t>
            </a:r>
            <a:endParaRPr b="0"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267425" y="1004125"/>
            <a:ext cx="4254600" cy="3508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97E1F1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descricao;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constructor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.descricao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i="1" sz="1000">
              <a:solidFill>
                <a:srgbClr val="FFB86C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montaItem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createElement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pt-BR" sz="10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checkbox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createElement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pt-BR" sz="10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checkbox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.type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checkbox</a:t>
            </a:r>
            <a:r>
              <a:rPr lang="pt-BR" sz="10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checkbox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onclick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() {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pt-BR" sz="10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este this é o checkbox no evento de click</a:t>
            </a:r>
            <a:endParaRPr sz="10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texto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createTextNode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.descricao);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appendChild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checkbox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appendChild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texto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BF9EEE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188100" y="4470300"/>
            <a:ext cx="4254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 funções comum '</a:t>
            </a:r>
            <a:r>
              <a:rPr i="1"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</a:t>
            </a:r>
            <a:r>
              <a:rPr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' é o contexto onde a função é chamada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4628600" y="1004125"/>
            <a:ext cx="4254600" cy="3508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97E1F1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descricao;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constructor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.descricao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i="1" sz="1000">
              <a:solidFill>
                <a:srgbClr val="FFB86C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montaItem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createElement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pt-BR" sz="10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checkbox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createElement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pt-BR" sz="10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checkbox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.type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checkbox</a:t>
            </a:r>
            <a:r>
              <a:rPr lang="pt-BR" sz="10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checkbox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onclick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()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pt-BR" sz="10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este this é a instância da classe Item</a:t>
            </a:r>
            <a:endParaRPr sz="10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texto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createTextNode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.descricao);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appendChild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checkbox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appendChild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texto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BF9EEE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4552400" y="4470300"/>
            <a:ext cx="42069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 arrow functions '</a:t>
            </a:r>
            <a:r>
              <a:rPr i="1"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</a:t>
            </a:r>
            <a:r>
              <a:rPr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' é o contexto onde a função é criada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ARROW FUNCTIONS</a:t>
            </a:r>
            <a:endParaRPr b="0"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419825" y="1004125"/>
            <a:ext cx="4017000" cy="3508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função criada fora de contexto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mostraThis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.nome);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fruta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nome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Melão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imprimir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mostraThis</a:t>
            </a:r>
            <a:endParaRPr sz="1100">
              <a:solidFill>
                <a:srgbClr val="62E88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chamada no contexto do objeto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fruta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imprimir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CONSOLE: 'Melão'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Funções comuns redefinem this ao contexto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340500" y="4470300"/>
            <a:ext cx="4254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 funções comum '</a:t>
            </a:r>
            <a:r>
              <a:rPr i="1"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</a:t>
            </a:r>
            <a:r>
              <a:rPr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' é o contexto onde a função é chamada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4628600" y="1004125"/>
            <a:ext cx="3940200" cy="3508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função criada fora de contexto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mostraThis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()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.nome);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fruta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nome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Melão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imprimir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mostraThis</a:t>
            </a:r>
            <a:endParaRPr sz="1100">
              <a:solidFill>
                <a:srgbClr val="62E88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chamada no contexto do objeto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fruta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imprimir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CONSOLE: undefined (pois this é window)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Arrow functions não redefinem this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4552400" y="4470300"/>
            <a:ext cx="42069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 arrow functions '</a:t>
            </a:r>
            <a:r>
              <a:rPr i="1"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</a:t>
            </a:r>
            <a:r>
              <a:rPr lang="pt-B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' é o contexto onde a função é criada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ARRAYS</a:t>
            </a:r>
            <a:endParaRPr b="0"/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1024950" y="1384025"/>
            <a:ext cx="7094100" cy="27936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2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2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2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2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2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pt-BR" sz="2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pt-BR" sz="2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pt-BR" sz="2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2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pt-BR" sz="2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pt-BR" sz="2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 sz="2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2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 sz="2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20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pt-BR" sz="2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20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20:40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endParaRPr b="0"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263" y="1452325"/>
            <a:ext cx="4691474" cy="22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endParaRPr b="0"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465750" y="1054750"/>
            <a:ext cx="82125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Escopo é o que responde a pergunta</a:t>
            </a:r>
            <a:br>
              <a:rPr lang="pt-BR" sz="1600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1600">
                <a:latin typeface="Open Sans"/>
                <a:ea typeface="Open Sans"/>
                <a:cs typeface="Open Sans"/>
                <a:sym typeface="Open Sans"/>
              </a:rPr>
              <a:t>“Onde essas variáveis estão disponíveis?”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Pensando no JavaScript, temos 3 grandes regiões onde</a:t>
            </a:r>
            <a:br>
              <a:rPr lang="pt-BR" sz="1600"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a variável pode estar disponível: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Escopo global;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Escopo da função;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Escopo do bloco;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endParaRPr b="0"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465750" y="1092175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700"/>
              <a:buFont typeface="Open Sans"/>
              <a:buChar char="●"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Escopo global: Disponível para toda a aplicação;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700"/>
              <a:buFont typeface="Open Sans"/>
              <a:buChar char="●"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Escopo da função: Disponível apenas dentro da função na qual foi criada;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700"/>
              <a:buFont typeface="Open Sans"/>
              <a:buChar char="●"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Escopo do bloco: Disponível dentro dos blocos;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Open Sans"/>
                <a:ea typeface="Open Sans"/>
                <a:cs typeface="Open Sans"/>
                <a:sym typeface="Open Sans"/>
              </a:rPr>
              <a:t>Obs.:</a:t>
            </a:r>
            <a:r>
              <a:rPr lang="pt-BR" sz="1500">
                <a:latin typeface="Open Sans"/>
                <a:ea typeface="Open Sans"/>
                <a:cs typeface="Open Sans"/>
                <a:sym typeface="Open Sans"/>
              </a:rPr>
              <a:t> Quando vemos chaves abrindo e fechando no código, ali há um bloco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AGENDA</a:t>
            </a:r>
            <a:r>
              <a:rPr b="0" lang="pt-BR">
                <a:solidFill>
                  <a:schemeClr val="lt1"/>
                </a:solidFill>
              </a:rPr>
              <a:t> | M1S03-A2</a:t>
            </a:r>
            <a:endParaRPr/>
          </a:p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" name="Google Shape;43;p10"/>
          <p:cNvSpPr txBox="1"/>
          <p:nvPr/>
        </p:nvSpPr>
        <p:spPr>
          <a:xfrm>
            <a:off x="465750" y="1068925"/>
            <a:ext cx="41556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Funções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Funções comuns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Arrow functions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Escopo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Const &amp; Let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Hoisting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FF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"use strict"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r>
              <a:rPr b="0" lang="pt-BR"/>
              <a:t> | Var</a:t>
            </a:r>
            <a:endParaRPr b="0"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1419855" y="1223325"/>
            <a:ext cx="44313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57" y="1084007"/>
            <a:ext cx="6344109" cy="330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1343650" y="1206975"/>
            <a:ext cx="4507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Onde as variáveis estão disponíveis?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r>
              <a:rPr b="0" lang="pt-BR"/>
              <a:t> | Var</a:t>
            </a:r>
            <a:endParaRPr b="0"/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1280180" y="1168675"/>
            <a:ext cx="44313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1203975" y="1152325"/>
            <a:ext cx="4507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Onde as variáveis estão disponíveis?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27" y="1063801"/>
            <a:ext cx="6002213" cy="33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r>
              <a:rPr b="0" lang="pt-BR"/>
              <a:t> | Var</a:t>
            </a:r>
            <a:endParaRPr b="0"/>
          </a:p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465750" y="1142625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Open Sans"/>
              <a:buChar char="●"/>
            </a:pPr>
            <a:r>
              <a:rPr lang="pt-BR" sz="2000">
                <a:latin typeface="Open Sans"/>
                <a:ea typeface="Open Sans"/>
                <a:cs typeface="Open Sans"/>
                <a:sym typeface="Open Sans"/>
              </a:rPr>
              <a:t>Quando dentro de uma função, o escopo é de função.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Open Sans"/>
              <a:buChar char="●"/>
            </a:pPr>
            <a:r>
              <a:rPr lang="pt-BR" sz="2000">
                <a:latin typeface="Open Sans"/>
                <a:ea typeface="Open Sans"/>
                <a:cs typeface="Open Sans"/>
                <a:sym typeface="Open Sans"/>
              </a:rPr>
              <a:t>Quando fora de uma função, o escopo é global;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r>
              <a:rPr b="0" lang="pt-BR"/>
              <a:t> | Var</a:t>
            </a:r>
            <a:endParaRPr b="0"/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1" name="Google Shape;211;p31"/>
          <p:cNvSpPr/>
          <p:nvPr/>
        </p:nvSpPr>
        <p:spPr>
          <a:xfrm>
            <a:off x="1128355" y="1077600"/>
            <a:ext cx="44313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 txBox="1"/>
          <p:nvPr/>
        </p:nvSpPr>
        <p:spPr>
          <a:xfrm>
            <a:off x="1421975" y="1061250"/>
            <a:ext cx="3832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que acontecerá neste caso?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800" y="1062218"/>
            <a:ext cx="7250674" cy="3302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r>
              <a:rPr b="0" lang="pt-BR"/>
              <a:t> | Let &amp; Const</a:t>
            </a:r>
            <a:endParaRPr b="0"/>
          </a:p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0" name="Google Shape;220;p32"/>
          <p:cNvSpPr txBox="1"/>
          <p:nvPr/>
        </p:nvSpPr>
        <p:spPr>
          <a:xfrm>
            <a:off x="465750" y="1447425"/>
            <a:ext cx="7538100" cy="22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Escopo de bloco (acessíveis apenas dentro do bloco).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r>
              <a:rPr b="0" lang="pt-BR"/>
              <a:t> | Let</a:t>
            </a:r>
            <a:endParaRPr b="0"/>
          </a:p>
        </p:txBody>
      </p:sp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1128355" y="1077600"/>
            <a:ext cx="44313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 txBox="1"/>
          <p:nvPr/>
        </p:nvSpPr>
        <p:spPr>
          <a:xfrm>
            <a:off x="1421975" y="1061250"/>
            <a:ext cx="3832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que acontecerá neste caso?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65" y="1011971"/>
            <a:ext cx="7990101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r>
              <a:rPr b="0" lang="pt-BR"/>
              <a:t> | Const</a:t>
            </a:r>
            <a:endParaRPr b="0"/>
          </a:p>
        </p:txBody>
      </p:sp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6" name="Google Shape;236;p34"/>
          <p:cNvSpPr txBox="1"/>
          <p:nvPr/>
        </p:nvSpPr>
        <p:spPr>
          <a:xfrm>
            <a:off x="465750" y="1228475"/>
            <a:ext cx="8212500" cy="30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●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Diferente de “</a:t>
            </a: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let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” e “</a:t>
            </a: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”, não pode ter sua referência alterada depois do momento da sua criação (reatribuição);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●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Como a referência não pode ser atribuída fora do momento de sua criação, também não pode ser declarada sem que se insira imediatamente o seu valor;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●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Não é que seus valores são imutáveis, mas ela não pode ter sua referência alterada.</a:t>
            </a:r>
            <a:br>
              <a:rPr lang="pt-BR"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Se o valor dentro da referência for alterado, sem problemas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r>
              <a:rPr b="0" lang="pt-BR"/>
              <a:t> | Const</a:t>
            </a:r>
            <a:endParaRPr b="0"/>
          </a:p>
        </p:txBody>
      </p:sp>
      <p:sp>
        <p:nvSpPr>
          <p:cNvPr id="242" name="Google Shape;242;p3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1128355" y="1077600"/>
            <a:ext cx="44313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5"/>
          <p:cNvSpPr txBox="1"/>
          <p:nvPr/>
        </p:nvSpPr>
        <p:spPr>
          <a:xfrm>
            <a:off x="1421975" y="1061250"/>
            <a:ext cx="3832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que acontecerá neste caso?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662" y="1073567"/>
            <a:ext cx="6896101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r>
              <a:rPr b="0" lang="pt-BR"/>
              <a:t> | Hosting</a:t>
            </a:r>
            <a:endParaRPr b="0"/>
          </a:p>
        </p:txBody>
      </p:sp>
      <p:sp>
        <p:nvSpPr>
          <p:cNvPr id="251" name="Google Shape;251;p3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2" name="Google Shape;252;p36"/>
          <p:cNvSpPr txBox="1"/>
          <p:nvPr/>
        </p:nvSpPr>
        <p:spPr>
          <a:xfrm>
            <a:off x="465750" y="758725"/>
            <a:ext cx="8212500" cy="19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●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Declarações de variável `</a:t>
            </a: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` são “hoisted” (içadas);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●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Declarações de `</a:t>
            </a: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let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` e `</a:t>
            </a: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` não;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50" y="2171525"/>
            <a:ext cx="6807601" cy="28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r>
              <a:rPr b="0" lang="pt-BR"/>
              <a:t> | Hosting</a:t>
            </a:r>
            <a:endParaRPr b="0"/>
          </a:p>
        </p:txBody>
      </p:sp>
      <p:sp>
        <p:nvSpPr>
          <p:cNvPr id="259" name="Google Shape;259;p3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0" name="Google Shape;260;p37"/>
          <p:cNvSpPr/>
          <p:nvPr/>
        </p:nvSpPr>
        <p:spPr>
          <a:xfrm>
            <a:off x="778700" y="1348938"/>
            <a:ext cx="35559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7"/>
          <p:cNvSpPr txBox="1"/>
          <p:nvPr/>
        </p:nvSpPr>
        <p:spPr>
          <a:xfrm>
            <a:off x="1201238" y="1348938"/>
            <a:ext cx="3133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37"/>
          <p:cNvSpPr/>
          <p:nvPr/>
        </p:nvSpPr>
        <p:spPr>
          <a:xfrm>
            <a:off x="5027875" y="2327075"/>
            <a:ext cx="31335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7"/>
          <p:cNvSpPr txBox="1"/>
          <p:nvPr/>
        </p:nvSpPr>
        <p:spPr>
          <a:xfrm>
            <a:off x="5027900" y="2330025"/>
            <a:ext cx="3133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1201238" y="1810288"/>
            <a:ext cx="31335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5141A"/>
                </a:solidFill>
                <a:latin typeface="Roboto"/>
                <a:ea typeface="Roboto"/>
                <a:cs typeface="Roboto"/>
                <a:sym typeface="Roboto"/>
              </a:rPr>
              <a:t>O JavaScript apenas eleva (hoists) as declarações, não as inicializações. Se uma variável for declarada e inicializada após usá-la, o valor será undefined. Por exemplo</a:t>
            </a: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37"/>
          <p:cNvSpPr txBox="1"/>
          <p:nvPr/>
        </p:nvSpPr>
        <p:spPr>
          <a:xfrm>
            <a:off x="5027875" y="2788425"/>
            <a:ext cx="31335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5141A"/>
                </a:solidFill>
                <a:latin typeface="Roboto"/>
                <a:ea typeface="Roboto"/>
                <a:cs typeface="Roboto"/>
                <a:sym typeface="Roboto"/>
              </a:rPr>
              <a:t>Se você declarar a variável depois que ela for usada, mas inicializá-la antecipadamente, ela retornará o valor;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6" name="Google Shape;266;p37"/>
          <p:cNvPicPr preferRelativeResize="0"/>
          <p:nvPr/>
        </p:nvPicPr>
        <p:blipFill rotWithShape="1">
          <a:blip r:embed="rId3">
            <a:alphaModFix/>
          </a:blip>
          <a:srcRect b="0" l="0" r="8842" t="0"/>
          <a:stretch/>
        </p:blipFill>
        <p:spPr>
          <a:xfrm>
            <a:off x="778850" y="2843088"/>
            <a:ext cx="3555900" cy="11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 rotWithShape="1">
          <a:blip r:embed="rId4">
            <a:alphaModFix/>
          </a:blip>
          <a:srcRect b="0" l="0" r="12739" t="0"/>
          <a:stretch/>
        </p:blipFill>
        <p:spPr>
          <a:xfrm>
            <a:off x="5027873" y="1348950"/>
            <a:ext cx="31335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 b="0"/>
          </a:p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 b="0" l="10246" r="53078" t="0"/>
          <a:stretch/>
        </p:blipFill>
        <p:spPr>
          <a:xfrm rot="1442054">
            <a:off x="3214702" y="1292117"/>
            <a:ext cx="2390671" cy="3264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r>
              <a:rPr b="0" lang="pt-BR"/>
              <a:t> | Qual usar?</a:t>
            </a:r>
            <a:endParaRPr b="0"/>
          </a:p>
        </p:txBody>
      </p:sp>
      <p:sp>
        <p:nvSpPr>
          <p:cNvPr id="273" name="Google Shape;273;p3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4" name="Google Shape;274;p38"/>
          <p:cNvSpPr txBox="1"/>
          <p:nvPr/>
        </p:nvSpPr>
        <p:spPr>
          <a:xfrm>
            <a:off x="465750" y="1172650"/>
            <a:ext cx="8212500" cy="28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b="1" lang="pt-BR" sz="2200"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: Caso não for necessário reatribuição (primeira alternativa)</a:t>
            </a:r>
            <a:br>
              <a:rPr lang="pt-BR" sz="1600"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b="1" lang="pt-BR" sz="2200">
                <a:latin typeface="Open Sans"/>
                <a:ea typeface="Open Sans"/>
                <a:cs typeface="Open Sans"/>
                <a:sym typeface="Open Sans"/>
              </a:rPr>
              <a:t>let</a:t>
            </a: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: Caso for necessário reatribuição (quando </a:t>
            </a:r>
            <a:r>
              <a:rPr b="1" lang="pt-BR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 não for suficiente)</a:t>
            </a:r>
            <a:br>
              <a:rPr b="1" lang="pt-BR" sz="1600">
                <a:latin typeface="Open Sans"/>
                <a:ea typeface="Open Sans"/>
                <a:cs typeface="Open Sans"/>
                <a:sym typeface="Open Sans"/>
              </a:rPr>
            </a:b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b="1" lang="pt-BR" sz="2200"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b="1" lang="pt-BR" sz="2200">
                <a:latin typeface="Open Sans"/>
                <a:ea typeface="Open Sans"/>
                <a:cs typeface="Open Sans"/>
                <a:sym typeface="Open Sans"/>
              </a:rPr>
              <a:t>ar</a:t>
            </a: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: Caso precisar que algo esteja disponível de forma global</a:t>
            </a:r>
            <a:br>
              <a:rPr lang="pt-BR" sz="1600"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e você estiver consciente, disposto a lidar com os riscos</a:t>
            </a:r>
            <a:br>
              <a:rPr lang="pt-BR" sz="1600"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600"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(também é possível disponibilizar algo no escopo global criando uma</a:t>
            </a:r>
            <a:br>
              <a:rPr lang="pt-BR" sz="1600"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nova entrada no objeto raiz global </a:t>
            </a:r>
            <a:r>
              <a:rPr b="1" lang="pt-BR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window</a:t>
            </a: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endParaRPr b="0"/>
          </a:p>
        </p:txBody>
      </p:sp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81" name="Google Shape;281;p39"/>
          <p:cNvGraphicFramePr/>
          <p:nvPr/>
        </p:nvGraphicFramePr>
        <p:xfrm>
          <a:off x="1603825" y="7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{4FBAD40E-5692-4BA1-8296-7F17F62CE27C}</a:tableStyleId>
              </a:tblPr>
              <a:tblGrid>
                <a:gridCol w="1368750"/>
                <a:gridCol w="1368750"/>
                <a:gridCol w="1368750"/>
                <a:gridCol w="1368750"/>
              </a:tblGrid>
              <a:tr h="80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Escopo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Const</a:t>
                      </a:r>
                      <a:endParaRPr b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Let</a:t>
                      </a:r>
                      <a:endParaRPr b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</a:t>
                      </a:r>
                      <a:endParaRPr b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80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Global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3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</a:t>
                      </a:r>
                      <a:endParaRPr b="1" sz="23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3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</a:t>
                      </a:r>
                      <a:endParaRPr b="1" sz="23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300">
                          <a:solidFill>
                            <a:srgbClr val="38761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yes</a:t>
                      </a:r>
                      <a:endParaRPr b="1" sz="2300">
                        <a:solidFill>
                          <a:srgbClr val="38761D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80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Função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300">
                          <a:solidFill>
                            <a:srgbClr val="38761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yes</a:t>
                      </a:r>
                      <a:endParaRPr b="1" sz="2300">
                        <a:solidFill>
                          <a:srgbClr val="38761D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300">
                          <a:solidFill>
                            <a:srgbClr val="38761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yes</a:t>
                      </a:r>
                      <a:endParaRPr b="1" sz="2300">
                        <a:solidFill>
                          <a:srgbClr val="38761D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300">
                          <a:solidFill>
                            <a:srgbClr val="38761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yes</a:t>
                      </a:r>
                      <a:endParaRPr b="1" sz="2300">
                        <a:solidFill>
                          <a:srgbClr val="38761D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80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Bloco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300">
                          <a:solidFill>
                            <a:srgbClr val="38761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yes</a:t>
                      </a:r>
                      <a:endParaRPr b="1" sz="2300">
                        <a:solidFill>
                          <a:srgbClr val="38761D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300">
                          <a:solidFill>
                            <a:srgbClr val="38761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yes</a:t>
                      </a:r>
                      <a:endParaRPr b="1" sz="2300">
                        <a:solidFill>
                          <a:srgbClr val="38761D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3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</a:t>
                      </a:r>
                      <a:endParaRPr b="1" sz="23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80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Reatribuido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300">
                          <a:solidFill>
                            <a:srgbClr val="99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</a:t>
                      </a:r>
                      <a:endParaRPr b="1" sz="2300">
                        <a:solidFill>
                          <a:srgbClr val="99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300">
                          <a:solidFill>
                            <a:srgbClr val="38761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yes</a:t>
                      </a:r>
                      <a:endParaRPr b="1" sz="2300">
                        <a:solidFill>
                          <a:srgbClr val="38761D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300">
                          <a:solidFill>
                            <a:srgbClr val="38761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yes</a:t>
                      </a:r>
                      <a:endParaRPr b="1" sz="2300">
                        <a:solidFill>
                          <a:srgbClr val="38761D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r>
              <a:rPr b="0" lang="pt-BR"/>
              <a:t> | Use strict</a:t>
            </a:r>
            <a:endParaRPr b="0"/>
          </a:p>
        </p:txBody>
      </p:sp>
      <p:sp>
        <p:nvSpPr>
          <p:cNvPr id="287" name="Google Shape;287;p4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8" name="Google Shape;288;p40"/>
          <p:cNvSpPr/>
          <p:nvPr/>
        </p:nvSpPr>
        <p:spPr>
          <a:xfrm>
            <a:off x="872550" y="1079225"/>
            <a:ext cx="7094100" cy="1000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24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use strict"</a:t>
            </a:r>
            <a:r>
              <a:rPr lang="pt-BR" sz="24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4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9" name="Google Shape;289;p40"/>
          <p:cNvSpPr txBox="1"/>
          <p:nvPr>
            <p:ph type="title"/>
          </p:nvPr>
        </p:nvSpPr>
        <p:spPr>
          <a:xfrm>
            <a:off x="541950" y="2339525"/>
            <a:ext cx="8048100" cy="2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Introduzido no ES5,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"use strict"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quando presente no começo do documento, nos impede de usar variáveis que não foram propriamente declaradas com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ou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282A36"/>
                </a:solidFill>
                <a:latin typeface="Open Sans"/>
                <a:ea typeface="Open Sans"/>
                <a:cs typeface="Open Sans"/>
                <a:sym typeface="Open Sans"/>
              </a:rPr>
              <a:t>Ajuda a prevenir equívocos como utilizar nomes errados de variáveis</a:t>
            </a:r>
            <a:br>
              <a:rPr lang="pt-BR" sz="1800">
                <a:solidFill>
                  <a:srgbClr val="282A3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282A36"/>
                </a:solidFill>
                <a:latin typeface="Open Sans"/>
                <a:ea typeface="Open Sans"/>
                <a:cs typeface="Open Sans"/>
                <a:sym typeface="Open Sans"/>
              </a:rPr>
              <a:t>e interferir no escopo global acidentalmente</a:t>
            </a:r>
            <a:endParaRPr sz="1800">
              <a:solidFill>
                <a:srgbClr val="282A3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282A36"/>
                </a:solidFill>
                <a:latin typeface="Open Sans"/>
                <a:ea typeface="Open Sans"/>
                <a:cs typeface="Open Sans"/>
                <a:sym typeface="Open Sans"/>
              </a:rPr>
              <a:t>Automaticamente aplicado em módulos JavaScript</a:t>
            </a:r>
            <a:endParaRPr sz="1800">
              <a:solidFill>
                <a:srgbClr val="282A3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COMPLEMENTAR</a:t>
            </a:r>
            <a:endParaRPr/>
          </a:p>
        </p:txBody>
      </p:sp>
      <p:sp>
        <p:nvSpPr>
          <p:cNvPr id="295" name="Google Shape;295;p4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6" name="Google Shape;2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208" y="829884"/>
            <a:ext cx="454074" cy="45407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1"/>
          <p:cNvSpPr txBox="1"/>
          <p:nvPr/>
        </p:nvSpPr>
        <p:spPr>
          <a:xfrm>
            <a:off x="465750" y="1122775"/>
            <a:ext cx="8178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JavaScript Functions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https://youtu.be/N8ap4k_1QEQ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Funções - Curso JavaScript #16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https://youtu.be/mc3TKp2XzhI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Arrow Functions vs. Functions em JavaScript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https://youtu.be/S5Mn0qQzJ-0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JavaScript ES6 Arrow Functions Tutorial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https://youtu.be/h33Srr5J9nY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Arrow Functions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https://youtu.be/AgOwGKB8D2M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8 Must Know JavaScript Array Methods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https://youtu.be/R8rmfD9Y5-c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JavaScript: Funções de Array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https://www.youtube.com/playlist?list=PLYgzkrmJnLwo-pTURSTti_ljhjWB9BF7-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Var, Let, Const - Tudo o que você precisa saber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https://youtu.be/ZOx7iTnBqFQ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Como funciona o var, let e const? #01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https://youtu.be/EFoEqHIwxqY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Differences Between Var, Let, and Const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https://youtu.be/9WIJQDvt4Us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 que é Hoisting?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https://youtu.be/M1Qvz7cRsqQ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Strict Mode — "use strict"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https://youtu.be/uqUYNqZx0qY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MATERIAL COMPLEMENTAR</a:t>
            </a:r>
            <a:endParaRPr/>
          </a:p>
        </p:txBody>
      </p:sp>
      <p:sp>
        <p:nvSpPr>
          <p:cNvPr id="303" name="Google Shape;303;p4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4" name="Google Shape;304;p42"/>
          <p:cNvPicPr preferRelativeResize="0"/>
          <p:nvPr/>
        </p:nvPicPr>
        <p:blipFill rotWithShape="1">
          <a:blip r:embed="rId3">
            <a:alphaModFix/>
          </a:blip>
          <a:srcRect b="0" l="22210" r="25282" t="0"/>
          <a:stretch/>
        </p:blipFill>
        <p:spPr>
          <a:xfrm>
            <a:off x="7835257" y="836589"/>
            <a:ext cx="518851" cy="5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2"/>
          <p:cNvSpPr txBox="1"/>
          <p:nvPr/>
        </p:nvSpPr>
        <p:spPr>
          <a:xfrm>
            <a:off x="465750" y="1122775"/>
            <a:ext cx="8178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JavaScript Functions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https://www.w3schools.com/js/js_functions.asp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Arrow functions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developer.mozilla.org/pt-BR/docs/Web/JavaScript/Reference/Functions/Arrow_functions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JavaScript Arrow Function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https://www.w3schools.com/js/js_arrow_function.asp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let - JavaScript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https://developer.mozilla.org/en-US/docs/Web/JavaScript/Reference/Statements/let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const - JavaScript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https://developer.mozilla.org/en-US/docs/Web/JavaScript/Reference/Statements/const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var - JavaScript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https://developer.mozilla.org/en-US/docs/Web/JavaScript/Reference/Statements/var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Hoisting - Glossário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https://developer.mozilla.org/pt-BR/docs/Glossary/Hoisting</a:t>
            </a:r>
            <a:b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Strict mode - JavaScript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https://developer.mozilla.org/en-US/docs/Web/JavaScript/Reference/Strict_mode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 b="0"/>
          </a:p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" name="Google Shape;57;p12"/>
          <p:cNvSpPr txBox="1"/>
          <p:nvPr/>
        </p:nvSpPr>
        <p:spPr>
          <a:xfrm>
            <a:off x="571000" y="1033875"/>
            <a:ext cx="4195200" cy="3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Acesse </a:t>
            </a:r>
            <a:r>
              <a:rPr b="1" lang="pt-BR" sz="34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kahoot.it</a:t>
            </a:r>
            <a:endParaRPr sz="23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 digite o </a:t>
            </a:r>
            <a:r>
              <a:rPr b="1"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PIN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que aparecerá</a:t>
            </a:r>
            <a:b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aqui na transmissão</a:t>
            </a:r>
            <a:endParaRPr sz="1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pt-BR" sz="19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acessar pelo smartphone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3">
            <a:alphaModFix/>
          </a:blip>
          <a:srcRect b="27881" l="0" r="0" t="3681"/>
          <a:stretch/>
        </p:blipFill>
        <p:spPr>
          <a:xfrm>
            <a:off x="5354100" y="1193388"/>
            <a:ext cx="2443450" cy="297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/>
          <p:cNvPicPr preferRelativeResize="0"/>
          <p:nvPr/>
        </p:nvPicPr>
        <p:blipFill rotWithShape="1">
          <a:blip r:embed="rId4">
            <a:alphaModFix/>
          </a:blip>
          <a:srcRect b="0" l="10246" r="53078" t="0"/>
          <a:stretch/>
        </p:blipFill>
        <p:spPr>
          <a:xfrm rot="1442048">
            <a:off x="372045" y="4003235"/>
            <a:ext cx="878532" cy="1199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 b="0"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11943" r="12562" t="0"/>
          <a:stretch/>
        </p:blipFill>
        <p:spPr>
          <a:xfrm>
            <a:off x="2483013" y="1240175"/>
            <a:ext cx="4177976" cy="31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 b="0"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465750" y="977075"/>
            <a:ext cx="4143300" cy="35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Tarefas, rotinas, ações que são executadas apenas quando invocadas (chamadas);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Podem receber parâmetros, separados por vírgulas;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 retornar um resultado,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 necessário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609050" y="1014125"/>
            <a:ext cx="3916800" cy="3376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nomeDaFuncao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2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parametros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/*</a:t>
            </a:r>
            <a:endParaRPr sz="12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Sequência de instruções</a:t>
            </a:r>
            <a:endParaRPr sz="12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a serem executadas</a:t>
            </a:r>
            <a:endParaRPr sz="12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quando a função for chamada</a:t>
            </a:r>
            <a:endParaRPr sz="12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Exemplo:</a:t>
            </a:r>
            <a:endParaRPr sz="12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*/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valorResultado 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parametros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2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valorResultado;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 b="0"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886600" y="1014125"/>
            <a:ext cx="4129500" cy="3376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Exemplo 1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somaDoisValores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pt-BR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  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resultadoDaSoma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resultadoDaSoma;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retorno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somaDoisValores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(retorno);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8</a:t>
            </a:r>
            <a:endParaRPr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5119200" y="1014125"/>
            <a:ext cx="3701100" cy="3376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Exemplo 2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somaDoisValores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pt-BR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  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somaDoisValores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8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 b="0"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465750" y="1053275"/>
            <a:ext cx="4143300" cy="17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Uma função também pode ser armazenada em uma variável;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função é um tipo de dados function;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4609050" y="1014125"/>
            <a:ext cx="3916800" cy="3376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Exemplo</a:t>
            </a:r>
            <a:endParaRPr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contaAteN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i="1" lang="pt-BR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  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 i 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 i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contaAteN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0 1 2 3 4 5 6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722600" y="3045125"/>
            <a:ext cx="3594900" cy="13425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typeof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contaAteN</a:t>
            </a:r>
            <a:endParaRPr>
              <a:solidFill>
                <a:srgbClr val="62E88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'function'</a:t>
            </a:r>
            <a:endParaRPr>
              <a:solidFill>
                <a:srgbClr val="62E88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ARROW FUNCTIONS</a:t>
            </a:r>
            <a:endParaRPr b="0"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060" y="1528011"/>
            <a:ext cx="5248702" cy="22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inHous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