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  <p:sldMasterId id="2147483673" r:id="rId3"/>
  </p:sldMasterIdLst>
  <p:notesMasterIdLst>
    <p:notesMasterId r:id="rId24"/>
  </p:notesMasterIdLst>
  <p:sldIdLst>
    <p:sldId id="304" r:id="rId4"/>
    <p:sldId id="257" r:id="rId5"/>
    <p:sldId id="258" r:id="rId6"/>
    <p:sldId id="259" r:id="rId7"/>
    <p:sldId id="260" r:id="rId8"/>
    <p:sldId id="299" r:id="rId9"/>
    <p:sldId id="261" r:id="rId10"/>
    <p:sldId id="262" r:id="rId11"/>
    <p:sldId id="290" r:id="rId12"/>
    <p:sldId id="305" r:id="rId13"/>
    <p:sldId id="306" r:id="rId14"/>
    <p:sldId id="296" r:id="rId15"/>
    <p:sldId id="297" r:id="rId16"/>
    <p:sldId id="295" r:id="rId17"/>
    <p:sldId id="301" r:id="rId18"/>
    <p:sldId id="298" r:id="rId19"/>
    <p:sldId id="300" r:id="rId20"/>
    <p:sldId id="263" r:id="rId21"/>
    <p:sldId id="303" r:id="rId22"/>
    <p:sldId id="264" r:id="rId23"/>
  </p:sldIdLst>
  <p:sldSz cx="9144000" cy="6858000" type="screen4x3"/>
  <p:notesSz cx="6811963" cy="9942513"/>
  <p:embeddedFontLst>
    <p:embeddedFont>
      <p:font typeface="Century Schoolbook" panose="02040604050505020304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uccDydv6OyMXtmkBG+dPUoct4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B06452-77D4-451B-B7B6-6FCD10D13A47}">
  <a:tblStyle styleId="{E0B06452-77D4-451B-B7B6-6FCD10D13A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8536" y="0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101BE363-F60D-4B69-A289-861585908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>
            <a:extLst>
              <a:ext uri="{FF2B5EF4-FFF2-40B4-BE49-F238E27FC236}">
                <a16:creationId xmlns:a16="http://schemas.microsoft.com/office/drawing/2014/main" id="{CF050E96-F891-CF38-647D-17C87B1AC6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:notes">
            <a:extLst>
              <a:ext uri="{FF2B5EF4-FFF2-40B4-BE49-F238E27FC236}">
                <a16:creationId xmlns:a16="http://schemas.microsoft.com/office/drawing/2014/main" id="{C45978FD-F28B-80A3-01CA-71A3B1DD39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327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5" name="Google Shape;225;p3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289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2f8e0dda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2f8e0dda6_0_20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00" cy="4474200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322f8e0dda6_0_20:notes"/>
          <p:cNvSpPr txBox="1">
            <a:spLocks noGrp="1"/>
          </p:cNvSpPr>
          <p:nvPr>
            <p:ph type="sldNum" idx="12"/>
          </p:nvPr>
        </p:nvSpPr>
        <p:spPr>
          <a:xfrm>
            <a:off x="3858536" y="9443661"/>
            <a:ext cx="2952000" cy="497100"/>
          </a:xfrm>
          <a:prstGeom prst="rect">
            <a:avLst/>
          </a:prstGeom>
        </p:spPr>
        <p:txBody>
          <a:bodyPr spcFirstLastPara="1" wrap="square" lIns="95725" tIns="47850" rIns="95725" bIns="47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:notes"/>
          <p:cNvSpPr txBox="1">
            <a:spLocks noGrp="1"/>
          </p:cNvSpPr>
          <p:nvPr>
            <p:ph type="body" idx="1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spcFirstLastPara="1" wrap="square" lIns="95725" tIns="47850" rIns="95725" bIns="478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1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6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6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104866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010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8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ft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5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3" name="Google Shape;163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64" name="Google Shape;164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8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9" name="Google Shape;169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0" name="Google Shape;170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72" name="Google Shape;172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9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40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41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84" name="Google Shape;184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85" name="Google Shape;185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42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91" name="Google Shape;19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3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4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44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5"/>
          <p:cNvSpPr txBox="1">
            <a:spLocks noGrp="1"/>
          </p:cNvSpPr>
          <p:nvPr>
            <p:ph type="ft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 rot="-10380000" flipH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/>
          <p:nvPr/>
        </p:nvSpPr>
        <p:spPr>
          <a:xfrm rot="-10380000" flipH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8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8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3" name="Google Shape;14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4" name="Google Shape;144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www.kaggle.com/datasets/dinesh873/pox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7"/>
          <p:cNvGrpSpPr/>
          <p:nvPr/>
        </p:nvGrpSpPr>
        <p:grpSpPr>
          <a:xfrm>
            <a:off x="-18288" y="-896112"/>
            <a:ext cx="10056732" cy="8414657"/>
            <a:chOff x="-23424" y="-1720328"/>
            <a:chExt cx="9849903" cy="7634515"/>
          </a:xfrm>
        </p:grpSpPr>
        <p:sp>
          <p:nvSpPr>
            <p:cNvPr id="50" name="Google Shape;50;p7"/>
            <p:cNvSpPr/>
            <p:nvPr/>
          </p:nvSpPr>
          <p:spPr>
            <a:xfrm>
              <a:off x="-23424" y="-1720328"/>
              <a:ext cx="9849903" cy="763451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349741" y="-679583"/>
              <a:ext cx="1063932" cy="82590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392490" y="3119145"/>
              <a:ext cx="1489603" cy="184137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" name="Google Shape;53;p7"/>
          <p:cNvSpPr txBox="1"/>
          <p:nvPr/>
        </p:nvSpPr>
        <p:spPr>
          <a:xfrm>
            <a:off x="3604958" y="3847167"/>
            <a:ext cx="5694490" cy="193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BY: </a:t>
            </a:r>
            <a:r>
              <a:rPr lang="en-US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Dr.S.KALAISELVI</a:t>
            </a:r>
            <a:endParaRPr lang="en-US"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 algn="just"/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ARAVIND KANNA V(22BSR001)</a:t>
            </a:r>
          </a:p>
          <a:p>
            <a:pPr lvl="2" algn="just">
              <a:spcBef>
                <a:spcPts val="1000"/>
              </a:spcBef>
            </a:pPr>
            <a:r>
              <a:rPr lang="en-US" sz="1800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	GUGAN R S(22BSR017)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spcBef>
                <a:spcPts val="1000"/>
              </a:spcBef>
            </a:pPr>
            <a:r>
              <a:rPr lang="en-US" sz="1800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        	NADISH G Y(22BSR033)</a:t>
            </a:r>
            <a:endParaRPr lang="en-US" sz="1600" dirty="0">
              <a:solidFill>
                <a:srgbClr val="0C0C0C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5246434" y="390405"/>
            <a:ext cx="1776158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NO : 01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1350834" y="1590040"/>
            <a:ext cx="11322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sz="2400" dirty="0">
                <a:solidFill>
                  <a:srgbClr val="000000"/>
                </a:solidFill>
              </a:rPr>
              <a:t> :</a:t>
            </a:r>
            <a:endParaRPr sz="2400" dirty="0"/>
          </a:p>
        </p:txBody>
      </p:sp>
      <p:sp>
        <p:nvSpPr>
          <p:cNvPr id="56" name="Google Shape;56;p7"/>
          <p:cNvSpPr txBox="1"/>
          <p:nvPr/>
        </p:nvSpPr>
        <p:spPr>
          <a:xfrm>
            <a:off x="2485025" y="1490297"/>
            <a:ext cx="6733032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Pox Disease Identification Using Deep Learning</a:t>
            </a:r>
            <a:endParaRPr sz="1800" b="1" i="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50588-0FB7-2F1E-9D1E-8F075E9DB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9678A2-BF3F-D37E-CC3F-0DD0B27067C1}"/>
              </a:ext>
            </a:extLst>
          </p:cNvPr>
          <p:cNvSpPr txBox="1">
            <a:spLocks/>
          </p:cNvSpPr>
          <p:nvPr/>
        </p:nvSpPr>
        <p:spPr>
          <a:xfrm>
            <a:off x="976222" y="622591"/>
            <a:ext cx="7926238" cy="44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2.VGG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VGG defines the structure of a deep Convolutional Neural Network (CNN) with multiple layers of 3x3 convolutions, pooling layers, and fully connected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layers.It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specifies how many layers are used (e.g., 16 layers in VGG16 or 19 layers in VGG19) and how they are connected.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 Convolutional layers (3×3 filters,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activation)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Max-pooling layers (2×2)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 Fully connected layers (Dense layers,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 layer</a:t>
            </a:r>
          </a:p>
        </p:txBody>
      </p:sp>
    </p:spTree>
    <p:extLst>
      <p:ext uri="{BB962C8B-B14F-4D97-AF65-F5344CB8AC3E}">
        <p14:creationId xmlns:p14="http://schemas.microsoft.com/office/powerpoint/2010/main" val="280503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F4C03-70CE-2F00-AD81-E7F323913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B6B967-AFC3-7F89-B691-7D9B313DC12C}"/>
              </a:ext>
            </a:extLst>
          </p:cNvPr>
          <p:cNvSpPr txBox="1">
            <a:spLocks/>
          </p:cNvSpPr>
          <p:nvPr/>
        </p:nvSpPr>
        <p:spPr>
          <a:xfrm>
            <a:off x="1045233" y="1001677"/>
            <a:ext cx="7926238" cy="46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InceptionV3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InceptionV3 is a deep Convolutional Neural Network (CNN) architecture designed to improve computational efficiency and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accuracy.It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Inception modules with parallel convolutions (1x1, 3x3, and 5x5) to capture multi-scale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features.It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reduces parameters by factorizing convolutions and using global average pooling.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Inception modules (1×1, 3×3, 5×5 filters combined)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Auxiliary classifiers (helps in training)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 layer</a:t>
            </a:r>
          </a:p>
        </p:txBody>
      </p:sp>
    </p:spTree>
    <p:extLst>
      <p:ext uri="{BB962C8B-B14F-4D97-AF65-F5344CB8AC3E}">
        <p14:creationId xmlns:p14="http://schemas.microsoft.com/office/powerpoint/2010/main" val="49609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80F1A-4FC3-4E35-85C9-A924A5BD769E}"/>
              </a:ext>
            </a:extLst>
          </p:cNvPr>
          <p:cNvSpPr txBox="1">
            <a:spLocks/>
          </p:cNvSpPr>
          <p:nvPr/>
        </p:nvSpPr>
        <p:spPr>
          <a:xfrm>
            <a:off x="1011734" y="908698"/>
            <a:ext cx="7950693" cy="540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4.NasNet</a:t>
            </a:r>
          </a:p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NASNet is a CNN architecture designed using Neural Architecture Search (NAS), an algorithm that automates the process of finding the best network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architecture.The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consists of two types of cells: Normal Cell (feature extraction) and Reduction Cell (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).It optimizes both accuracy and efficiency by learning the architecture from the dataset.</a:t>
            </a:r>
          </a:p>
          <a:p>
            <a:pPr algn="just"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and reduction cells for feature extraction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Factorized convolutions (1×1 and 3×3 filters)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 normalization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layer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 layer</a:t>
            </a:r>
          </a:p>
        </p:txBody>
      </p:sp>
    </p:spTree>
    <p:extLst>
      <p:ext uri="{BB962C8B-B14F-4D97-AF65-F5344CB8AC3E}">
        <p14:creationId xmlns:p14="http://schemas.microsoft.com/office/powerpoint/2010/main" val="2993278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680F1A-4FC3-4E35-85C9-A924A5BD769E}"/>
              </a:ext>
            </a:extLst>
          </p:cNvPr>
          <p:cNvSpPr txBox="1">
            <a:spLocks/>
          </p:cNvSpPr>
          <p:nvPr/>
        </p:nvSpPr>
        <p:spPr>
          <a:xfrm>
            <a:off x="926977" y="3580037"/>
            <a:ext cx="79506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B4009-3A32-0C23-872C-D5726CBCF649}"/>
              </a:ext>
            </a:extLst>
          </p:cNvPr>
          <p:cNvSpPr txBox="1"/>
          <p:nvPr/>
        </p:nvSpPr>
        <p:spPr>
          <a:xfrm>
            <a:off x="1123024" y="1031194"/>
            <a:ext cx="7381783" cy="6690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 </a:t>
            </a:r>
            <a:r>
              <a:rPr lang="en-IN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DenseNet</a:t>
            </a:r>
            <a:endParaRPr lang="en-IN" sz="1800" b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DenseNet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is a deep CNN architecture where each layer is connected to every other layer in a feed-forward manner. It uses Dense Blocks with short connections, which enhance feature propagation and reduce the vanishing gradient </a:t>
            </a: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problem.This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design enables efficient feature reuse and reduces the number of parameters compared to traditional CNNs.</a:t>
            </a:r>
          </a:p>
          <a:p>
            <a:pPr algn="just"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 blocks with multiple convolutional layers (1×1 and 3×3 filters)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Transition layers (Batch normalization + pooling)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layer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output layer</a:t>
            </a: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1800" b="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br>
              <a:rPr lang="en-IN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73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545" y="717730"/>
            <a:ext cx="4876800" cy="446276"/>
          </a:xfrm>
        </p:spPr>
        <p:txBody>
          <a:bodyPr/>
          <a:lstStyle/>
          <a:p>
            <a:pPr rtl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824310"/>
              </p:ext>
            </p:extLst>
          </p:nvPr>
        </p:nvGraphicFramePr>
        <p:xfrm>
          <a:off x="1256545" y="1600200"/>
          <a:ext cx="6502647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6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2500"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MODEL NAME</a:t>
                      </a:r>
                      <a:endParaRPr lang="en-US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ACCURACY</a:t>
                      </a:r>
                      <a:endParaRPr lang="en-US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PRECISION</a:t>
                      </a:r>
                      <a:endParaRPr lang="en-US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RECALL</a:t>
                      </a:r>
                      <a:endParaRPr lang="en-US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F1-SCORE</a:t>
                      </a:r>
                      <a:endParaRPr lang="en-US" b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82.52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85.75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86.98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81.22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InceptionV3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85.98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85.55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0" dirty="0" err="1">
                          <a:latin typeface="Times New Roman" pitchFamily="18" charset="0"/>
                          <a:cs typeface="Times New Roman" pitchFamily="18" charset="0"/>
                        </a:rPr>
                        <a:t>DenseNet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92.23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93.75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92.23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92.36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0" dirty="0" err="1">
                          <a:latin typeface="Times New Roman" pitchFamily="18" charset="0"/>
                          <a:cs typeface="Times New Roman" pitchFamily="18" charset="0"/>
                        </a:rPr>
                        <a:t>NasNet</a:t>
                      </a:r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89.32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95.65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93.75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97.77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892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50A42-2E12-6789-2B1F-D59DD169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D8AE5-1143-4170-16AE-152B7F2F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45" y="717730"/>
            <a:ext cx="4876800" cy="446276"/>
          </a:xfrm>
        </p:spPr>
        <p:txBody>
          <a:bodyPr/>
          <a:lstStyle/>
          <a:p>
            <a:pPr rtl="0"/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Accuracy: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FB0851-C334-123A-5CD6-33353AAE0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545" y="1436561"/>
            <a:ext cx="6960998" cy="447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7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78276"/>
            <a:ext cx="7315200" cy="446276"/>
          </a:xfrm>
        </p:spPr>
        <p:txBody>
          <a:bodyPr/>
          <a:lstStyle/>
          <a:p>
            <a:pPr rtl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371600"/>
            <a:ext cx="7253605" cy="5709255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study, various deep learning architectures—CNN, VGG, InceptionV3,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—were utilized to classify pox disease images into four categories: chickenpox, cowpox, monkeypox, and healthy.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model demonstrated unique strengths in feature extraction and classification performance. Among all the models,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the highest accuracy, showcasing its superior capability in feature propagation and reuse.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overall results demonstrate the potential of advanced deep learning architectures in accurately distinguishing between the different categories of pox diseases.</a:t>
            </a:r>
          </a:p>
        </p:txBody>
      </p:sp>
    </p:spTree>
    <p:extLst>
      <p:ext uri="{BB962C8B-B14F-4D97-AF65-F5344CB8AC3E}">
        <p14:creationId xmlns:p14="http://schemas.microsoft.com/office/powerpoint/2010/main" val="193039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FEF99-C63D-6325-5BD0-95A4CE07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5CB4-1CA9-7C3F-8828-98E2CFA1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920" y="920516"/>
            <a:ext cx="7315200" cy="446276"/>
          </a:xfrm>
        </p:spPr>
        <p:txBody>
          <a:bodyPr/>
          <a:lstStyle/>
          <a:p>
            <a:pPr rtl="0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679ADA-285D-BC3C-AEC1-2BAF2E732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574471"/>
            <a:ext cx="789432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models such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Vision Transformers to enhance accuracy and robustness.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transfer learning and fine-tuning on larger medical datasets to improve model performance.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explainable AI techniques like Grad-CAM for better interpretability of model predictions.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 or web application for real-time pox disease diagnosis and accessibility.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healthcare institutions for clinical validation to ensure real-world reliability.</a:t>
            </a:r>
          </a:p>
        </p:txBody>
      </p:sp>
    </p:spTree>
    <p:extLst>
      <p:ext uri="{BB962C8B-B14F-4D97-AF65-F5344CB8AC3E}">
        <p14:creationId xmlns:p14="http://schemas.microsoft.com/office/powerpoint/2010/main" val="10255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>
            <a:spLocks noGrp="1"/>
          </p:cNvSpPr>
          <p:nvPr>
            <p:ph type="title"/>
          </p:nvPr>
        </p:nvSpPr>
        <p:spPr>
          <a:xfrm>
            <a:off x="899592" y="302527"/>
            <a:ext cx="43691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7"/>
          <p:cNvSpPr txBox="1">
            <a:spLocks noGrp="1"/>
          </p:cNvSpPr>
          <p:nvPr>
            <p:ph type="body" idx="1"/>
          </p:nvPr>
        </p:nvSpPr>
        <p:spPr>
          <a:xfrm>
            <a:off x="755650" y="1420669"/>
            <a:ext cx="7848798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730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Uzun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Ozsahin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M. T. Mustapha, B.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Uzun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B.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Duwa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and I.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Ozsahin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"Computer-Aided Detection and Classification of Monkeypox and Chickenpox Lesion in Human Subjects Using Deep Learning Framework,"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Diagnostics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vol. 13, no. 292, pp. 1–14, Jan. 2023. DOI: 10.3390/diagnostics13020292.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M. Pal et al., "Deep and Transfer Learning Approaches for Automated Early Detection of Monkeypox (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Mpox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 Alongside Other Similar Skin Lesions and Their Classification,"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ACS Omega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vol. 8, no. 35, pp. 31747–31757, Aug. 2023. DOI: 10.1021/acsomega.3c02784.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marR="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⮚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C.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Sitaula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and T. B. Shahi, "Monkeypox Virus Detection Using Pre-trained Deep Learning-based Approaches," </a:t>
            </a:r>
            <a:r>
              <a:rPr lang="en-US" sz="1800" b="0" i="1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Journal of Medical Systems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vol. 46, no. 78, pp. 1–9, Oct. 2022. DOI: 10.1007/s10916-022-01868-2.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>
          <a:extLst>
            <a:ext uri="{FF2B5EF4-FFF2-40B4-BE49-F238E27FC236}">
              <a16:creationId xmlns:a16="http://schemas.microsoft.com/office/drawing/2014/main" id="{C123F2B6-DEC3-BF34-8A4E-20BF328EF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>
            <a:extLst>
              <a:ext uri="{FF2B5EF4-FFF2-40B4-BE49-F238E27FC236}">
                <a16:creationId xmlns:a16="http://schemas.microsoft.com/office/drawing/2014/main" id="{B2C40BB7-4D1C-A45A-4D56-B91B5CC46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2472" y="680719"/>
            <a:ext cx="4369162" cy="5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Paper Status: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EC420-E179-EC9A-8B53-A1EE272B6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397" y="1592531"/>
            <a:ext cx="7478508" cy="36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6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"/>
          <p:cNvSpPr txBox="1">
            <a:spLocks noGrp="1"/>
          </p:cNvSpPr>
          <p:nvPr>
            <p:ph type="title"/>
          </p:nvPr>
        </p:nvSpPr>
        <p:spPr>
          <a:xfrm>
            <a:off x="899592" y="764704"/>
            <a:ext cx="8003232" cy="1083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Table of Contents:</a:t>
            </a:r>
            <a:endParaRPr dirty="0"/>
          </a:p>
        </p:txBody>
      </p:sp>
      <p:sp>
        <p:nvSpPr>
          <p:cNvPr id="222" name="Google Shape;222;p2"/>
          <p:cNvSpPr txBox="1">
            <a:spLocks noGrp="1"/>
          </p:cNvSpPr>
          <p:nvPr>
            <p:ph type="body" idx="1"/>
          </p:nvPr>
        </p:nvSpPr>
        <p:spPr>
          <a:xfrm>
            <a:off x="827584" y="2024844"/>
            <a:ext cx="8003232" cy="280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Abstract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Objective of the research</a:t>
            </a:r>
          </a:p>
          <a:p>
            <a:pPr marL="273050" indent="-273050">
              <a:lnSpc>
                <a:spcPct val="150000"/>
              </a:lnSpc>
              <a:spcBef>
                <a:spcPts val="400"/>
              </a:spcBef>
              <a:buSzPts val="1600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Dataset description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r>
              <a:rPr lang="en-US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Literature Review</a:t>
            </a: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used</a:t>
            </a: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endParaRPr lang="en-US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"/>
          <p:cNvSpPr txBox="1">
            <a:spLocks noGrp="1"/>
          </p:cNvSpPr>
          <p:nvPr>
            <p:ph type="body" idx="1"/>
          </p:nvPr>
        </p:nvSpPr>
        <p:spPr>
          <a:xfrm>
            <a:off x="899592" y="2708920"/>
            <a:ext cx="7787208" cy="1152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5280"/>
              <a:buNone/>
            </a:pPr>
            <a:r>
              <a:rPr lang="en-US" sz="6600" b="1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!!</a:t>
            </a:r>
            <a:endParaRPr sz="6600" b="1" dirty="0">
              <a:solidFill>
                <a:srgbClr val="0C0C0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4-Jan-25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"/>
          <p:cNvSpPr txBox="1">
            <a:spLocks noGrp="1"/>
          </p:cNvSpPr>
          <p:nvPr>
            <p:ph type="title"/>
          </p:nvPr>
        </p:nvSpPr>
        <p:spPr>
          <a:xfrm>
            <a:off x="188710" y="304325"/>
            <a:ext cx="2736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sldNum" idx="12"/>
          </p:nvPr>
        </p:nvSpPr>
        <p:spPr>
          <a:xfrm>
            <a:off x="3018475" y="-109375"/>
            <a:ext cx="3821400" cy="15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fld>
            <a:endParaRPr sz="1800">
              <a:solidFill>
                <a:srgbClr val="FFFFF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body" idx="1"/>
          </p:nvPr>
        </p:nvSpPr>
        <p:spPr>
          <a:xfrm>
            <a:off x="814384" y="1556692"/>
            <a:ext cx="8229600" cy="4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Pox diseases, caused by viruses, pose significant health, economic, and agricultural challenges by affecting humans, animals, and plants.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Pox diseases, such as chickenpox, cowpox, and monkeypox, pose significant health risks and require accurate and timely identification for effective management.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research leverages deep learning techniques to develop a robust system for identifying pox diseases from image datasets.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6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study utilizes a well-structured dataset consisting of training, validation, and testing images categorized into four classes: chickenpox, cowpox, monkeypox, and healthy.</a:t>
            </a:r>
            <a:b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>
            <a:spLocks noGrp="1"/>
          </p:cNvSpPr>
          <p:nvPr>
            <p:ph type="title"/>
          </p:nvPr>
        </p:nvSpPr>
        <p:spPr>
          <a:xfrm>
            <a:off x="971600" y="692696"/>
            <a:ext cx="8075240" cy="79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Objective of the Research:</a:t>
            </a:r>
            <a:endParaRPr/>
          </a:p>
        </p:txBody>
      </p:sp>
      <p:sp>
        <p:nvSpPr>
          <p:cNvPr id="237" name="Google Shape;237;p4"/>
          <p:cNvSpPr txBox="1">
            <a:spLocks noGrp="1"/>
          </p:cNvSpPr>
          <p:nvPr>
            <p:ph type="body" idx="1"/>
          </p:nvPr>
        </p:nvSpPr>
        <p:spPr>
          <a:xfrm>
            <a:off x="803730" y="1772816"/>
            <a:ext cx="7656702" cy="374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main objective of this research is to create a deep learning-based system that can automatically identify pox diseases like chickenpox, cowpox, and monkeypox from images.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using a well-organized dataset, the system will be trained to classify images into four categories: chickenpox, cowpox, monkeypox, and healthy.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This research aims to make disease detection faster, more accurate, and easier for healthcare professionals, helping to detect and manage these diseases early.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>
            <a:spLocks noGrp="1"/>
          </p:cNvSpPr>
          <p:nvPr>
            <p:ph type="title"/>
          </p:nvPr>
        </p:nvSpPr>
        <p:spPr>
          <a:xfrm>
            <a:off x="633423" y="188640"/>
            <a:ext cx="436916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Dataset Description: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5"/>
          <p:cNvSpPr txBox="1">
            <a:spLocks noGrp="1"/>
          </p:cNvSpPr>
          <p:nvPr>
            <p:ph type="body" idx="1"/>
          </p:nvPr>
        </p:nvSpPr>
        <p:spPr>
          <a:xfrm>
            <a:off x="755576" y="1556792"/>
            <a:ext cx="828092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lvl="0" indent="-273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dataset used in this research is sourced from Kaggle and consists of images organized into four categories: chickenpox, cowpox, monkeypox, and healthy skin.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It is divided into three distinct sets: a training set with 8,000 images, a test set with 103 images, and a validation set with 2,004 images.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images in the dataset are intended to train and evaluate deep learning models for the automated identification of these diseases.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3050" lvl="0" indent="-27305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pPr>
            <a:r>
              <a:rPr lang="en-US" sz="18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dataset provides a balanced set of examples for each category, making it suitable for training a model to distinguish between pox diseases and healthy skin.</a:t>
            </a:r>
            <a:endParaRPr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312026-47B6-4EFB-B143-5C44C5663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74707"/>
              </p:ext>
            </p:extLst>
          </p:nvPr>
        </p:nvGraphicFramePr>
        <p:xfrm>
          <a:off x="1296988" y="1520280"/>
          <a:ext cx="6222577" cy="4735317"/>
        </p:xfrm>
        <a:graphic>
          <a:graphicData uri="http://schemas.openxmlformats.org/drawingml/2006/table">
            <a:tbl>
              <a:tblPr firstRow="1" firstCol="1" bandRow="1">
                <a:tableStyleId>{E0B06452-77D4-451B-B7B6-6FCD10D13A47}</a:tableStyleId>
              </a:tblPr>
              <a:tblGrid>
                <a:gridCol w="3110953">
                  <a:extLst>
                    <a:ext uri="{9D8B030D-6E8A-4147-A177-3AD203B41FA5}">
                      <a16:colId xmlns:a16="http://schemas.microsoft.com/office/drawing/2014/main" val="3646056535"/>
                    </a:ext>
                  </a:extLst>
                </a:gridCol>
                <a:gridCol w="3111624">
                  <a:extLst>
                    <a:ext uri="{9D8B030D-6E8A-4147-A177-3AD203B41FA5}">
                      <a16:colId xmlns:a16="http://schemas.microsoft.com/office/drawing/2014/main" val="1528582017"/>
                    </a:ext>
                  </a:extLst>
                </a:gridCol>
              </a:tblGrid>
              <a:tr h="24036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9374679"/>
                  </a:ext>
                </a:extLst>
              </a:tr>
              <a:tr h="233166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068231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534D0D7A-8A04-4EC2-ABA3-F5269809D7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77" y="1520280"/>
            <a:ext cx="2485621" cy="1908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F203462-C25A-433C-807E-63152644CDE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00" y="1520280"/>
            <a:ext cx="2562860" cy="1924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0628AB-B12B-4936-9EFF-7D54606D4891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965" y="3941206"/>
            <a:ext cx="2534920" cy="17106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E0392C-041B-4A24-8BBF-AE93E8326D37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100" y="3935432"/>
            <a:ext cx="2562860" cy="17176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276B5-DA06-4142-8A05-5348613129D6}"/>
              </a:ext>
            </a:extLst>
          </p:cNvPr>
          <p:cNvSpPr txBox="1"/>
          <p:nvPr/>
        </p:nvSpPr>
        <p:spPr>
          <a:xfrm>
            <a:off x="1540077" y="3527875"/>
            <a:ext cx="279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 Pox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82DD47-D822-458A-860F-460DB1936FA6}"/>
              </a:ext>
            </a:extLst>
          </p:cNvPr>
          <p:cNvSpPr txBox="1"/>
          <p:nvPr/>
        </p:nvSpPr>
        <p:spPr>
          <a:xfrm>
            <a:off x="4617417" y="3527876"/>
            <a:ext cx="279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Cow Pox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D84353-8164-44BA-BD33-885F51F6833D}"/>
              </a:ext>
            </a:extLst>
          </p:cNvPr>
          <p:cNvSpPr txBox="1"/>
          <p:nvPr/>
        </p:nvSpPr>
        <p:spPr>
          <a:xfrm>
            <a:off x="1540077" y="5799858"/>
            <a:ext cx="279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Monkey Pox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594791-222E-4DC6-B3A6-587C4B34C71E}"/>
              </a:ext>
            </a:extLst>
          </p:cNvPr>
          <p:cNvSpPr txBox="1"/>
          <p:nvPr/>
        </p:nvSpPr>
        <p:spPr>
          <a:xfrm>
            <a:off x="4744108" y="5823321"/>
            <a:ext cx="2792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E93C6B0-59D2-4E8C-B5C2-2A2EC2A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521" y="912858"/>
            <a:ext cx="6377798" cy="637874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https://www.kaggle.com/datasets/dinesh873/poxdata</a:t>
            </a:r>
            <a:b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0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>
            <a:spLocks noGrp="1"/>
          </p:cNvSpPr>
          <p:nvPr>
            <p:ph type="title"/>
          </p:nvPr>
        </p:nvSpPr>
        <p:spPr>
          <a:xfrm>
            <a:off x="873150" y="680000"/>
            <a:ext cx="56166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Review:</a:t>
            </a:r>
            <a:endParaRPr dirty="0"/>
          </a:p>
        </p:txBody>
      </p:sp>
      <p:graphicFrame>
        <p:nvGraphicFramePr>
          <p:cNvPr id="249" name="Google Shape;249;p6"/>
          <p:cNvGraphicFramePr/>
          <p:nvPr>
            <p:extLst>
              <p:ext uri="{D42A27DB-BD31-4B8C-83A1-F6EECF244321}">
                <p14:modId xmlns:p14="http://schemas.microsoft.com/office/powerpoint/2010/main" val="1115283243"/>
              </p:ext>
            </p:extLst>
          </p:nvPr>
        </p:nvGraphicFramePr>
        <p:xfrm>
          <a:off x="682975" y="1707500"/>
          <a:ext cx="8309400" cy="4292500"/>
        </p:xfrm>
        <a:graphic>
          <a:graphicData uri="http://schemas.openxmlformats.org/drawingml/2006/table">
            <a:tbl>
              <a:tblPr>
                <a:noFill/>
                <a:tableStyleId>{E0B06452-77D4-451B-B7B6-6FCD10D13A47}</a:tableStyleId>
              </a:tblPr>
              <a:tblGrid>
                <a:gridCol w="236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1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TITLE</a:t>
                      </a:r>
                      <a:endParaRPr sz="1600" b="1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AUTHOR</a:t>
                      </a:r>
                      <a:endParaRPr sz="1600" b="1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YEAR</a:t>
                      </a:r>
                      <a:endParaRPr sz="1600" b="1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ALGORITHM USED AND RESULT</a:t>
                      </a:r>
                      <a:endParaRPr sz="1600" b="1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Computer-Aided Detection and Classification of Monkeypox and Chickenpox Lesion in Human Subjects Using Deep Learning Framework</a:t>
                      </a:r>
                      <a:endParaRPr sz="15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Dilber Uzun Ozsahin, Mubarak Taiwo Mustapha, Berna Uzun, Basil Duwa, Ilker Ozsahin</a:t>
                      </a:r>
                      <a:endParaRPr sz="15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2023</a:t>
                      </a:r>
                      <a:endParaRPr sz="15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Proposed CNN model - 99.60% </a:t>
                      </a:r>
                      <a:endParaRPr sz="15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AlexNet - 80%</a:t>
                      </a:r>
                      <a:endParaRPr sz="15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VGGNet - 80%</a:t>
                      </a:r>
                      <a:endParaRPr sz="15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1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and Transfer Learning Approaches for Automated Early Detection of Monkeypox (Mpox) Alongside Other Similar Skin Lesions and Their Classification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Madhumita Pal et al.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- 93.43%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VGG19 - 94.06%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Inception v3 - 96.56%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Autoencoder - 85.62%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5" name="Google Shape;255;g322f8e0dda6_0_20"/>
          <p:cNvGraphicFramePr/>
          <p:nvPr/>
        </p:nvGraphicFramePr>
        <p:xfrm>
          <a:off x="722675" y="817050"/>
          <a:ext cx="8327750" cy="5965800"/>
        </p:xfrm>
        <a:graphic>
          <a:graphicData uri="http://schemas.openxmlformats.org/drawingml/2006/table">
            <a:tbl>
              <a:tblPr>
                <a:noFill/>
                <a:tableStyleId>{E0B06452-77D4-451B-B7B6-6FCD10D13A47}</a:tableStyleId>
              </a:tblPr>
              <a:tblGrid>
                <a:gridCol w="22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02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Monkeypox Virus Detection Using Pre-trained Deep Learning-based Approaches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Chiranjibi Sitaula, Tej Bahadur Shahi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Ensemble - 87.13%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Xception - 85.40%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DenseNet -  85.47%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Detection of Monkeypox Among Different Pox Diseases with Different Pre-Trained Deep Learning Models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Muhammed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Çelik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Özkan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İnik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 - 78.82%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EfficientNet -  75.88%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MobileNet - 71.76%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 -  71.35%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GoogLeNet -  70.00%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Monkeypox Skin Lesion Detection Using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Models: A Feasibility Study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Shams Nafisa Ali, Md. Tazuddin Ahmed,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Joydip Paul, Tasnim Jahan, S. M. Sakeef Sani, Nawsabah Noor, Taufiq Hasan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 - 82.96%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 - 81.48% 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 -  74.07%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Models for the Detection of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Monkeypox Skin Lesion on Digital Skin Images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Othman A. Alrusaini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sz="15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VGG -  96%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ResNet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 90%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SqueezeNet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- 86%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Inception -  89%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 -  90%</a:t>
                      </a: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BEED-6B32-F7E0-1FE1-94E0157A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62000"/>
            <a:ext cx="7772400" cy="492443"/>
          </a:xfrm>
        </p:spPr>
        <p:txBody>
          <a:bodyPr/>
          <a:lstStyle/>
          <a:p>
            <a:pPr rtl="0"/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used: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680F1A-4FC3-4E35-85C9-A924A5BD769E}"/>
              </a:ext>
            </a:extLst>
          </p:cNvPr>
          <p:cNvSpPr txBox="1">
            <a:spLocks/>
          </p:cNvSpPr>
          <p:nvPr/>
        </p:nvSpPr>
        <p:spPr>
          <a:xfrm>
            <a:off x="838200" y="1694651"/>
            <a:ext cx="7926238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 (CNN)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 CNN is a deep learning model specifically designed for image classification and computer vision tasks. It uses convolutional layers to extract features from images and fully connected layers for classification.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Convolutional layers (3×3 filters,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activation)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Max-pooling layers (2×2)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Fully connected layers (Dense layers with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output layer (for multi-class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3730702928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1489</Words>
  <Application>Microsoft Office PowerPoint</Application>
  <PresentationFormat>On-screen Show (4:3)</PresentationFormat>
  <Paragraphs>188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Century Schoolbook</vt:lpstr>
      <vt:lpstr>Noto Sans Symbols</vt:lpstr>
      <vt:lpstr>Wingdings</vt:lpstr>
      <vt:lpstr>Times New Roman</vt:lpstr>
      <vt:lpstr>Arial</vt:lpstr>
      <vt:lpstr>Calibri</vt:lpstr>
      <vt:lpstr>Flow</vt:lpstr>
      <vt:lpstr>1_Custom Design</vt:lpstr>
      <vt:lpstr>Custom Design</vt:lpstr>
      <vt:lpstr>TITLE :</vt:lpstr>
      <vt:lpstr>Table of Contents:</vt:lpstr>
      <vt:lpstr>Abstract:</vt:lpstr>
      <vt:lpstr>Objective of the Research:</vt:lpstr>
      <vt:lpstr>  Dataset Description:</vt:lpstr>
      <vt:lpstr> https://www.kaggle.com/datasets/dinesh873/poxdata </vt:lpstr>
      <vt:lpstr>Literature Review:</vt:lpstr>
      <vt:lpstr>PowerPoint Presentation</vt:lpstr>
      <vt:lpstr>Methodologies used:</vt:lpstr>
      <vt:lpstr>PowerPoint Presentation</vt:lpstr>
      <vt:lpstr>PowerPoint Presentation</vt:lpstr>
      <vt:lpstr>PowerPoint Presentation</vt:lpstr>
      <vt:lpstr>PowerPoint Presentation</vt:lpstr>
      <vt:lpstr>Evaluation metrics:</vt:lpstr>
      <vt:lpstr>Comparison of Accuracy:</vt:lpstr>
      <vt:lpstr>Conclusion:</vt:lpstr>
      <vt:lpstr>Future Work:</vt:lpstr>
      <vt:lpstr>Reference:</vt:lpstr>
      <vt:lpstr>Paper Status: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Staff</dc:creator>
  <cp:lastModifiedBy>R.S. GUGAN</cp:lastModifiedBy>
  <cp:revision>25</cp:revision>
  <dcterms:created xsi:type="dcterms:W3CDTF">2013-12-25T07:56:38Z</dcterms:created>
  <dcterms:modified xsi:type="dcterms:W3CDTF">2025-03-25T14:24:27Z</dcterms:modified>
</cp:coreProperties>
</file>