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F84614-6867-4ADA-BB4F-A8F03A7269D1}">
  <a:tblStyle styleId="{0AF84614-6867-4ADA-BB4F-A8F03A7269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7aab2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7aab2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a7aab28a8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a7aab28a8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a7aab28a8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a7aab28a8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a7aab28a8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a7aab28a8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a7aab28a8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a7aab28a8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7aab28a8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7aab28a8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a7aab28a8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a7aab28a8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7aab28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7aab28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7aab28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7aab28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a7aab28a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fa7aab28a8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7aab28a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7aab28a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7aab28a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fa7aab28a8_0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7aab28a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7aab28a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a7aab28a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a7aab28a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a7aab28a8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a7aab28a8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f0OPC8OYxeKpYMUHpP7ejcLqXXx_4sHlJlLysrEx2uE/edit#gid=1997164145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f0OPC8OYxeKpYMUHpP7ejcLqXXx_4sHlJlLysrEx2uE/edit#gid=1997164145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ggingface/pytorch_block_sparse" TargetMode="External"/><Relationship Id="rId4" Type="http://schemas.openxmlformats.org/officeDocument/2006/relationships/hyperlink" Target="https://github.com/huggingface/pytorch_block_sparse" TargetMode="External"/><Relationship Id="rId5" Type="http://schemas.openxmlformats.org/officeDocument/2006/relationships/hyperlink" Target="https://github.com/TimDettmers/sparse_learning/blob/master/mnist_cifar/main.py" TargetMode="External"/><Relationship Id="rId6" Type="http://schemas.openxmlformats.org/officeDocument/2006/relationships/hyperlink" Target="https://github.com/AMLab-Amsterdam/L0_regularization/blob/master/models.py" TargetMode="External"/><Relationship Id="rId7" Type="http://schemas.openxmlformats.org/officeDocument/2006/relationships/hyperlink" Target="https://github.com/AMLab-Amsterdam/L0_regularization/blob/master/models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://epubs.siam.org/doi/abs/10.1137/110848074" TargetMode="External"/><Relationship Id="rId10" Type="http://schemas.openxmlformats.org/officeDocument/2006/relationships/hyperlink" Target="https://arxiv.org/abs/2108.05616" TargetMode="External"/><Relationship Id="rId13" Type="http://schemas.openxmlformats.org/officeDocument/2006/relationships/hyperlink" Target="https://web.math.princeton.edu/~amits/publications/common_lines_published.pdf" TargetMode="External"/><Relationship Id="rId12" Type="http://schemas.openxmlformats.org/officeDocument/2006/relationships/hyperlink" Target="http://ieeexplore.ieee.org/stamp/stamp.jsp?arnumber=7029630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cmr.pku.edu.cn/~wenzw/bigdata/lect-phase.pdf" TargetMode="External"/><Relationship Id="rId4" Type="http://schemas.openxmlformats.org/officeDocument/2006/relationships/hyperlink" Target="https://www.sciencedirect.com/science/article/pii/S0030401820307203?casa_token=xPyeh7jbF2AAAAAA:OSSE30xHrA105rpL50_C-XtZEOsFUky5BANhd7Y9Gi2E2nRzXtG1prMj0s0PlySMSZhtkY47tQ" TargetMode="External"/><Relationship Id="rId9" Type="http://schemas.openxmlformats.org/officeDocument/2006/relationships/hyperlink" Target="https://arxiv.org/pdf/2105.12777.pdf" TargetMode="External"/><Relationship Id="rId15" Type="http://schemas.openxmlformats.org/officeDocument/2006/relationships/image" Target="../media/image23.png"/><Relationship Id="rId14" Type="http://schemas.openxmlformats.org/officeDocument/2006/relationships/hyperlink" Target="https://web.math.princeton.edu/~amits/publications/1211.7045v2.pdf" TargetMode="External"/><Relationship Id="rId5" Type="http://schemas.openxmlformats.org/officeDocument/2006/relationships/hyperlink" Target="https://pdf.sciencedirectassets.com/271557/1-s2.0-S0030401820X00174/1-s2.0-S0030401820307203/main.pdf?X-Amz-Security-Token=IQoJb3JpZ2luX2VjEJL%2F%2F%2F%2F%2F%2F%2F%2F%2F%2FwEaCXVzLWVhc3QtMSJHMEUCIQCSUNePGdibnItcxULTCa4WFvZvb1qYJ6vL1teLLsFWVwIgK6ugPdVS6M%2BNqd12Rl04CG8Fqj0P0BQAjhd6jwea1ioq%2BgMISxAEGgwwNTkwMDM1NDY4NjUiDNW7DMPC9Rt9uxmpXirXAzs1pzXwKyLPienp2%2FDh9pL7XEzmDlv6chluudwQFAnufnU7QVmcv59kGjqiNhXkvLbtUTsea8V%2FeruW1Hcbl20LD63D5n8lDK802C4aWTSUvUuCaX5T5lPZJqr5%2F%2BxB5%2B1%2BkhSPH3XgICAH8TKnEl7LwpQBb3eTkzmhTb7sHKHAt%2B5B3K2cikhA%2FhSj76%2FuscqXZBJ4KQv8kQ70e%2BtFat4r1MnQOC1shLxPGdSvKMgVBJQFD%2Fl5TYrhTg9rvU2Dy%2Fxf1aqD%2F814Nad4MfoHPP7eGp61pzIAy8kaDHZdJ4Ym3wElU6YT%2ByOfcmY%2Bsd9IKpy849iGo%2BDWCpiHnfCgVbtfcis5Dq1uxC5JXezVVJ17OmH3DIF8YRQ8DJ17pzWWlxm%2ByfD7NsOFByCHqiJMtCJ%2BQJMjp1iExVEb42Zw3yHHJwea3vZGRc%2FjAu%2B4KKAuuLVNoIgO2xcfT8Qf337aPqQ53SlYCgsqvIl3twNpn11Qpdh9D2NJo4mTSJS36FApau5kZikHoy%2F6Z%2F%2Bc%2FBlLOodWSM2feyyNYfOAWb9Xk8FYkaVnsrDgwcepYLKcEDl1Vj3e8L8pvcWwG9K0CeTUXB46op0xcsk1NYK61OwOn12zFZ2VROT19DDd67%2BMBjqlAUjlqqdo66iBlw1a2o50y65FAzbnYgUc7jusoDcLn4%2BSQGmr%2BU%2FT1hZEG9jaQv4adTR1FmgOFz3M%2B8knTgjqEdmNox7oTpJcAW%2FQcDSf1dTeWoSAQzQhTCMaN8uK72IsCQRk5T4XyBGBbQHvzxNM8uS5Cfc12wNlbwLq2M927tO5ylMzKOtsEzYfqo2uMNeGg3ECCUjreros3M1eqa9ytSQebV%2BJEg%3D%3D&amp;X-Amz-Algorithm=AWS4-HMAC-SHA256&amp;X-Amz-Date=20211113T184409Z&amp;X-Amz-SignedHeaders=host&amp;X-Amz-Expires=300&amp;X-Amz-Credential=ASIAQ3PHCVTYW773BB6K%2F20211113%2Fus-east-1%2Fs3%2Faws4_request&amp;X-Amz-Signature=29cd3d373417ad7b34cf97188d83c6fec801ffb25f7f44f17a71b940c0a9d34f&amp;hash=7fd4cf56bbc6f99afcaa0cb0fe7b006e6ff3215723c9c352369d4795e3352992&amp;host=68042c943591013ac2b2430a89b270f6af2c76d8dfd086a07176afe7c76c2c61&amp;pii=S0030401820307203&amp;tid=spdf-ce613581-e498-4419-97e4-099d5b6e57fb&amp;sid=b9d1374616b3934a7329bab3bb6a5cd58280gxrqb&amp;type=client" TargetMode="External"/><Relationship Id="rId6" Type="http://schemas.openxmlformats.org/officeDocument/2006/relationships/hyperlink" Target="https://dl.acm.org/doi/pdf/10.1145/3388440.3414711?casa_token=uJW0PWPpuikAAAAA:QFujK9EGdTCY94qr2xXY3KHOQ-gqzYvC3f1hQptaQAy1kDq1VE0tkoGQSN-xjgGx-AUSesfzeb6gRw" TargetMode="External"/><Relationship Id="rId7" Type="http://schemas.openxmlformats.org/officeDocument/2006/relationships/hyperlink" Target="https://www.nature.com/articles/s41467-020-16391-6" TargetMode="External"/><Relationship Id="rId8" Type="http://schemas.openxmlformats.org/officeDocument/2006/relationships/hyperlink" Target="https://www.nature.com/articles/s41467-020-16391-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011.10475.pdf" TargetMode="External"/><Relationship Id="rId4" Type="http://schemas.openxmlformats.org/officeDocument/2006/relationships/hyperlink" Target="https://arxiv.org/pdf/1912.04981.pdf" TargetMode="External"/><Relationship Id="rId9" Type="http://schemas.openxmlformats.org/officeDocument/2006/relationships/hyperlink" Target="https://github.com/Hekstra-Lab/phase-retrieval" TargetMode="External"/><Relationship Id="rId5" Type="http://schemas.openxmlformats.org/officeDocument/2006/relationships/hyperlink" Target="https://github.com/hhu-machine-learning/phase-retrieval-cgan/tree/master/code" TargetMode="External"/><Relationship Id="rId6" Type="http://schemas.openxmlformats.org/officeDocument/2006/relationships/hyperlink" Target="https://youtu.be/WVyBcY4c4vk" TargetMode="External"/><Relationship Id="rId7" Type="http://schemas.openxmlformats.org/officeDocument/2006/relationships/hyperlink" Target="https://arxiv.org/pdf/2106.10195.pdf" TargetMode="External"/><Relationship Id="rId8" Type="http://schemas.openxmlformats.org/officeDocument/2006/relationships/hyperlink" Target="https://openreview.net/pdf?id=gv4I5IfJHP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912.04981.pdf" TargetMode="External"/><Relationship Id="rId4" Type="http://schemas.openxmlformats.org/officeDocument/2006/relationships/hyperlink" Target="https://github.com/hhu-machine-learning/phase-retrieval-cgan/tree/master/code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s://youtu.be/WVyBcY4c4vk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2011.10475.pdf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2106.10195.pdf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f0OPC8OYxeKpYMUHpP7ejcLqXXx_4sHlJlLysrEx2uE/edit#gid=1519132357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f0OPC8OYxeKpYMUHpP7ejcLqXXx_4sHlJlLysrEx2uE/edit#gid=1865912197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Phase Retrieval</a:t>
            </a:r>
            <a:endParaRPr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14 Oct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KMNIST, </a:t>
            </a:r>
            <a:r>
              <a:rPr lang="en" u="sng">
                <a:solidFill>
                  <a:schemeClr val="hlink"/>
                </a:solidFill>
                <a:hlinkClick r:id="rId3"/>
              </a:rPr>
              <a:t>Table</a:t>
            </a:r>
            <a:r>
              <a:rPr lang="en"/>
              <a:t> </a:t>
            </a:r>
            <a:endParaRPr/>
          </a:p>
        </p:txBody>
      </p:sp>
      <p:graphicFrame>
        <p:nvGraphicFramePr>
          <p:cNvPr id="259" name="Google Shape;259;p35"/>
          <p:cNvGraphicFramePr/>
          <p:nvPr/>
        </p:nvGraphicFramePr>
        <p:xfrm>
          <a:off x="2637575" y="11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{0AF84614-6867-4ADA-BB4F-A8F03A7269D1}</a:tableStyleId>
              </a:tblPr>
              <a:tblGrid>
                <a:gridCol w="1215750"/>
                <a:gridCol w="513425"/>
                <a:gridCol w="653850"/>
                <a:gridCol w="737675"/>
              </a:tblGrid>
              <a:tr h="1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PRCGAN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0.6624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 METHOD #1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0.0425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5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 method #2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0.1006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50268" l="0" r="0" t="0"/>
          <a:stretch/>
        </p:blipFill>
        <p:spPr>
          <a:xfrm>
            <a:off x="2449075" y="2606950"/>
            <a:ext cx="3061175" cy="14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4">
            <a:alphaModFix/>
          </a:blip>
          <a:srcRect b="0" l="0" r="0" t="50268"/>
          <a:stretch/>
        </p:blipFill>
        <p:spPr>
          <a:xfrm>
            <a:off x="5510250" y="2606950"/>
            <a:ext cx="3061175" cy="14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/>
          <p:nvPr/>
        </p:nvSpPr>
        <p:spPr>
          <a:xfrm>
            <a:off x="1139625" y="2620575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1139625" y="3021584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Autoenccded</a:t>
            </a:r>
            <a:endParaRPr b="1" sz="1000"/>
          </a:p>
        </p:txBody>
      </p:sp>
      <p:sp>
        <p:nvSpPr>
          <p:cNvPr id="264" name="Google Shape;264;p35"/>
          <p:cNvSpPr/>
          <p:nvPr/>
        </p:nvSpPr>
        <p:spPr>
          <a:xfrm>
            <a:off x="1139625" y="3357475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</a:t>
            </a:r>
            <a:endParaRPr b="1" sz="1000"/>
          </a:p>
        </p:txBody>
      </p:sp>
      <p:sp>
        <p:nvSpPr>
          <p:cNvPr id="265" name="Google Shape;265;p35"/>
          <p:cNvSpPr/>
          <p:nvPr/>
        </p:nvSpPr>
        <p:spPr>
          <a:xfrm>
            <a:off x="1085975" y="3693375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  + RefUnet</a:t>
            </a:r>
            <a:endParaRPr b="1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Fashion MNIST, </a:t>
            </a:r>
            <a:r>
              <a:rPr lang="en" u="sng">
                <a:solidFill>
                  <a:schemeClr val="hlink"/>
                </a:solidFill>
                <a:hlinkClick r:id="rId3"/>
              </a:rPr>
              <a:t>Table</a:t>
            </a:r>
            <a:r>
              <a:rPr lang="en"/>
              <a:t> </a:t>
            </a:r>
            <a:endParaRPr/>
          </a:p>
        </p:txBody>
      </p:sp>
      <p:graphicFrame>
        <p:nvGraphicFramePr>
          <p:cNvPr id="271" name="Google Shape;271;p36"/>
          <p:cNvGraphicFramePr/>
          <p:nvPr/>
        </p:nvGraphicFramePr>
        <p:xfrm>
          <a:off x="3126325" y="126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{0AF84614-6867-4ADA-BB4F-A8F03A7269D1}</a:tableStyleId>
              </a:tblPr>
              <a:tblGrid>
                <a:gridCol w="689000"/>
                <a:gridCol w="505075"/>
                <a:gridCol w="578625"/>
                <a:gridCol w="703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PRCGAN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A658E"/>
                          </a:solidFill>
                        </a:rPr>
                        <a:t>Our method</a:t>
                      </a:r>
                      <a:endParaRPr b="1" sz="1100">
                        <a:solidFill>
                          <a:srgbClr val="5A658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0.0082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0.0436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0.8344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 b="49743" l="0" r="0" t="0"/>
          <a:stretch/>
        </p:blipFill>
        <p:spPr>
          <a:xfrm>
            <a:off x="1636600" y="2877500"/>
            <a:ext cx="3439375" cy="16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 rotWithShape="1">
          <a:blip r:embed="rId4">
            <a:alphaModFix/>
          </a:blip>
          <a:srcRect b="0" l="0" r="0" t="49743"/>
          <a:stretch/>
        </p:blipFill>
        <p:spPr>
          <a:xfrm>
            <a:off x="5075975" y="2877500"/>
            <a:ext cx="3439377" cy="1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/>
          <p:nvPr/>
        </p:nvSpPr>
        <p:spPr>
          <a:xfrm>
            <a:off x="374200" y="2982825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>
            <a:off x="374200" y="3383834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Autoenccded</a:t>
            </a:r>
            <a:endParaRPr b="1" sz="1000"/>
          </a:p>
        </p:txBody>
      </p:sp>
      <p:sp>
        <p:nvSpPr>
          <p:cNvPr id="276" name="Google Shape;276;p36"/>
          <p:cNvSpPr/>
          <p:nvPr/>
        </p:nvSpPr>
        <p:spPr>
          <a:xfrm>
            <a:off x="374200" y="3719725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</a:t>
            </a:r>
            <a:endParaRPr b="1" sz="1000"/>
          </a:p>
        </p:txBody>
      </p:sp>
      <p:sp>
        <p:nvSpPr>
          <p:cNvPr id="277" name="Google Shape;277;p36"/>
          <p:cNvSpPr/>
          <p:nvPr/>
        </p:nvSpPr>
        <p:spPr>
          <a:xfrm>
            <a:off x="320550" y="4055625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  + RefUnet</a:t>
            </a:r>
            <a:endParaRPr b="1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tasks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Huge </a:t>
            </a:r>
            <a:r>
              <a:rPr lang="en"/>
              <a:t>learning</a:t>
            </a:r>
            <a:r>
              <a:rPr lang="en"/>
              <a:t> parameters in fully connected layers,64x64 limit for v100 GPU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Maybe: </a:t>
            </a:r>
            <a:r>
              <a:rPr lang="en"/>
              <a:t>transform</a:t>
            </a:r>
            <a:r>
              <a:rPr lang="en"/>
              <a:t> </a:t>
            </a:r>
            <a:r>
              <a:rPr lang="en"/>
              <a:t>inspired</a:t>
            </a:r>
            <a:r>
              <a:rPr lang="en"/>
              <a:t> blocks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Significant</a:t>
            </a:r>
            <a:r>
              <a:rPr lang="en"/>
              <a:t> </a:t>
            </a:r>
            <a:r>
              <a:rPr lang="en"/>
              <a:t>overfitting x10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Refinement U-net has a poor improvement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Sparse</a:t>
            </a:r>
            <a:r>
              <a:rPr lang="en" u="sng">
                <a:solidFill>
                  <a:schemeClr val="hlink"/>
                </a:solidFill>
                <a:hlinkClick r:id="rId4"/>
              </a:rPr>
              <a:t> fully connected blocks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sparse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L0 </a:t>
            </a:r>
            <a:r>
              <a:rPr lang="en" u="sng">
                <a:solidFill>
                  <a:schemeClr val="hlink"/>
                </a:solidFill>
                <a:hlinkClick r:id="rId7"/>
              </a:rPr>
              <a:t>regularization</a:t>
            </a:r>
            <a:r>
              <a:rPr lang="en"/>
              <a:t> (L1 not good)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Pure texture reconstruction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Iterative</a:t>
            </a:r>
            <a:r>
              <a:rPr lang="en"/>
              <a:t>(non one shot) via AdaIn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Paper draft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Dev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Check padding concept again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AE dictionary border, pads convolution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AE dictionary: increase size of the future 8x8-&gt; 16x16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 Train FC dictionary decoder separately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 Pruning of FC decoder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"/>
              <a:t>Real dataset: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•"/>
            </a:pPr>
            <a:r>
              <a:rPr lang="en"/>
              <a:t>Cryo-Electron Microscopy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•"/>
            </a:pPr>
            <a:r>
              <a:rPr lang="en"/>
              <a:t>Fast MRI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•"/>
            </a:pPr>
            <a:r>
              <a:rPr lang="en"/>
              <a:t>Crystallography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filter 5x5 and its magnitude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963" y="1638863"/>
            <a:ext cx="23907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413" y="1677188"/>
            <a:ext cx="23907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Cryo-Electron Microscopy 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567325" y="1169925"/>
            <a:ext cx="8278500" cy="26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974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Overview:</a:t>
            </a:r>
            <a:endParaRPr/>
          </a:p>
          <a:p>
            <a:pPr indent="-2974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lecture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marR="952500" rtl="0" algn="l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4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single-shot phase retrieval method for phase measuring deflectometry based on deep learning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Sep 2020,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marR="952500" rtl="0" algn="l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Segmentation-based Feature Extraction for Cryo-Electron Microscopy at Medium Resolution, 2021</a:t>
            </a:r>
            <a:endParaRPr sz="1400">
              <a:solidFill>
                <a:srgbClr val="1A0DA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marR="952500" rtl="0" algn="l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Low-dose phase retrieval of biological specimens using cryo-electron ptychography.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Nature 2020</a:t>
            </a:r>
            <a:endParaRPr sz="1400">
              <a:solidFill>
                <a:srgbClr val="1A0DA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marR="952500" rtl="0" algn="l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QUANTITATIVE PHASE IMAGING OF SINGLE PARTICLES FROM A CRYOEM MICROGRAPH, May 2021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marR="952500" rtl="0" algn="l">
              <a:lnSpc>
                <a:spcPct val="109615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SSR-PR: Single-shot Super-Resolution Phase Retrieval based two prior calibration tests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4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Classical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974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 sz="1100">
                <a:solidFill>
                  <a:srgbClr val="224B8D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 Candes, Y. Eldar, T. Strohmer and V. Voroninski. Phase retrieval via matrix completion. SIAM J. on Imaging Sciences 6(1), 199 –225.</a:t>
            </a:r>
            <a:endParaRPr sz="1100">
              <a:solidFill>
                <a:srgbClr val="224B8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4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 sz="1100">
                <a:solidFill>
                  <a:srgbClr val="224B8D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 Candès, X. Li and M. Soltanolkotabi. Phase retrieval via Wirtinger flow: theory and algorithms. IEEE Transactions on Information Theory 61(4), 1985–2007.</a:t>
            </a:r>
            <a:endParaRPr sz="1100">
              <a:solidFill>
                <a:srgbClr val="224B8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4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 sz="1100">
                <a:solidFill>
                  <a:srgbClr val="224B8D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A. Singer, Y. Shkolnisky, Three-Dimensional Structure Determination from Common Lines in Cryo-EM by Eigenvectors and Semidefinite Programming, SIAM Journal on Imaging Sciences, 4 (2), pp. 543-572 (2011).</a:t>
            </a:r>
            <a:endParaRPr sz="1100">
              <a:solidFill>
                <a:srgbClr val="224B8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74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 sz="1100">
                <a:solidFill>
                  <a:srgbClr val="224B8D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L. Wang, A. Singer, Z. Wen,''Orientation Determination from Cryo-EM images using Least Unsquared Deviations", SIAM Journal on Imaging Sciences, 6(4), pp. 2450-2483 (2013).</a:t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 rotWithShape="1">
          <a:blip r:embed="rId15">
            <a:alphaModFix/>
          </a:blip>
          <a:srcRect b="27614" l="0" r="0" t="44131"/>
          <a:stretch/>
        </p:blipFill>
        <p:spPr>
          <a:xfrm>
            <a:off x="681675" y="3717725"/>
            <a:ext cx="2840174" cy="105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 rotWithShape="1">
          <a:blip r:embed="rId15">
            <a:alphaModFix/>
          </a:blip>
          <a:srcRect b="0" l="0" r="0" t="71746"/>
          <a:stretch/>
        </p:blipFill>
        <p:spPr>
          <a:xfrm>
            <a:off x="3907100" y="3717727"/>
            <a:ext cx="2840174" cy="105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 phase </a:t>
            </a:r>
            <a:r>
              <a:rPr lang="en"/>
              <a:t>retrieval</a:t>
            </a:r>
            <a:r>
              <a:rPr lang="en"/>
              <a:t> papers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970650"/>
            <a:ext cx="85206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DeepPhaseCut: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https://arxiv.org/pdf/2011.10475.pdf</a:t>
            </a:r>
            <a:r>
              <a:rPr lang="en" sz="1400"/>
              <a:t>, preprint: 20 Nov 2020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Phase Retrieval Using Conditional GAN: </a:t>
            </a: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 u="sng">
                <a:solidFill>
                  <a:schemeClr val="accent5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ICPR - 2020-video</a:t>
            </a:r>
            <a:r>
              <a:rPr lang="en" sz="1400"/>
              <a:t>, preprint: 8 Jul 2020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Non-Iterative Phase Retrieval With Cascaded Neural Networks,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paper</a:t>
            </a:r>
            <a:r>
              <a:rPr lang="en" sz="1400"/>
              <a:t>, preprint: 18 Jun 2021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Deep Learning Initialized Phase Retrieval,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paper</a:t>
            </a:r>
            <a:r>
              <a:rPr lang="en" sz="1400"/>
              <a:t>, NeurIPS 2020 Workshop on Deep Learning and Inverse Problems, virtual.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Old </a:t>
            </a:r>
            <a:r>
              <a:rPr lang="en" sz="1400"/>
              <a:t>school</a:t>
            </a:r>
            <a:r>
              <a:rPr lang="en" sz="1400"/>
              <a:t> </a:t>
            </a:r>
            <a:r>
              <a:rPr lang="en" sz="1400"/>
              <a:t>algorithms: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code</a:t>
            </a:r>
            <a:r>
              <a:rPr lang="en" sz="1400"/>
              <a:t> 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/>
              <a:t>Phase Retrieval Using Conditional GAN: </a:t>
            </a:r>
            <a:r>
              <a:rPr lang="en" sz="2420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 sz="2420"/>
              <a:t>, </a:t>
            </a:r>
            <a:r>
              <a:rPr lang="en" sz="2420" u="sng">
                <a:solidFill>
                  <a:schemeClr val="hlink"/>
                </a:solidFill>
                <a:hlinkClick r:id="rId4"/>
              </a:rPr>
              <a:t>code</a:t>
            </a:r>
            <a:r>
              <a:rPr lang="en" sz="2420"/>
              <a:t>, </a:t>
            </a:r>
            <a:r>
              <a:rPr lang="en" sz="1050" u="sng">
                <a:solidFill>
                  <a:schemeClr val="accent5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ICPR - 2020-video</a:t>
            </a:r>
            <a:endParaRPr sz="2420"/>
          </a:p>
        </p:txBody>
      </p:sp>
      <p:pic>
        <p:nvPicPr>
          <p:cNvPr descr="From GAN basic to StyleGAN2. This post describes GAN basic… | by Akihiro  FUJII | Analytics Vidhya | Medium" id="148" name="Google Shape;148;p28"/>
          <p:cNvPicPr preferRelativeResize="0"/>
          <p:nvPr/>
        </p:nvPicPr>
        <p:blipFill rotWithShape="1">
          <a:blip r:embed="rId6">
            <a:alphaModFix/>
          </a:blip>
          <a:srcRect b="48146" l="0" r="32304" t="0"/>
          <a:stretch/>
        </p:blipFill>
        <p:spPr>
          <a:xfrm>
            <a:off x="1005049" y="880819"/>
            <a:ext cx="2364210" cy="121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/>
          <p:nvPr/>
        </p:nvSpPr>
        <p:spPr>
          <a:xfrm>
            <a:off x="1381284" y="1947327"/>
            <a:ext cx="333600" cy="406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577904" y="1947322"/>
            <a:ext cx="333600" cy="4068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231000" y="3283727"/>
            <a:ext cx="8601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Generator produce image from random state z and magnitude Y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discriminator  get Fake gener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ated/Real image and its magnitude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Implemented fitting for each instance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Magnitude Noise assumption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Experiments for toy examples: NIST- datasets and CelebA, CIFAR-10(Fails)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4722" y="1017728"/>
            <a:ext cx="34099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8">
            <a:alphaModFix/>
          </a:blip>
          <a:srcRect b="3" l="0" r="83753" t="66501"/>
          <a:stretch/>
        </p:blipFill>
        <p:spPr>
          <a:xfrm rot="5400000">
            <a:off x="426450" y="1331966"/>
            <a:ext cx="636500" cy="5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22550" y="2137326"/>
            <a:ext cx="3409950" cy="868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9600" y="3006175"/>
            <a:ext cx="4060275" cy="5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250" y="4125775"/>
            <a:ext cx="2086400" cy="3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693523" y="1"/>
            <a:ext cx="78867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DeepPhaseCut: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https://arxiv.org/pdf/2011.10475.pdf</a:t>
            </a:r>
            <a:endParaRPr sz="2500"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49" y="1302479"/>
            <a:ext cx="8429874" cy="253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3261" y="3985054"/>
            <a:ext cx="3053612" cy="1158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370703" y="3841021"/>
            <a:ext cx="963900" cy="85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Generators</a:t>
            </a:r>
            <a:b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1733036" y="1010165"/>
            <a:ext cx="1371600" cy="850800"/>
          </a:xfrm>
          <a:prstGeom prst="downArrowCallout">
            <a:avLst>
              <a:gd fmla="val 25000" name="adj1"/>
              <a:gd fmla="val 25000" name="adj2"/>
              <a:gd fmla="val 25000" name="adj3"/>
              <a:gd fmla="val 45050" name="adj4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Phase Generator(Unet)</a:t>
            </a:r>
            <a:endParaRPr sz="1100"/>
          </a:p>
        </p:txBody>
      </p:sp>
      <p:sp>
        <p:nvSpPr>
          <p:cNvPr id="166" name="Google Shape;166;p29"/>
          <p:cNvSpPr/>
          <p:nvPr/>
        </p:nvSpPr>
        <p:spPr>
          <a:xfrm>
            <a:off x="3395019" y="1010165"/>
            <a:ext cx="1093500" cy="850800"/>
          </a:xfrm>
          <a:prstGeom prst="downArrowCallout">
            <a:avLst>
              <a:gd fmla="val 25000" name="adj1"/>
              <a:gd fmla="val 25000" name="adj2"/>
              <a:gd fmla="val 25000" name="adj3"/>
              <a:gd fmla="val 45050" name="adj4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Pseudo iDFT</a:t>
            </a:r>
            <a:endParaRPr sz="1100"/>
          </a:p>
        </p:txBody>
      </p:sp>
      <p:sp>
        <p:nvSpPr>
          <p:cNvPr id="167" name="Google Shape;167;p29"/>
          <p:cNvSpPr/>
          <p:nvPr/>
        </p:nvSpPr>
        <p:spPr>
          <a:xfrm>
            <a:off x="6156754" y="988252"/>
            <a:ext cx="1093500" cy="850800"/>
          </a:xfrm>
          <a:prstGeom prst="downArrowCallout">
            <a:avLst>
              <a:gd fmla="val 25000" name="adj1"/>
              <a:gd fmla="val 25000" name="adj2"/>
              <a:gd fmla="val 25000" name="adj3"/>
              <a:gd fmla="val 45050" name="adj4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DFT and modulation</a:t>
            </a:r>
            <a:endParaRPr sz="1100"/>
          </a:p>
        </p:txBody>
      </p:sp>
      <p:sp>
        <p:nvSpPr>
          <p:cNvPr id="168" name="Google Shape;168;p29"/>
          <p:cNvSpPr/>
          <p:nvPr/>
        </p:nvSpPr>
        <p:spPr>
          <a:xfrm>
            <a:off x="4636872" y="889687"/>
            <a:ext cx="1402500" cy="949500"/>
          </a:xfrm>
          <a:prstGeom prst="downArrowCallout">
            <a:avLst>
              <a:gd fmla="val 25000" name="adj1"/>
              <a:gd fmla="val 25000" name="adj2"/>
              <a:gd fmla="val 25000" name="adj3"/>
              <a:gd fmla="val 56763" name="adj4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Image Refinement(Unet)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4997525" y="3793325"/>
            <a:ext cx="3228660" cy="1158462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supervised!!!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Non-Iterative Phase Retrieval With Cascaded Neural Networks,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5" y="1853937"/>
            <a:ext cx="5108875" cy="245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600" y="1522148"/>
            <a:ext cx="3877550" cy="32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101125" y="40925"/>
            <a:ext cx="4220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Our </a:t>
            </a:r>
            <a:r>
              <a:rPr lang="en" sz="2400"/>
              <a:t>approach: overview</a:t>
            </a:r>
            <a:endParaRPr sz="2400"/>
          </a:p>
        </p:txBody>
      </p:sp>
      <p:sp>
        <p:nvSpPr>
          <p:cNvPr id="182" name="Google Shape;182;p31"/>
          <p:cNvSpPr/>
          <p:nvPr/>
        </p:nvSpPr>
        <p:spPr>
          <a:xfrm>
            <a:off x="1505932" y="3359050"/>
            <a:ext cx="128400" cy="1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2713567" y="3388654"/>
            <a:ext cx="74100" cy="1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1"/>
          <p:cNvSpPr/>
          <p:nvPr/>
        </p:nvSpPr>
        <p:spPr>
          <a:xfrm rot="5400000">
            <a:off x="5520254" y="3695914"/>
            <a:ext cx="223500" cy="9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5082397" y="3854750"/>
            <a:ext cx="998100" cy="195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|.|_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-&gt;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1100"/>
          </a:p>
        </p:txBody>
      </p:sp>
      <p:sp>
        <p:nvSpPr>
          <p:cNvPr id="186" name="Google Shape;186;p31"/>
          <p:cNvSpPr/>
          <p:nvPr/>
        </p:nvSpPr>
        <p:spPr>
          <a:xfrm>
            <a:off x="3134626" y="3370824"/>
            <a:ext cx="217800" cy="1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3142295" y="3198880"/>
            <a:ext cx="329400" cy="14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iFFT</a:t>
            </a:r>
            <a:endParaRPr sz="1100"/>
          </a:p>
        </p:txBody>
      </p:sp>
      <p:sp>
        <p:nvSpPr>
          <p:cNvPr id="188" name="Google Shape;188;p31"/>
          <p:cNvSpPr/>
          <p:nvPr/>
        </p:nvSpPr>
        <p:spPr>
          <a:xfrm>
            <a:off x="5881026" y="3337468"/>
            <a:ext cx="74100" cy="1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he structure of proposed Convolutional AutoEncoders (CAE) for MNIST.... |  Download Scientific Diagram"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54971" r="12963" t="0"/>
          <a:stretch/>
        </p:blipFill>
        <p:spPr>
          <a:xfrm>
            <a:off x="5831162" y="631300"/>
            <a:ext cx="1314599" cy="15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 rotWithShape="1">
          <a:blip r:embed="rId4">
            <a:alphaModFix/>
          </a:blip>
          <a:srcRect b="0" l="0" r="0" t="66502"/>
          <a:stretch/>
        </p:blipFill>
        <p:spPr>
          <a:xfrm rot="5400000">
            <a:off x="1971102" y="3351576"/>
            <a:ext cx="1962096" cy="2976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 rot="-3636">
            <a:off x="5323036" y="2493169"/>
            <a:ext cx="567300" cy="334500"/>
          </a:xfrm>
          <a:prstGeom prst="trapezoid">
            <a:avLst>
              <a:gd fmla="val 52238" name="adj"/>
            </a:avLst>
          </a:prstGeom>
          <a:solidFill>
            <a:srgbClr val="6AA8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192" name="Google Shape;192;p31"/>
          <p:cNvSpPr/>
          <p:nvPr/>
        </p:nvSpPr>
        <p:spPr>
          <a:xfrm>
            <a:off x="3399525" y="2746075"/>
            <a:ext cx="601200" cy="195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iRFFT</a:t>
            </a:r>
            <a:endParaRPr sz="1000"/>
          </a:p>
        </p:txBody>
      </p:sp>
      <p:sp>
        <p:nvSpPr>
          <p:cNvPr id="193" name="Google Shape;193;p31"/>
          <p:cNvSpPr/>
          <p:nvPr/>
        </p:nvSpPr>
        <p:spPr>
          <a:xfrm rot="5400000">
            <a:off x="7106413" y="2476703"/>
            <a:ext cx="567300" cy="334500"/>
          </a:xfrm>
          <a:prstGeom prst="trapezoid">
            <a:avLst>
              <a:gd fmla="val 52238" name="adj"/>
            </a:avLst>
          </a:prstGeom>
          <a:solidFill>
            <a:srgbClr val="6AA8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194" name="Google Shape;194;p31"/>
          <p:cNvSpPr/>
          <p:nvPr/>
        </p:nvSpPr>
        <p:spPr>
          <a:xfrm>
            <a:off x="7132238" y="3644171"/>
            <a:ext cx="115500" cy="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550" y="975663"/>
            <a:ext cx="454250" cy="908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structure of proposed Convolutional AutoEncoders (CAE) for MNIST.... |  Download Scientific Diagram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13869" r="54694" t="0"/>
          <a:stretch/>
        </p:blipFill>
        <p:spPr>
          <a:xfrm>
            <a:off x="4097787" y="701288"/>
            <a:ext cx="1167175" cy="13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/>
          <p:nvPr/>
        </p:nvSpPr>
        <p:spPr>
          <a:xfrm rot="-5400000">
            <a:off x="4039963" y="803075"/>
            <a:ext cx="1282825" cy="1253675"/>
          </a:xfrm>
          <a:prstGeom prst="flowChartManualOperation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4263812" y="2098423"/>
            <a:ext cx="876900" cy="2574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900"/>
          </a:p>
        </p:txBody>
      </p:sp>
      <p:sp>
        <p:nvSpPr>
          <p:cNvPr id="199" name="Google Shape;199;p31"/>
          <p:cNvSpPr/>
          <p:nvPr/>
        </p:nvSpPr>
        <p:spPr>
          <a:xfrm rot="5400000">
            <a:off x="5816588" y="803100"/>
            <a:ext cx="1282825" cy="1253675"/>
          </a:xfrm>
          <a:prstGeom prst="flowChartManualOperation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5986062" y="2098423"/>
            <a:ext cx="876900" cy="2574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900"/>
          </a:p>
        </p:txBody>
      </p:sp>
      <p:sp>
        <p:nvSpPr>
          <p:cNvPr id="201" name="Google Shape;201;p31"/>
          <p:cNvSpPr/>
          <p:nvPr/>
        </p:nvSpPr>
        <p:spPr>
          <a:xfrm rot="5400000">
            <a:off x="5721288" y="2957613"/>
            <a:ext cx="1236500" cy="670625"/>
          </a:xfrm>
          <a:prstGeom prst="flowChartManualOperation">
            <a:avLst/>
          </a:prstGeom>
          <a:solidFill>
            <a:schemeClr val="accent5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1" sz="13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583700" y="2975450"/>
            <a:ext cx="1117033" cy="9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1703750" y="3953452"/>
            <a:ext cx="876900" cy="5367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FC blocks</a:t>
            </a:r>
            <a:endParaRPr sz="900"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7300" y="2988113"/>
            <a:ext cx="304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8">
            <a:alphaModFix/>
          </a:blip>
          <a:srcRect b="34949" l="17196" r="66798" t="14376"/>
          <a:stretch/>
        </p:blipFill>
        <p:spPr>
          <a:xfrm>
            <a:off x="3808525" y="3073083"/>
            <a:ext cx="756575" cy="53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 rotWithShape="1">
          <a:blip r:embed="rId8">
            <a:alphaModFix/>
          </a:blip>
          <a:srcRect b="34949" l="17196" r="66798" t="14376"/>
          <a:stretch/>
        </p:blipFill>
        <p:spPr>
          <a:xfrm>
            <a:off x="4572000" y="3073083"/>
            <a:ext cx="756575" cy="53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663" y="2817375"/>
            <a:ext cx="454250" cy="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 rotWithShape="1">
          <a:blip r:embed="rId9">
            <a:alphaModFix/>
          </a:blip>
          <a:srcRect b="69497" l="0" r="69111" t="0"/>
          <a:stretch/>
        </p:blipFill>
        <p:spPr>
          <a:xfrm rot="-5400000">
            <a:off x="-270775" y="3201900"/>
            <a:ext cx="1506400" cy="27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9">
            <a:alphaModFix/>
          </a:blip>
          <a:srcRect b="-3" l="0" r="68538" t="64988"/>
          <a:stretch/>
        </p:blipFill>
        <p:spPr>
          <a:xfrm rot="5400000">
            <a:off x="6181675" y="3110892"/>
            <a:ext cx="1534324" cy="3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9">
            <a:alphaModFix/>
          </a:blip>
          <a:srcRect b="32427" l="-193" r="67458" t="31373"/>
          <a:stretch/>
        </p:blipFill>
        <p:spPr>
          <a:xfrm rot="-5400000">
            <a:off x="3056500" y="1226638"/>
            <a:ext cx="1596375" cy="3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9">
            <a:alphaModFix/>
          </a:blip>
          <a:srcRect b="32427" l="-193" r="67458" t="31373"/>
          <a:stretch/>
        </p:blipFill>
        <p:spPr>
          <a:xfrm rot="-5400000">
            <a:off x="6486500" y="1320163"/>
            <a:ext cx="1596375" cy="3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66502"/>
          <a:stretch/>
        </p:blipFill>
        <p:spPr>
          <a:xfrm rot="5400000">
            <a:off x="82852" y="3192551"/>
            <a:ext cx="1962096" cy="29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66502"/>
          <a:stretch/>
        </p:blipFill>
        <p:spPr>
          <a:xfrm rot="5400000">
            <a:off x="6598912" y="3961975"/>
            <a:ext cx="1584626" cy="2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10">
            <a:alphaModFix/>
          </a:blip>
          <a:srcRect b="0" l="32958" r="11168" t="7501"/>
          <a:stretch/>
        </p:blipFill>
        <p:spPr>
          <a:xfrm>
            <a:off x="7619700" y="2963675"/>
            <a:ext cx="1082721" cy="9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9">
            <a:alphaModFix/>
          </a:blip>
          <a:srcRect b="-3" l="0" r="68538" t="64988"/>
          <a:stretch/>
        </p:blipFill>
        <p:spPr>
          <a:xfrm rot="5400000">
            <a:off x="8094875" y="3181254"/>
            <a:ext cx="1534324" cy="3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 rot="10415573">
            <a:off x="5279688" y="1898414"/>
            <a:ext cx="567243" cy="334807"/>
          </a:xfrm>
          <a:prstGeom prst="trapezoid">
            <a:avLst>
              <a:gd fmla="val 52238" name="adj"/>
            </a:avLst>
          </a:prstGeom>
          <a:solidFill>
            <a:srgbClr val="6AA8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100"/>
          </a:p>
        </p:txBody>
      </p:sp>
      <p:sp>
        <p:nvSpPr>
          <p:cNvPr id="217" name="Google Shape;217;p31"/>
          <p:cNvSpPr/>
          <p:nvPr/>
        </p:nvSpPr>
        <p:spPr>
          <a:xfrm>
            <a:off x="3962847" y="4279000"/>
            <a:ext cx="998100" cy="195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|.|_2 -&gt;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1100"/>
          </a:p>
        </p:txBody>
      </p:sp>
      <p:sp>
        <p:nvSpPr>
          <p:cNvPr id="218" name="Google Shape;218;p31"/>
          <p:cNvSpPr/>
          <p:nvPr/>
        </p:nvSpPr>
        <p:spPr>
          <a:xfrm>
            <a:off x="1362102" y="2746075"/>
            <a:ext cx="1425600" cy="116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7511400" y="2937099"/>
            <a:ext cx="1167300" cy="110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31"/>
          <p:cNvCxnSpPr>
            <a:endCxn id="213" idx="3"/>
          </p:cNvCxnSpPr>
          <p:nvPr/>
        </p:nvCxnSpPr>
        <p:spPr>
          <a:xfrm>
            <a:off x="1063925" y="4322463"/>
            <a:ext cx="6327300" cy="552000"/>
          </a:xfrm>
          <a:prstGeom prst="bentConnector4">
            <a:avLst>
              <a:gd fmla="val -258" name="adj1"/>
              <a:gd fmla="val 143139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1"/>
          <p:cNvSpPr/>
          <p:nvPr/>
        </p:nvSpPr>
        <p:spPr>
          <a:xfrm>
            <a:off x="4097772" y="4874475"/>
            <a:ext cx="998100" cy="195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|.|_2 -&gt;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1100"/>
          </a:p>
        </p:txBody>
      </p:sp>
      <p:sp>
        <p:nvSpPr>
          <p:cNvPr id="222" name="Google Shape;222;p31"/>
          <p:cNvSpPr/>
          <p:nvPr/>
        </p:nvSpPr>
        <p:spPr>
          <a:xfrm>
            <a:off x="7691200" y="2449551"/>
            <a:ext cx="876900" cy="3960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 Net: Unet</a:t>
            </a:r>
            <a:endParaRPr sz="900"/>
          </a:p>
        </p:txBody>
      </p:sp>
      <p:sp>
        <p:nvSpPr>
          <p:cNvPr id="223" name="Google Shape;223;p31"/>
          <p:cNvSpPr/>
          <p:nvPr/>
        </p:nvSpPr>
        <p:spPr>
          <a:xfrm>
            <a:off x="4121450" y="2660025"/>
            <a:ext cx="876900" cy="396000"/>
          </a:xfrm>
          <a:prstGeom prst="rect">
            <a:avLst/>
          </a:prstGeom>
          <a:solidFill>
            <a:srgbClr val="4A86E8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 blocks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approach</a:t>
            </a:r>
            <a:r>
              <a:rPr lang="en"/>
              <a:t>: main features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628650" y="11527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Fully connected layers to recover </a:t>
            </a:r>
            <a:r>
              <a:rPr lang="en"/>
              <a:t>spectral</a:t>
            </a:r>
            <a:r>
              <a:rPr lang="en"/>
              <a:t> from magnitude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Real FFT: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Low </a:t>
            </a:r>
            <a:r>
              <a:rPr lang="en"/>
              <a:t>dimensional</a:t>
            </a:r>
            <a:r>
              <a:rPr lang="en"/>
              <a:t> </a:t>
            </a:r>
            <a:r>
              <a:rPr lang="en"/>
              <a:t>redundant</a:t>
            </a:r>
            <a:r>
              <a:rPr lang="en"/>
              <a:t> sparse features </a:t>
            </a:r>
            <a:r>
              <a:rPr lang="en"/>
              <a:t>representation: 64-256, x3 downsampled (256x8x8 featureses map)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Zero padding (0.25-0.5 oversampled)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Perceptual</a:t>
            </a:r>
            <a:r>
              <a:rPr lang="en"/>
              <a:t> loss (lpips)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None GAN option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 Rotation 180 </a:t>
            </a:r>
            <a:r>
              <a:rPr lang="en"/>
              <a:t>invariant</a:t>
            </a:r>
            <a:r>
              <a:rPr lang="en"/>
              <a:t> self </a:t>
            </a:r>
            <a:r>
              <a:rPr lang="en"/>
              <a:t>supervision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Augmentation</a:t>
            </a:r>
            <a:r>
              <a:rPr lang="en"/>
              <a:t>: random flipping, gamma correction , gaussian blur , free rotation, scaling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Large batch size in training(16-128)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Parametric Relu(PRelu) activation: prevent </a:t>
            </a:r>
            <a:r>
              <a:rPr lang="en"/>
              <a:t>retrieval</a:t>
            </a:r>
            <a:r>
              <a:rPr lang="en"/>
              <a:t> removing negative </a:t>
            </a:r>
            <a:r>
              <a:rPr lang="en"/>
              <a:t>frequency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MNIST, </a:t>
            </a:r>
            <a:r>
              <a:rPr lang="en" u="sng">
                <a:solidFill>
                  <a:schemeClr val="hlink"/>
                </a:solidFill>
                <a:hlinkClick r:id="rId3"/>
              </a:rPr>
              <a:t>Table</a:t>
            </a:r>
            <a:r>
              <a:rPr lang="en"/>
              <a:t> </a:t>
            </a:r>
            <a:endParaRPr/>
          </a:p>
        </p:txBody>
      </p:sp>
      <p:graphicFrame>
        <p:nvGraphicFramePr>
          <p:cNvPr id="235" name="Google Shape;235;p33"/>
          <p:cNvGraphicFramePr/>
          <p:nvPr/>
        </p:nvGraphicFramePr>
        <p:xfrm>
          <a:off x="1529200" y="126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{0AF84614-6867-4ADA-BB4F-A8F03A7269D1}</a:tableStyleId>
              </a:tblPr>
              <a:tblGrid>
                <a:gridCol w="1519675"/>
                <a:gridCol w="627800"/>
                <a:gridCol w="774975"/>
                <a:gridCol w="601825"/>
              </a:tblGrid>
              <a:tr h="20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PRCGAN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 method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0.0103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0.0367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0.8849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49647" l="0" r="0" t="0"/>
          <a:stretch/>
        </p:blipFill>
        <p:spPr>
          <a:xfrm>
            <a:off x="2348375" y="2399851"/>
            <a:ext cx="2976025" cy="14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1085975" y="2387100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1085975" y="2789859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Autoenccded</a:t>
            </a:r>
            <a:endParaRPr b="1" sz="1000"/>
          </a:p>
        </p:txBody>
      </p:sp>
      <p:sp>
        <p:nvSpPr>
          <p:cNvPr id="239" name="Google Shape;239;p33"/>
          <p:cNvSpPr/>
          <p:nvPr/>
        </p:nvSpPr>
        <p:spPr>
          <a:xfrm>
            <a:off x="1085975" y="3127525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</a:t>
            </a:r>
            <a:endParaRPr b="1" sz="1000"/>
          </a:p>
        </p:txBody>
      </p:sp>
      <p:sp>
        <p:nvSpPr>
          <p:cNvPr id="240" name="Google Shape;240;p33"/>
          <p:cNvSpPr/>
          <p:nvPr/>
        </p:nvSpPr>
        <p:spPr>
          <a:xfrm>
            <a:off x="1085975" y="3431725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  + RefUnet</a:t>
            </a:r>
            <a:endParaRPr b="1" sz="1000"/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0" l="0" r="0" t="49137"/>
          <a:stretch/>
        </p:blipFill>
        <p:spPr>
          <a:xfrm>
            <a:off x="5324400" y="2399851"/>
            <a:ext cx="2946131" cy="14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EMNIST, </a:t>
            </a:r>
            <a:r>
              <a:rPr lang="en" u="sng">
                <a:solidFill>
                  <a:schemeClr val="hlink"/>
                </a:solidFill>
                <a:hlinkClick r:id="rId3"/>
              </a:rPr>
              <a:t>Table</a:t>
            </a:r>
            <a:r>
              <a:rPr lang="en"/>
              <a:t> </a:t>
            </a:r>
            <a:endParaRPr/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1529200" y="126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{0AF84614-6867-4ADA-BB4F-A8F03A7269D1}</a:tableStyleId>
              </a:tblPr>
              <a:tblGrid>
                <a:gridCol w="1519675"/>
                <a:gridCol w="627800"/>
                <a:gridCol w="774975"/>
                <a:gridCol w="601825"/>
              </a:tblGrid>
              <a:tr h="20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SSIM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PRCGAN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0.02390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0.80820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0.01440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0.05010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 method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0.01207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0.04527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0.87579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8" name="Google Shape;248;p34"/>
          <p:cNvPicPr preferRelativeResize="0"/>
          <p:nvPr/>
        </p:nvPicPr>
        <p:blipFill rotWithShape="1">
          <a:blip r:embed="rId4">
            <a:alphaModFix/>
          </a:blip>
          <a:srcRect b="50019" l="0" r="0" t="0"/>
          <a:stretch/>
        </p:blipFill>
        <p:spPr>
          <a:xfrm>
            <a:off x="1843475" y="2602426"/>
            <a:ext cx="2970125" cy="141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 rotWithShape="1">
          <a:blip r:embed="rId4">
            <a:alphaModFix/>
          </a:blip>
          <a:srcRect b="0" l="0" r="0" t="50019"/>
          <a:stretch/>
        </p:blipFill>
        <p:spPr>
          <a:xfrm>
            <a:off x="4813600" y="2602426"/>
            <a:ext cx="2970125" cy="1419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549400" y="2591113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549400" y="2992122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8E7CC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Autoenccded</a:t>
            </a:r>
            <a:endParaRPr b="1" sz="1000"/>
          </a:p>
        </p:txBody>
      </p:sp>
      <p:sp>
        <p:nvSpPr>
          <p:cNvPr id="252" name="Google Shape;252;p34"/>
          <p:cNvSpPr/>
          <p:nvPr/>
        </p:nvSpPr>
        <p:spPr>
          <a:xfrm>
            <a:off x="549400" y="3328013"/>
            <a:ext cx="1262400" cy="304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</a:t>
            </a:r>
            <a:endParaRPr b="1" sz="1000"/>
          </a:p>
        </p:txBody>
      </p:sp>
      <p:sp>
        <p:nvSpPr>
          <p:cNvPr id="253" name="Google Shape;253;p34"/>
          <p:cNvSpPr/>
          <p:nvPr/>
        </p:nvSpPr>
        <p:spPr>
          <a:xfrm>
            <a:off x="495750" y="3663913"/>
            <a:ext cx="1262400" cy="3693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0943" name="adj4"/>
            </a:avLst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Recon  + RefUnet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