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9" r:id="rId5"/>
    <p:sldId id="290" r:id="rId6"/>
    <p:sldId id="298" r:id="rId7"/>
    <p:sldId id="291" r:id="rId8"/>
    <p:sldId id="300" r:id="rId9"/>
    <p:sldId id="301" r:id="rId10"/>
    <p:sldId id="303" r:id="rId11"/>
    <p:sldId id="302" r:id="rId12"/>
    <p:sldId id="312" r:id="rId13"/>
    <p:sldId id="304" r:id="rId14"/>
    <p:sldId id="310" r:id="rId15"/>
    <p:sldId id="305" r:id="rId16"/>
    <p:sldId id="306" r:id="rId17"/>
    <p:sldId id="292" r:id="rId18"/>
    <p:sldId id="307" r:id="rId19"/>
    <p:sldId id="308" r:id="rId20"/>
    <p:sldId id="309" r:id="rId21"/>
    <p:sldId id="311" r:id="rId22"/>
    <p:sldId id="295" r:id="rId23"/>
    <p:sldId id="297" r:id="rId24"/>
  </p:sldIdLst>
  <p:sldSz cx="12188825" cy="6858000"/>
  <p:notesSz cx="6858000" cy="9144000"/>
  <p:defaultTextStyle>
    <a:defPPr rtl="0">
      <a:defRPr lang="pt-b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4" autoAdjust="0"/>
    <p:restoredTop sz="97492" autoAdjust="0"/>
  </p:normalViewPr>
  <p:slideViewPr>
    <p:cSldViewPr>
      <p:cViewPr varScale="1">
        <p:scale>
          <a:sx n="100" d="100"/>
          <a:sy n="100" d="100"/>
        </p:scale>
        <p:origin x="140" y="6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dirty="0"/>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dirty="0"/>
              <a:t>24/06/2016</a:t>
            </a:r>
            <a:endParaRPr dirty="0"/>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dirty="0"/>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DA52D9BF-D574-4807-B36C-9E2A025BE826}" type="slidenum">
              <a:rPr/>
              <a:t>‹nº›</a:t>
            </a:fld>
            <a:endParaRPr dirty="0"/>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dirty="0"/>
              <a:t>24/06/2016</a:t>
            </a:r>
            <a:endParaRPr dirty="0"/>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Clique para editar o texto Mestre</a:t>
            </a:r>
          </a:p>
          <a:p>
            <a:pPr lvl="1" rtl="0"/>
            <a:r>
              <a:t>Segundo nível</a:t>
            </a:r>
          </a:p>
          <a:p>
            <a:pPr lvl="2" rtl="0"/>
            <a:r>
              <a:t>Terceiro nível</a:t>
            </a:r>
          </a:p>
          <a:p>
            <a:pPr lvl="3" rtl="0"/>
            <a:r>
              <a:t>Quarto nível</a:t>
            </a:r>
          </a:p>
          <a:p>
            <a:pPr lvl="4" rtl="0"/>
            <a: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9E11EC53-F507-411E-9ADC-FBCFECE09D3D}" type="slidenum">
              <a:rPr/>
              <a:t>‹nº›</a:t>
            </a:fld>
            <a:endParaRPr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9E11EC53-F507-411E-9ADC-FBCFECE09D3D}" type="slidenum">
              <a:rPr lang="pt-BR" smtClean="0"/>
              <a:t>4</a:t>
            </a:fld>
            <a:endParaRPr lang="pt-BR" dirty="0"/>
          </a:p>
        </p:txBody>
      </p:sp>
    </p:spTree>
    <p:extLst>
      <p:ext uri="{BB962C8B-B14F-4D97-AF65-F5344CB8AC3E}">
        <p14:creationId xmlns:p14="http://schemas.microsoft.com/office/powerpoint/2010/main" val="242179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9E11EC53-F507-411E-9ADC-FBCFECE09D3D}" type="slidenum">
              <a:rPr lang="pt-BR" smtClean="0"/>
              <a:t>7</a:t>
            </a:fld>
            <a:endParaRPr lang="pt-BR" dirty="0"/>
          </a:p>
        </p:txBody>
      </p:sp>
    </p:spTree>
    <p:extLst>
      <p:ext uri="{BB962C8B-B14F-4D97-AF65-F5344CB8AC3E}">
        <p14:creationId xmlns:p14="http://schemas.microsoft.com/office/powerpoint/2010/main" val="4121942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62" name="Retângulo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sz="3200" dirty="0">
              <a:solidFill>
                <a:schemeClr val="tx2"/>
              </a:solidFill>
            </a:endParaRPr>
          </a:p>
        </p:txBody>
      </p:sp>
      <p:sp>
        <p:nvSpPr>
          <p:cNvPr id="2" name="Título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pt-BR"/>
              <a:t>Clique para editar o título mestre</a:t>
            </a:r>
            <a:endParaRPr/>
          </a:p>
        </p:txBody>
      </p:sp>
      <p:sp>
        <p:nvSpPr>
          <p:cNvPr id="3" name="Subtítulo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t-BR"/>
              <a:t>Clique para editar o estilo do subtítulo Mestre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Alternativa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dirty="0"/>
              <a:t>Clique no ícone para adicionar uma imagem</a:t>
            </a:r>
            <a:endParaRPr dirty="0"/>
          </a:p>
        </p:txBody>
      </p:sp>
      <p:sp>
        <p:nvSpPr>
          <p:cNvPr id="4" name="Espaço Reservado para Texto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Texto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40043" y="482599"/>
            <a:ext cx="1843982" cy="5791201"/>
          </a:xfrm>
        </p:spPr>
        <p:txBody>
          <a:bodyPr vert="eaVert" rtlCol="0"/>
          <a:lstStyle/>
          <a:p>
            <a:pPr rtl="0"/>
            <a:r>
              <a:rPr lang="pt-BR"/>
              <a:t>Clique para editar o título mestre</a:t>
            </a:r>
            <a:endParaRPr/>
          </a:p>
        </p:txBody>
      </p:sp>
      <p:sp>
        <p:nvSpPr>
          <p:cNvPr id="3" name="Espaço Reservado para Texto Vertical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1"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2" name="Título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pt-BR"/>
              <a:t>Clique para editar o título mestre</a:t>
            </a:r>
            <a:endParaRPr/>
          </a:p>
        </p:txBody>
      </p:sp>
      <p:sp>
        <p:nvSpPr>
          <p:cNvPr id="3" name="Espaço Reservado para Texto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t-BR"/>
              <a:t>Editar estilos de texto Mestre</a:t>
            </a: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Conteúdo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6" name="Espaço Reservado para Rodapé 5"/>
          <p:cNvSpPr>
            <a:spLocks noGrp="1"/>
          </p:cNvSpPr>
          <p:nvPr>
            <p:ph type="ftr" sz="quarter" idx="11"/>
          </p:nvPr>
        </p:nvSpPr>
        <p:spPr/>
        <p:txBody>
          <a:bodyPr rtlCol="0"/>
          <a:lstStyle/>
          <a:p>
            <a:pPr rtl="0"/>
            <a:endParaRPr dirty="0"/>
          </a:p>
        </p:txBody>
      </p:sp>
      <p:sp>
        <p:nvSpPr>
          <p:cNvPr id="5" name="Espaço Reservado para Data 4"/>
          <p:cNvSpPr>
            <a:spLocks noGrp="1"/>
          </p:cNvSpPr>
          <p:nvPr>
            <p:ph type="dt" sz="half" idx="10"/>
          </p:nvPr>
        </p:nvSpPr>
        <p:spPr/>
        <p:txBody>
          <a:bodyPr rtlCol="0"/>
          <a:lstStyle/>
          <a:p>
            <a:pPr rtl="0"/>
            <a:r>
              <a:rPr lang="en-US" dirty="0"/>
              <a:t>24/06/2016</a:t>
            </a:r>
            <a:endParaRPr dirty="0"/>
          </a:p>
        </p:txBody>
      </p:sp>
      <p:sp>
        <p:nvSpPr>
          <p:cNvPr id="7" name="Espaço Reservado para Número de Slide 6"/>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BR"/>
              <a:t>Clique para editar o título mestre</a:t>
            </a:r>
            <a:endParaRPr/>
          </a:p>
        </p:txBody>
      </p:sp>
      <p:sp>
        <p:nvSpPr>
          <p:cNvPr id="3" name="Espaço Reservado para Texto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4" name="Espaço Reservado para Conteúdo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Texto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6" name="Espaço Reservado para Conteúdo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8" name="Espaço Reservado para Rodapé 7"/>
          <p:cNvSpPr>
            <a:spLocks noGrp="1"/>
          </p:cNvSpPr>
          <p:nvPr>
            <p:ph type="ftr" sz="quarter" idx="11"/>
          </p:nvPr>
        </p:nvSpPr>
        <p:spPr/>
        <p:txBody>
          <a:bodyPr rtlCol="0"/>
          <a:lstStyle/>
          <a:p>
            <a:pPr rtl="0"/>
            <a:endParaRPr dirty="0"/>
          </a:p>
        </p:txBody>
      </p:sp>
      <p:sp>
        <p:nvSpPr>
          <p:cNvPr id="7" name="Espaço Reservado para Data 6"/>
          <p:cNvSpPr>
            <a:spLocks noGrp="1"/>
          </p:cNvSpPr>
          <p:nvPr>
            <p:ph type="dt" sz="half" idx="10"/>
          </p:nvPr>
        </p:nvSpPr>
        <p:spPr/>
        <p:txBody>
          <a:bodyPr rtlCol="0"/>
          <a:lstStyle/>
          <a:p>
            <a:pPr rtl="0"/>
            <a:r>
              <a:rPr lang="en-US" dirty="0"/>
              <a:t>24/06/2016</a:t>
            </a:r>
            <a:endParaRPr dirty="0"/>
          </a:p>
        </p:txBody>
      </p:sp>
      <p:sp>
        <p:nvSpPr>
          <p:cNvPr id="9" name="Espaço Reservado para o Número do Slide 8"/>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4" name="Espaço Reservado para Rodapé 3"/>
          <p:cNvSpPr>
            <a:spLocks noGrp="1"/>
          </p:cNvSpPr>
          <p:nvPr>
            <p:ph type="ftr" sz="quarter" idx="11"/>
          </p:nvPr>
        </p:nvSpPr>
        <p:spPr/>
        <p:txBody>
          <a:bodyPr rtlCol="0"/>
          <a:lstStyle/>
          <a:p>
            <a:pPr rtl="0"/>
            <a:endParaRPr dirty="0"/>
          </a:p>
        </p:txBody>
      </p:sp>
      <p:sp>
        <p:nvSpPr>
          <p:cNvPr id="3" name="Espaço Reservado para Data 2"/>
          <p:cNvSpPr>
            <a:spLocks noGrp="1"/>
          </p:cNvSpPr>
          <p:nvPr>
            <p:ph type="dt" sz="half" idx="10"/>
          </p:nvPr>
        </p:nvSpPr>
        <p:spPr/>
        <p:txBody>
          <a:bodyPr rtlCol="0"/>
          <a:lstStyle/>
          <a:p>
            <a:pPr rtl="0"/>
            <a:r>
              <a:rPr lang="en-US" dirty="0"/>
              <a:t>24/06/2016</a:t>
            </a:r>
            <a:endParaRPr dirty="0"/>
          </a:p>
        </p:txBody>
      </p:sp>
      <p:sp>
        <p:nvSpPr>
          <p:cNvPr id="5" name="Espaço Reservado para Número de Slide 4"/>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pt-BR"/>
              <a:t>Clique para editar o título mestre</a:t>
            </a:r>
            <a:endParaRPr/>
          </a:p>
        </p:txBody>
      </p:sp>
      <p:sp>
        <p:nvSpPr>
          <p:cNvPr id="20" name="Retângulo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Conteúdo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Texto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2" name="Título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dirty="0"/>
              <a:t>Clique no ícone para adicionar uma imagem</a:t>
            </a:r>
            <a:endParaRPr dirty="0"/>
          </a:p>
        </p:txBody>
      </p:sp>
      <p:sp>
        <p:nvSpPr>
          <p:cNvPr id="4" name="Espaço Reservado para Texto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pt-br"/>
              <a:t>Clique para editar o estilo de título Mestre</a:t>
            </a:r>
            <a:endParaRPr/>
          </a:p>
        </p:txBody>
      </p:sp>
      <p:sp>
        <p:nvSpPr>
          <p:cNvPr id="3" name="Espaço Reservado para Texto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dirty="0"/>
          </a:p>
        </p:txBody>
      </p:sp>
      <p:sp>
        <p:nvSpPr>
          <p:cNvPr id="4" name="Espaço Reservado para Data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defRPr>
            </a:lvl1pPr>
          </a:lstStyle>
          <a:p>
            <a:pPr rtl="0"/>
            <a:r>
              <a:rPr lang="en-US" dirty="0"/>
              <a:t>24/06/2016</a:t>
            </a:r>
            <a:endParaRPr dirty="0"/>
          </a:p>
        </p:txBody>
      </p:sp>
      <p:sp>
        <p:nvSpPr>
          <p:cNvPr id="6" name="Espaço Reservado para Número de Slide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defRPr>
            </a:lvl1pPr>
          </a:lstStyle>
          <a:p>
            <a:pPr rtl="0"/>
            <a:fld id="{E5FD5434-F838-4DD4-A17B-1CB1A1850DF4}" type="slidenum">
              <a:rPr/>
              <a:pPr rtl="0"/>
              <a:t>‹nº›</a:t>
            </a:fld>
            <a:endParaRPr dirty="0"/>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hyperlink" Target="https://docs.oracle.com/database/121/ARPLS/d_crypto.htm#ARPLS65690" TargetMode="External"/><Relationship Id="rId7" Type="http://schemas.openxmlformats.org/officeDocument/2006/relationships/hyperlink" Target="https://github.com/plsqlcamp/Meetup/tree/master/003#20180903/Source" TargetMode="External"/><Relationship Id="rId2" Type="http://schemas.openxmlformats.org/officeDocument/2006/relationships/hyperlink" Target="https://docs.oracle.com/database/121/DBSEG/data_encryption.htm#DBSEG008" TargetMode="External"/><Relationship Id="rId1" Type="http://schemas.openxmlformats.org/officeDocument/2006/relationships/slideLayout" Target="../slideLayouts/slideLayout2.xml"/><Relationship Id="rId6" Type="http://schemas.openxmlformats.org/officeDocument/2006/relationships/hyperlink" Target="https://pt.wikipedia.org/wiki/Advanced_Encryption_Standard" TargetMode="External"/><Relationship Id="rId5" Type="http://schemas.openxmlformats.org/officeDocument/2006/relationships/hyperlink" Target="https://docs.oracle.com/cd/B19306_01/appdev.102/b14258/d_lock.htm" TargetMode="External"/><Relationship Id="rId4" Type="http://schemas.openxmlformats.org/officeDocument/2006/relationships/hyperlink" Target="https://docs.oracle.com/database/121/ARPLS/u_i18n.htm#ARPLS4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linkedin.com/in/rodrigo-edson-fernandes/" TargetMode="External"/><Relationship Id="rId2" Type="http://schemas.openxmlformats.org/officeDocument/2006/relationships/hyperlink" Target="mailto:rodrigoedson@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hyperlink" Target="https://httpd.apache.org/download.cg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r>
              <a:rPr lang="pt-BR" b="1" dirty="0"/>
              <a:t>Meetup #3 – </a:t>
            </a:r>
            <a:r>
              <a:rPr lang="pt-BR" dirty="0"/>
              <a:t>Criptografia com DBMS_CRYPTO</a:t>
            </a:r>
            <a:endParaRPr lang="pt-BR" b="1" dirty="0"/>
          </a:p>
        </p:txBody>
      </p:sp>
      <p:sp>
        <p:nvSpPr>
          <p:cNvPr id="2" name="Subtítulo 1"/>
          <p:cNvSpPr>
            <a:spLocks noGrp="1"/>
          </p:cNvSpPr>
          <p:nvPr>
            <p:ph type="subTitle" idx="1"/>
          </p:nvPr>
        </p:nvSpPr>
        <p:spPr/>
        <p:txBody>
          <a:bodyPr rtlCol="0">
            <a:normAutofit/>
          </a:bodyPr>
          <a:lstStyle/>
          <a:p>
            <a:pPr rtl="0"/>
            <a:r>
              <a:rPr lang="pt-BR" dirty="0"/>
              <a:t>PL/SQL CAMP – 05/09/2018</a:t>
            </a:r>
            <a:endParaRPr lang="pt-br"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1764" y="266576"/>
            <a:ext cx="11665296" cy="642144"/>
          </a:xfrm>
        </p:spPr>
        <p:txBody>
          <a:bodyPr rtlCol="0">
            <a:normAutofit/>
          </a:bodyPr>
          <a:lstStyle/>
          <a:p>
            <a:pPr algn="ctr"/>
            <a:r>
              <a:rPr lang="pt-BR" dirty="0"/>
              <a:t>Desafios do exemplo</a:t>
            </a:r>
            <a:endParaRPr lang="en-US" dirty="0"/>
          </a:p>
        </p:txBody>
      </p:sp>
      <p:sp>
        <p:nvSpPr>
          <p:cNvPr id="8" name="Retângulo 7">
            <a:extLst>
              <a:ext uri="{FF2B5EF4-FFF2-40B4-BE49-F238E27FC236}">
                <a16:creationId xmlns:a16="http://schemas.microsoft.com/office/drawing/2014/main" id="{4AEAA4A9-2C2C-43E9-95CA-93A152934330}"/>
              </a:ext>
            </a:extLst>
          </p:cNvPr>
          <p:cNvSpPr/>
          <p:nvPr/>
        </p:nvSpPr>
        <p:spPr>
          <a:xfrm>
            <a:off x="1269876" y="1484784"/>
            <a:ext cx="9721080" cy="4745915"/>
          </a:xfrm>
          <a:prstGeom prst="rect">
            <a:avLst/>
          </a:prstGeom>
        </p:spPr>
        <p:txBody>
          <a:bodyPr wrap="square">
            <a:spAutoFit/>
          </a:bodyPr>
          <a:lstStyle/>
          <a:p>
            <a:pPr marL="457200" indent="-457200">
              <a:lnSpc>
                <a:spcPct val="90000"/>
              </a:lnSpc>
              <a:buFont typeface="Arial" panose="020B0604020202020204" pitchFamily="34" charset="0"/>
              <a:buChar char="•"/>
            </a:pPr>
            <a:r>
              <a:rPr lang="pt-BR" sz="2800" dirty="0"/>
              <a:t>Permitir alteração da chave sem que todos os cartões precisem ser recriptografados.</a:t>
            </a:r>
          </a:p>
          <a:p>
            <a:pPr marL="457200" indent="-457200">
              <a:lnSpc>
                <a:spcPct val="90000"/>
              </a:lnSpc>
              <a:buFont typeface="Arial" panose="020B0604020202020204" pitchFamily="34" charset="0"/>
              <a:buChar char="•"/>
            </a:pPr>
            <a:endParaRPr lang="pt-BR" sz="2800" dirty="0"/>
          </a:p>
          <a:p>
            <a:pPr marL="457200" indent="-457200">
              <a:lnSpc>
                <a:spcPct val="90000"/>
              </a:lnSpc>
              <a:buFont typeface="Arial" panose="020B0604020202020204" pitchFamily="34" charset="0"/>
              <a:buChar char="•"/>
            </a:pPr>
            <a:r>
              <a:rPr lang="pt-BR" sz="2800" dirty="0"/>
              <a:t>Garantir que a chave não será alterada enquanto está sendo usada.</a:t>
            </a:r>
          </a:p>
          <a:p>
            <a:pPr marL="457200" indent="-457200">
              <a:lnSpc>
                <a:spcPct val="90000"/>
              </a:lnSpc>
              <a:buFont typeface="Arial" panose="020B0604020202020204" pitchFamily="34" charset="0"/>
              <a:buChar char="•"/>
            </a:pPr>
            <a:endParaRPr lang="pt-BR" sz="2800" dirty="0"/>
          </a:p>
          <a:p>
            <a:pPr marL="457200" indent="-457200">
              <a:lnSpc>
                <a:spcPct val="90000"/>
              </a:lnSpc>
              <a:buFont typeface="Arial" panose="020B0604020202020204" pitchFamily="34" charset="0"/>
              <a:buChar char="•"/>
            </a:pPr>
            <a:r>
              <a:rPr lang="pt-BR" sz="2800" dirty="0"/>
              <a:t>Permitir o uso de vetor de inicialização (IV) para evitar que textos iguais gerem criptografias iguais.</a:t>
            </a:r>
          </a:p>
          <a:p>
            <a:pPr marL="457200" indent="-457200">
              <a:lnSpc>
                <a:spcPct val="90000"/>
              </a:lnSpc>
              <a:buFont typeface="Arial" panose="020B0604020202020204" pitchFamily="34" charset="0"/>
              <a:buChar char="•"/>
            </a:pPr>
            <a:endParaRPr lang="pt-BR" sz="2800" dirty="0"/>
          </a:p>
          <a:p>
            <a:pPr marL="457200" indent="-457200">
              <a:lnSpc>
                <a:spcPct val="90000"/>
              </a:lnSpc>
              <a:buFont typeface="Arial" panose="020B0604020202020204" pitchFamily="34" charset="0"/>
              <a:buChar char="•"/>
            </a:pPr>
            <a:r>
              <a:rPr lang="pt-BR" sz="2800" dirty="0"/>
              <a:t>Garantir que os Owners usados pelos serviços não conseguirão acessar diretamente os mecanismos de descriptografia e tão pouco os dados criptografados.</a:t>
            </a:r>
            <a:endParaRPr lang="pt-BR" dirty="0"/>
          </a:p>
        </p:txBody>
      </p:sp>
    </p:spTree>
    <p:extLst>
      <p:ext uri="{BB962C8B-B14F-4D97-AF65-F5344CB8AC3E}">
        <p14:creationId xmlns:p14="http://schemas.microsoft.com/office/powerpoint/2010/main" val="369413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1764" y="266576"/>
            <a:ext cx="11665296" cy="642144"/>
          </a:xfrm>
        </p:spPr>
        <p:txBody>
          <a:bodyPr rtlCol="0">
            <a:normAutofit/>
          </a:bodyPr>
          <a:lstStyle/>
          <a:p>
            <a:pPr algn="ctr"/>
            <a:r>
              <a:rPr lang="pt-BR" dirty="0"/>
              <a:t>Representação gráfica do exemplo</a:t>
            </a:r>
            <a:endParaRPr lang="en-US" dirty="0"/>
          </a:p>
        </p:txBody>
      </p:sp>
      <p:sp>
        <p:nvSpPr>
          <p:cNvPr id="4" name="Retângulo 3">
            <a:extLst>
              <a:ext uri="{FF2B5EF4-FFF2-40B4-BE49-F238E27FC236}">
                <a16:creationId xmlns:a16="http://schemas.microsoft.com/office/drawing/2014/main" id="{F7A54D2C-C0CA-45C5-986C-F0F7CED51AA1}"/>
              </a:ext>
            </a:extLst>
          </p:cNvPr>
          <p:cNvSpPr/>
          <p:nvPr/>
        </p:nvSpPr>
        <p:spPr>
          <a:xfrm>
            <a:off x="261764" y="1196752"/>
            <a:ext cx="11665296" cy="5328592"/>
          </a:xfrm>
          <a:prstGeom prst="rect">
            <a:avLst/>
          </a:prstGeom>
          <a:solidFill>
            <a:schemeClr val="accent6">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Retângulo 4">
            <a:extLst>
              <a:ext uri="{FF2B5EF4-FFF2-40B4-BE49-F238E27FC236}">
                <a16:creationId xmlns:a16="http://schemas.microsoft.com/office/drawing/2014/main" id="{21F07017-2201-41B7-9BFC-32DF13EE3A51}"/>
              </a:ext>
            </a:extLst>
          </p:cNvPr>
          <p:cNvSpPr/>
          <p:nvPr/>
        </p:nvSpPr>
        <p:spPr>
          <a:xfrm>
            <a:off x="405780" y="1340768"/>
            <a:ext cx="3744416" cy="5112568"/>
          </a:xfrm>
          <a:prstGeom prst="rect">
            <a:avLst/>
          </a:prstGeom>
          <a:solidFill>
            <a:schemeClr val="accent5">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a:extLst>
              <a:ext uri="{FF2B5EF4-FFF2-40B4-BE49-F238E27FC236}">
                <a16:creationId xmlns:a16="http://schemas.microsoft.com/office/drawing/2014/main" id="{47D64DBD-AA64-40AE-80AD-98FCB661F44E}"/>
              </a:ext>
            </a:extLst>
          </p:cNvPr>
          <p:cNvSpPr txBox="1"/>
          <p:nvPr/>
        </p:nvSpPr>
        <p:spPr>
          <a:xfrm>
            <a:off x="549796" y="1556792"/>
            <a:ext cx="3384376" cy="480131"/>
          </a:xfrm>
          <a:prstGeom prst="rect">
            <a:avLst/>
          </a:prstGeom>
          <a:solidFill>
            <a:schemeClr val="accent5"/>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lnSpc>
                <a:spcPct val="90000"/>
              </a:lnSpc>
            </a:pPr>
            <a:r>
              <a:rPr lang="pt-BR" sz="2800" dirty="0"/>
              <a:t>Owner Restrito</a:t>
            </a:r>
          </a:p>
        </p:txBody>
      </p:sp>
      <p:sp>
        <p:nvSpPr>
          <p:cNvPr id="7" name="Fluxograma: Processo Predefinido 6">
            <a:extLst>
              <a:ext uri="{FF2B5EF4-FFF2-40B4-BE49-F238E27FC236}">
                <a16:creationId xmlns:a16="http://schemas.microsoft.com/office/drawing/2014/main" id="{563568F4-9A2F-467E-80EC-57A0D53F182F}"/>
              </a:ext>
            </a:extLst>
          </p:cNvPr>
          <p:cNvSpPr/>
          <p:nvPr/>
        </p:nvSpPr>
        <p:spPr>
          <a:xfrm>
            <a:off x="837828" y="2324955"/>
            <a:ext cx="2736304" cy="576064"/>
          </a:xfrm>
          <a:prstGeom prst="flowChartPredefinedProcess">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SECRET_KEY</a:t>
            </a:r>
          </a:p>
        </p:txBody>
      </p:sp>
      <p:sp>
        <p:nvSpPr>
          <p:cNvPr id="17" name="Rolagem: Vertical 16">
            <a:extLst>
              <a:ext uri="{FF2B5EF4-FFF2-40B4-BE49-F238E27FC236}">
                <a16:creationId xmlns:a16="http://schemas.microsoft.com/office/drawing/2014/main" id="{3C9EA00F-EA4E-4AA9-9E12-8824F26C848F}"/>
              </a:ext>
            </a:extLst>
          </p:cNvPr>
          <p:cNvSpPr/>
          <p:nvPr/>
        </p:nvSpPr>
        <p:spPr>
          <a:xfrm>
            <a:off x="927838" y="4642539"/>
            <a:ext cx="2700300" cy="73066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PK_DECRYPT</a:t>
            </a:r>
          </a:p>
        </p:txBody>
      </p:sp>
      <p:sp>
        <p:nvSpPr>
          <p:cNvPr id="18" name="Fluxograma: Processo Predefinido 17">
            <a:extLst>
              <a:ext uri="{FF2B5EF4-FFF2-40B4-BE49-F238E27FC236}">
                <a16:creationId xmlns:a16="http://schemas.microsoft.com/office/drawing/2014/main" id="{1E18CB03-78F2-4DC4-B023-CBCF318F9A36}"/>
              </a:ext>
            </a:extLst>
          </p:cNvPr>
          <p:cNvSpPr/>
          <p:nvPr/>
        </p:nvSpPr>
        <p:spPr>
          <a:xfrm>
            <a:off x="837828" y="2949101"/>
            <a:ext cx="2736304" cy="576064"/>
          </a:xfrm>
          <a:prstGeom prst="flowChartPredefinedProcess">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SECRET_IV</a:t>
            </a:r>
          </a:p>
        </p:txBody>
      </p:sp>
      <p:sp>
        <p:nvSpPr>
          <p:cNvPr id="19" name="Rolagem: Vertical 18">
            <a:extLst>
              <a:ext uri="{FF2B5EF4-FFF2-40B4-BE49-F238E27FC236}">
                <a16:creationId xmlns:a16="http://schemas.microsoft.com/office/drawing/2014/main" id="{D2AE69D7-E48D-4FFF-B569-94A7C07DCB3D}"/>
              </a:ext>
            </a:extLst>
          </p:cNvPr>
          <p:cNvSpPr/>
          <p:nvPr/>
        </p:nvSpPr>
        <p:spPr>
          <a:xfrm>
            <a:off x="927838" y="3758253"/>
            <a:ext cx="2700300" cy="73066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PK_ENCRYPT</a:t>
            </a:r>
          </a:p>
        </p:txBody>
      </p:sp>
      <p:sp>
        <p:nvSpPr>
          <p:cNvPr id="21" name="Rolagem: Vertical 20">
            <a:extLst>
              <a:ext uri="{FF2B5EF4-FFF2-40B4-BE49-F238E27FC236}">
                <a16:creationId xmlns:a16="http://schemas.microsoft.com/office/drawing/2014/main" id="{139B774B-DF85-4E2F-89A2-4D05951312B2}"/>
              </a:ext>
            </a:extLst>
          </p:cNvPr>
          <p:cNvSpPr/>
          <p:nvPr/>
        </p:nvSpPr>
        <p:spPr>
          <a:xfrm>
            <a:off x="873832" y="5545593"/>
            <a:ext cx="2736304" cy="73066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PK_SECRET_PASS</a:t>
            </a:r>
          </a:p>
        </p:txBody>
      </p:sp>
      <p:sp>
        <p:nvSpPr>
          <p:cNvPr id="22" name="Retângulo 21">
            <a:extLst>
              <a:ext uri="{FF2B5EF4-FFF2-40B4-BE49-F238E27FC236}">
                <a16:creationId xmlns:a16="http://schemas.microsoft.com/office/drawing/2014/main" id="{7C0BA123-0299-431A-B17D-D595EE77C7C3}"/>
              </a:ext>
            </a:extLst>
          </p:cNvPr>
          <p:cNvSpPr/>
          <p:nvPr/>
        </p:nvSpPr>
        <p:spPr>
          <a:xfrm>
            <a:off x="4208680" y="1340768"/>
            <a:ext cx="3744416" cy="5112568"/>
          </a:xfrm>
          <a:prstGeom prst="rect">
            <a:avLst/>
          </a:prstGeom>
          <a:solidFill>
            <a:schemeClr val="accent5">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3" name="CaixaDeTexto 22">
            <a:extLst>
              <a:ext uri="{FF2B5EF4-FFF2-40B4-BE49-F238E27FC236}">
                <a16:creationId xmlns:a16="http://schemas.microsoft.com/office/drawing/2014/main" id="{95CF3B75-D248-4402-ADD8-0099679FBCA2}"/>
              </a:ext>
            </a:extLst>
          </p:cNvPr>
          <p:cNvSpPr txBox="1"/>
          <p:nvPr/>
        </p:nvSpPr>
        <p:spPr>
          <a:xfrm>
            <a:off x="4366220" y="1556792"/>
            <a:ext cx="3384376" cy="480131"/>
          </a:xfrm>
          <a:prstGeom prst="rect">
            <a:avLst/>
          </a:prstGeom>
          <a:solidFill>
            <a:schemeClr val="accent5"/>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lnSpc>
                <a:spcPct val="90000"/>
              </a:lnSpc>
            </a:pPr>
            <a:r>
              <a:rPr lang="pt-BR" sz="2800" dirty="0"/>
              <a:t>Owner Dados</a:t>
            </a:r>
          </a:p>
        </p:txBody>
      </p:sp>
      <p:sp>
        <p:nvSpPr>
          <p:cNvPr id="24" name="Fluxograma: Processo Predefinido 23">
            <a:extLst>
              <a:ext uri="{FF2B5EF4-FFF2-40B4-BE49-F238E27FC236}">
                <a16:creationId xmlns:a16="http://schemas.microsoft.com/office/drawing/2014/main" id="{75A932F3-0797-4DCF-B11E-7AE411CC0DD9}"/>
              </a:ext>
            </a:extLst>
          </p:cNvPr>
          <p:cNvSpPr/>
          <p:nvPr/>
        </p:nvSpPr>
        <p:spPr>
          <a:xfrm>
            <a:off x="4491080" y="2270982"/>
            <a:ext cx="3168352" cy="576064"/>
          </a:xfrm>
          <a:prstGeom prst="flowChartPredefinedProcess">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CREDIT_CARD</a:t>
            </a:r>
          </a:p>
        </p:txBody>
      </p:sp>
      <p:sp>
        <p:nvSpPr>
          <p:cNvPr id="25" name="Rolagem: Vertical 24">
            <a:extLst>
              <a:ext uri="{FF2B5EF4-FFF2-40B4-BE49-F238E27FC236}">
                <a16:creationId xmlns:a16="http://schemas.microsoft.com/office/drawing/2014/main" id="{8F2E5A40-9C07-470C-B0F3-CBD0E4C3E47D}"/>
              </a:ext>
            </a:extLst>
          </p:cNvPr>
          <p:cNvSpPr/>
          <p:nvPr/>
        </p:nvSpPr>
        <p:spPr>
          <a:xfrm>
            <a:off x="4474232" y="3909188"/>
            <a:ext cx="3168352" cy="83028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CREDIT_CARD_TAPI</a:t>
            </a:r>
          </a:p>
        </p:txBody>
      </p:sp>
      <p:sp>
        <p:nvSpPr>
          <p:cNvPr id="27" name="Rolagem: Vertical 26">
            <a:extLst>
              <a:ext uri="{FF2B5EF4-FFF2-40B4-BE49-F238E27FC236}">
                <a16:creationId xmlns:a16="http://schemas.microsoft.com/office/drawing/2014/main" id="{98149749-47E5-46B3-BD3B-E329164A7192}"/>
              </a:ext>
            </a:extLst>
          </p:cNvPr>
          <p:cNvSpPr/>
          <p:nvPr/>
        </p:nvSpPr>
        <p:spPr>
          <a:xfrm>
            <a:off x="4488785" y="4987499"/>
            <a:ext cx="3168352" cy="83028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PK_BILING</a:t>
            </a:r>
          </a:p>
        </p:txBody>
      </p:sp>
      <p:sp>
        <p:nvSpPr>
          <p:cNvPr id="28" name="Fluxograma: Processo Predefinido 27">
            <a:extLst>
              <a:ext uri="{FF2B5EF4-FFF2-40B4-BE49-F238E27FC236}">
                <a16:creationId xmlns:a16="http://schemas.microsoft.com/office/drawing/2014/main" id="{5EC0245A-B937-45F4-94D3-56736E2702A4}"/>
              </a:ext>
            </a:extLst>
          </p:cNvPr>
          <p:cNvSpPr/>
          <p:nvPr/>
        </p:nvSpPr>
        <p:spPr>
          <a:xfrm>
            <a:off x="4508054" y="3001426"/>
            <a:ext cx="3168352" cy="576064"/>
          </a:xfrm>
          <a:prstGeom prst="flowChartPredefinedProcess">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V_CREDIT_CARD</a:t>
            </a:r>
          </a:p>
        </p:txBody>
      </p:sp>
      <p:sp>
        <p:nvSpPr>
          <p:cNvPr id="31" name="Retângulo 30">
            <a:extLst>
              <a:ext uri="{FF2B5EF4-FFF2-40B4-BE49-F238E27FC236}">
                <a16:creationId xmlns:a16="http://schemas.microsoft.com/office/drawing/2014/main" id="{0B869127-AFE4-472D-89E6-8F00DD3F5B11}"/>
              </a:ext>
            </a:extLst>
          </p:cNvPr>
          <p:cNvSpPr/>
          <p:nvPr/>
        </p:nvSpPr>
        <p:spPr>
          <a:xfrm>
            <a:off x="8032996" y="1340767"/>
            <a:ext cx="3744416" cy="2520281"/>
          </a:xfrm>
          <a:prstGeom prst="rect">
            <a:avLst/>
          </a:prstGeom>
          <a:solidFill>
            <a:schemeClr val="accent5">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2" name="Retângulo 31">
            <a:extLst>
              <a:ext uri="{FF2B5EF4-FFF2-40B4-BE49-F238E27FC236}">
                <a16:creationId xmlns:a16="http://schemas.microsoft.com/office/drawing/2014/main" id="{3E906B12-5C77-487A-AB94-FFD756581FB7}"/>
              </a:ext>
            </a:extLst>
          </p:cNvPr>
          <p:cNvSpPr/>
          <p:nvPr/>
        </p:nvSpPr>
        <p:spPr>
          <a:xfrm>
            <a:off x="8022354" y="3933055"/>
            <a:ext cx="3744416" cy="2520281"/>
          </a:xfrm>
          <a:prstGeom prst="rect">
            <a:avLst/>
          </a:prstGeom>
          <a:solidFill>
            <a:schemeClr val="accent5">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3" name="CaixaDeTexto 32">
            <a:extLst>
              <a:ext uri="{FF2B5EF4-FFF2-40B4-BE49-F238E27FC236}">
                <a16:creationId xmlns:a16="http://schemas.microsoft.com/office/drawing/2014/main" id="{5E983A0C-D46E-471A-9F99-DD99B968915C}"/>
              </a:ext>
            </a:extLst>
          </p:cNvPr>
          <p:cNvSpPr txBox="1"/>
          <p:nvPr/>
        </p:nvSpPr>
        <p:spPr>
          <a:xfrm>
            <a:off x="8216426" y="1556792"/>
            <a:ext cx="3384376" cy="480131"/>
          </a:xfrm>
          <a:prstGeom prst="rect">
            <a:avLst/>
          </a:prstGeom>
          <a:solidFill>
            <a:schemeClr val="accent5"/>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lnSpc>
                <a:spcPct val="90000"/>
              </a:lnSpc>
            </a:pPr>
            <a:r>
              <a:rPr lang="pt-BR" sz="2800" dirty="0"/>
              <a:t>Owner Sist CAD</a:t>
            </a:r>
          </a:p>
        </p:txBody>
      </p:sp>
      <p:sp>
        <p:nvSpPr>
          <p:cNvPr id="34" name="CaixaDeTexto 33">
            <a:extLst>
              <a:ext uri="{FF2B5EF4-FFF2-40B4-BE49-F238E27FC236}">
                <a16:creationId xmlns:a16="http://schemas.microsoft.com/office/drawing/2014/main" id="{73DB1D9C-F3EC-472B-BC59-44A0795F9A7E}"/>
              </a:ext>
            </a:extLst>
          </p:cNvPr>
          <p:cNvSpPr txBox="1"/>
          <p:nvPr/>
        </p:nvSpPr>
        <p:spPr>
          <a:xfrm>
            <a:off x="8213016" y="4052914"/>
            <a:ext cx="3384376" cy="480131"/>
          </a:xfrm>
          <a:prstGeom prst="rect">
            <a:avLst/>
          </a:prstGeom>
          <a:solidFill>
            <a:schemeClr val="accent5"/>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lnSpc>
                <a:spcPct val="90000"/>
              </a:lnSpc>
            </a:pPr>
            <a:r>
              <a:rPr lang="pt-BR" sz="2800" dirty="0"/>
              <a:t>Owner Sist FAT</a:t>
            </a:r>
          </a:p>
        </p:txBody>
      </p:sp>
      <p:cxnSp>
        <p:nvCxnSpPr>
          <p:cNvPr id="26" name="Conector de Seta Reta 25">
            <a:extLst>
              <a:ext uri="{FF2B5EF4-FFF2-40B4-BE49-F238E27FC236}">
                <a16:creationId xmlns:a16="http://schemas.microsoft.com/office/drawing/2014/main" id="{9DF0E682-4F39-4AE9-A891-370BDE596AC4}"/>
              </a:ext>
            </a:extLst>
          </p:cNvPr>
          <p:cNvCxnSpPr>
            <a:cxnSpLocks/>
            <a:stCxn id="19" idx="3"/>
            <a:endCxn id="25" idx="1"/>
          </p:cNvCxnSpPr>
          <p:nvPr/>
        </p:nvCxnSpPr>
        <p:spPr>
          <a:xfrm>
            <a:off x="3536806" y="4123583"/>
            <a:ext cx="1041211" cy="200745"/>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9" name="Conector de Seta Reta 28">
            <a:extLst>
              <a:ext uri="{FF2B5EF4-FFF2-40B4-BE49-F238E27FC236}">
                <a16:creationId xmlns:a16="http://schemas.microsoft.com/office/drawing/2014/main" id="{9DC60888-F6F1-4173-AF86-6042AB5612F7}"/>
              </a:ext>
            </a:extLst>
          </p:cNvPr>
          <p:cNvCxnSpPr>
            <a:cxnSpLocks/>
            <a:stCxn id="17" idx="3"/>
            <a:endCxn id="27" idx="1"/>
          </p:cNvCxnSpPr>
          <p:nvPr/>
        </p:nvCxnSpPr>
        <p:spPr>
          <a:xfrm>
            <a:off x="3536806" y="5007869"/>
            <a:ext cx="1055764" cy="394770"/>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47" name="Conector de Seta Reta 46">
            <a:extLst>
              <a:ext uri="{FF2B5EF4-FFF2-40B4-BE49-F238E27FC236}">
                <a16:creationId xmlns:a16="http://schemas.microsoft.com/office/drawing/2014/main" id="{8BC36391-5AA8-4799-9F5B-F5500C84966D}"/>
              </a:ext>
            </a:extLst>
          </p:cNvPr>
          <p:cNvCxnSpPr>
            <a:cxnSpLocks/>
            <a:stCxn id="28" idx="3"/>
            <a:endCxn id="33" idx="2"/>
          </p:cNvCxnSpPr>
          <p:nvPr/>
        </p:nvCxnSpPr>
        <p:spPr>
          <a:xfrm flipV="1">
            <a:off x="7676406" y="2036923"/>
            <a:ext cx="2232208" cy="1252535"/>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6" name="Conector de Seta Reta 35">
            <a:extLst>
              <a:ext uri="{FF2B5EF4-FFF2-40B4-BE49-F238E27FC236}">
                <a16:creationId xmlns:a16="http://schemas.microsoft.com/office/drawing/2014/main" id="{16AEBA0E-7924-4718-A305-B75C1EA69D03}"/>
              </a:ext>
            </a:extLst>
          </p:cNvPr>
          <p:cNvCxnSpPr>
            <a:cxnSpLocks/>
            <a:stCxn id="28" idx="3"/>
            <a:endCxn id="34" idx="0"/>
          </p:cNvCxnSpPr>
          <p:nvPr/>
        </p:nvCxnSpPr>
        <p:spPr>
          <a:xfrm>
            <a:off x="7676406" y="3289458"/>
            <a:ext cx="2228798" cy="763456"/>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9" name="Conector de Seta Reta 38">
            <a:extLst>
              <a:ext uri="{FF2B5EF4-FFF2-40B4-BE49-F238E27FC236}">
                <a16:creationId xmlns:a16="http://schemas.microsoft.com/office/drawing/2014/main" id="{5D1EB7B1-4B9C-47BA-9D84-C17ED5A0940B}"/>
              </a:ext>
            </a:extLst>
          </p:cNvPr>
          <p:cNvCxnSpPr>
            <a:cxnSpLocks/>
            <a:stCxn id="25" idx="3"/>
            <a:endCxn id="33" idx="2"/>
          </p:cNvCxnSpPr>
          <p:nvPr/>
        </p:nvCxnSpPr>
        <p:spPr>
          <a:xfrm flipV="1">
            <a:off x="7538799" y="2036923"/>
            <a:ext cx="2369815" cy="2287405"/>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42" name="Conector de Seta Reta 41">
            <a:extLst>
              <a:ext uri="{FF2B5EF4-FFF2-40B4-BE49-F238E27FC236}">
                <a16:creationId xmlns:a16="http://schemas.microsoft.com/office/drawing/2014/main" id="{BC734DD8-E861-4B99-A516-5CCD6E2D0DF7}"/>
              </a:ext>
            </a:extLst>
          </p:cNvPr>
          <p:cNvCxnSpPr>
            <a:cxnSpLocks/>
            <a:stCxn id="27" idx="3"/>
            <a:endCxn id="34" idx="2"/>
          </p:cNvCxnSpPr>
          <p:nvPr/>
        </p:nvCxnSpPr>
        <p:spPr>
          <a:xfrm flipV="1">
            <a:off x="7553352" y="4533045"/>
            <a:ext cx="2351852" cy="869594"/>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49" name="CaixaDeTexto 48">
            <a:extLst>
              <a:ext uri="{FF2B5EF4-FFF2-40B4-BE49-F238E27FC236}">
                <a16:creationId xmlns:a16="http://schemas.microsoft.com/office/drawing/2014/main" id="{F876CC29-58E1-4BBB-AB20-5A64936AE8BB}"/>
              </a:ext>
            </a:extLst>
          </p:cNvPr>
          <p:cNvSpPr txBox="1"/>
          <p:nvPr/>
        </p:nvSpPr>
        <p:spPr>
          <a:xfrm>
            <a:off x="9423076" y="2700613"/>
            <a:ext cx="2232249" cy="8679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pPr>
            <a:r>
              <a:rPr lang="pt-BR" sz="2800" dirty="0"/>
              <a:t>Apenas faz o cadastro</a:t>
            </a:r>
          </a:p>
        </p:txBody>
      </p:sp>
      <p:sp>
        <p:nvSpPr>
          <p:cNvPr id="50" name="CaixaDeTexto 49">
            <a:extLst>
              <a:ext uri="{FF2B5EF4-FFF2-40B4-BE49-F238E27FC236}">
                <a16:creationId xmlns:a16="http://schemas.microsoft.com/office/drawing/2014/main" id="{1A744474-3252-42C0-BC3B-289ABB8523D7}"/>
              </a:ext>
            </a:extLst>
          </p:cNvPr>
          <p:cNvSpPr txBox="1"/>
          <p:nvPr/>
        </p:nvSpPr>
        <p:spPr>
          <a:xfrm>
            <a:off x="9352856" y="5229490"/>
            <a:ext cx="2232249" cy="8679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pPr>
            <a:r>
              <a:rPr lang="pt-BR" sz="2800" dirty="0"/>
              <a:t>Apenas faz o faturamento</a:t>
            </a:r>
          </a:p>
        </p:txBody>
      </p:sp>
    </p:spTree>
    <p:extLst>
      <p:ext uri="{BB962C8B-B14F-4D97-AF65-F5344CB8AC3E}">
        <p14:creationId xmlns:p14="http://schemas.microsoft.com/office/powerpoint/2010/main" val="103004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1764" y="266576"/>
            <a:ext cx="11665296" cy="642144"/>
          </a:xfrm>
        </p:spPr>
        <p:txBody>
          <a:bodyPr rtlCol="0">
            <a:normAutofit/>
          </a:bodyPr>
          <a:lstStyle/>
          <a:p>
            <a:pPr algn="ctr"/>
            <a:r>
              <a:rPr lang="pt-BR" dirty="0"/>
              <a:t>Owner com informações Restritas</a:t>
            </a:r>
            <a:endParaRPr lang="en-US" dirty="0"/>
          </a:p>
        </p:txBody>
      </p:sp>
      <p:sp>
        <p:nvSpPr>
          <p:cNvPr id="4" name="Retângulo 3">
            <a:extLst>
              <a:ext uri="{FF2B5EF4-FFF2-40B4-BE49-F238E27FC236}">
                <a16:creationId xmlns:a16="http://schemas.microsoft.com/office/drawing/2014/main" id="{F7A54D2C-C0CA-45C5-986C-F0F7CED51AA1}"/>
              </a:ext>
            </a:extLst>
          </p:cNvPr>
          <p:cNvSpPr/>
          <p:nvPr/>
        </p:nvSpPr>
        <p:spPr>
          <a:xfrm>
            <a:off x="261764" y="1196752"/>
            <a:ext cx="11665296" cy="5328592"/>
          </a:xfrm>
          <a:prstGeom prst="rect">
            <a:avLst/>
          </a:prstGeom>
          <a:solidFill>
            <a:schemeClr val="accent6">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Retângulo 4">
            <a:extLst>
              <a:ext uri="{FF2B5EF4-FFF2-40B4-BE49-F238E27FC236}">
                <a16:creationId xmlns:a16="http://schemas.microsoft.com/office/drawing/2014/main" id="{21F07017-2201-41B7-9BFC-32DF13EE3A51}"/>
              </a:ext>
            </a:extLst>
          </p:cNvPr>
          <p:cNvSpPr/>
          <p:nvPr/>
        </p:nvSpPr>
        <p:spPr>
          <a:xfrm>
            <a:off x="405780" y="1340768"/>
            <a:ext cx="3744416" cy="5112568"/>
          </a:xfrm>
          <a:prstGeom prst="rect">
            <a:avLst/>
          </a:prstGeom>
          <a:solidFill>
            <a:schemeClr val="accent5">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a:extLst>
              <a:ext uri="{FF2B5EF4-FFF2-40B4-BE49-F238E27FC236}">
                <a16:creationId xmlns:a16="http://schemas.microsoft.com/office/drawing/2014/main" id="{47D64DBD-AA64-40AE-80AD-98FCB661F44E}"/>
              </a:ext>
            </a:extLst>
          </p:cNvPr>
          <p:cNvSpPr txBox="1"/>
          <p:nvPr/>
        </p:nvSpPr>
        <p:spPr>
          <a:xfrm>
            <a:off x="549796" y="1556792"/>
            <a:ext cx="3384376" cy="480131"/>
          </a:xfrm>
          <a:prstGeom prst="rect">
            <a:avLst/>
          </a:prstGeom>
          <a:solidFill>
            <a:schemeClr val="accent5"/>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lnSpc>
                <a:spcPct val="90000"/>
              </a:lnSpc>
            </a:pPr>
            <a:r>
              <a:rPr lang="pt-BR" sz="2800" dirty="0"/>
              <a:t>Owner Restrito</a:t>
            </a:r>
          </a:p>
        </p:txBody>
      </p:sp>
      <p:sp>
        <p:nvSpPr>
          <p:cNvPr id="7" name="Fluxograma: Processo Predefinido 6">
            <a:extLst>
              <a:ext uri="{FF2B5EF4-FFF2-40B4-BE49-F238E27FC236}">
                <a16:creationId xmlns:a16="http://schemas.microsoft.com/office/drawing/2014/main" id="{563568F4-9A2F-467E-80EC-57A0D53F182F}"/>
              </a:ext>
            </a:extLst>
          </p:cNvPr>
          <p:cNvSpPr/>
          <p:nvPr/>
        </p:nvSpPr>
        <p:spPr>
          <a:xfrm>
            <a:off x="837828" y="2324955"/>
            <a:ext cx="2736304" cy="576064"/>
          </a:xfrm>
          <a:prstGeom prst="flowChartPredefinedProcess">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SECRET_KEY</a:t>
            </a:r>
          </a:p>
        </p:txBody>
      </p:sp>
      <p:sp>
        <p:nvSpPr>
          <p:cNvPr id="17" name="Rolagem: Vertical 16">
            <a:extLst>
              <a:ext uri="{FF2B5EF4-FFF2-40B4-BE49-F238E27FC236}">
                <a16:creationId xmlns:a16="http://schemas.microsoft.com/office/drawing/2014/main" id="{3C9EA00F-EA4E-4AA9-9E12-8824F26C848F}"/>
              </a:ext>
            </a:extLst>
          </p:cNvPr>
          <p:cNvSpPr/>
          <p:nvPr/>
        </p:nvSpPr>
        <p:spPr>
          <a:xfrm>
            <a:off x="927838" y="4642539"/>
            <a:ext cx="2700300" cy="73066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PK_DECRYPT</a:t>
            </a:r>
          </a:p>
        </p:txBody>
      </p:sp>
      <p:sp>
        <p:nvSpPr>
          <p:cNvPr id="18" name="Fluxograma: Processo Predefinido 17">
            <a:extLst>
              <a:ext uri="{FF2B5EF4-FFF2-40B4-BE49-F238E27FC236}">
                <a16:creationId xmlns:a16="http://schemas.microsoft.com/office/drawing/2014/main" id="{1E18CB03-78F2-4DC4-B023-CBCF318F9A36}"/>
              </a:ext>
            </a:extLst>
          </p:cNvPr>
          <p:cNvSpPr/>
          <p:nvPr/>
        </p:nvSpPr>
        <p:spPr>
          <a:xfrm>
            <a:off x="837828" y="2949101"/>
            <a:ext cx="2736304" cy="576064"/>
          </a:xfrm>
          <a:prstGeom prst="flowChartPredefinedProcess">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SECRET_IV</a:t>
            </a:r>
          </a:p>
        </p:txBody>
      </p:sp>
      <p:sp>
        <p:nvSpPr>
          <p:cNvPr id="19" name="Rolagem: Vertical 18">
            <a:extLst>
              <a:ext uri="{FF2B5EF4-FFF2-40B4-BE49-F238E27FC236}">
                <a16:creationId xmlns:a16="http://schemas.microsoft.com/office/drawing/2014/main" id="{D2AE69D7-E48D-4FFF-B569-94A7C07DCB3D}"/>
              </a:ext>
            </a:extLst>
          </p:cNvPr>
          <p:cNvSpPr/>
          <p:nvPr/>
        </p:nvSpPr>
        <p:spPr>
          <a:xfrm>
            <a:off x="927838" y="3758253"/>
            <a:ext cx="2700300" cy="73066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PK_ENCRYPT</a:t>
            </a:r>
          </a:p>
        </p:txBody>
      </p:sp>
      <p:sp>
        <p:nvSpPr>
          <p:cNvPr id="21" name="Rolagem: Vertical 20">
            <a:extLst>
              <a:ext uri="{FF2B5EF4-FFF2-40B4-BE49-F238E27FC236}">
                <a16:creationId xmlns:a16="http://schemas.microsoft.com/office/drawing/2014/main" id="{139B774B-DF85-4E2F-89A2-4D05951312B2}"/>
              </a:ext>
            </a:extLst>
          </p:cNvPr>
          <p:cNvSpPr/>
          <p:nvPr/>
        </p:nvSpPr>
        <p:spPr>
          <a:xfrm>
            <a:off x="873832" y="5545593"/>
            <a:ext cx="2736304" cy="73066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PK_SECRET_PASS</a:t>
            </a:r>
          </a:p>
        </p:txBody>
      </p:sp>
      <p:cxnSp>
        <p:nvCxnSpPr>
          <p:cNvPr id="26" name="Conector de Seta Reta 25">
            <a:extLst>
              <a:ext uri="{FF2B5EF4-FFF2-40B4-BE49-F238E27FC236}">
                <a16:creationId xmlns:a16="http://schemas.microsoft.com/office/drawing/2014/main" id="{9DF0E682-4F39-4AE9-A891-370BDE596AC4}"/>
              </a:ext>
            </a:extLst>
          </p:cNvPr>
          <p:cNvCxnSpPr>
            <a:cxnSpLocks/>
            <a:stCxn id="19" idx="3"/>
            <a:endCxn id="41" idx="1"/>
          </p:cNvCxnSpPr>
          <p:nvPr/>
        </p:nvCxnSpPr>
        <p:spPr>
          <a:xfrm flipV="1">
            <a:off x="3536806" y="4063193"/>
            <a:ext cx="1189455" cy="60390"/>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9" name="Conector de Seta Reta 28">
            <a:extLst>
              <a:ext uri="{FF2B5EF4-FFF2-40B4-BE49-F238E27FC236}">
                <a16:creationId xmlns:a16="http://schemas.microsoft.com/office/drawing/2014/main" id="{9DC60888-F6F1-4173-AF86-6042AB5612F7}"/>
              </a:ext>
            </a:extLst>
          </p:cNvPr>
          <p:cNvCxnSpPr>
            <a:cxnSpLocks/>
            <a:stCxn id="17" idx="3"/>
            <a:endCxn id="43" idx="1"/>
          </p:cNvCxnSpPr>
          <p:nvPr/>
        </p:nvCxnSpPr>
        <p:spPr>
          <a:xfrm flipV="1">
            <a:off x="3536806" y="4800223"/>
            <a:ext cx="1189455" cy="207646"/>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0" name="Conector de Seta Reta 29">
            <a:extLst>
              <a:ext uri="{FF2B5EF4-FFF2-40B4-BE49-F238E27FC236}">
                <a16:creationId xmlns:a16="http://schemas.microsoft.com/office/drawing/2014/main" id="{2309FB7E-D700-49AD-8FAD-DE7C44D7FAF6}"/>
              </a:ext>
            </a:extLst>
          </p:cNvPr>
          <p:cNvCxnSpPr>
            <a:cxnSpLocks/>
            <a:stCxn id="18" idx="3"/>
            <a:endCxn id="35" idx="1"/>
          </p:cNvCxnSpPr>
          <p:nvPr/>
        </p:nvCxnSpPr>
        <p:spPr>
          <a:xfrm flipV="1">
            <a:off x="3574132" y="3046952"/>
            <a:ext cx="1152129" cy="190181"/>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8" name="CaixaDeTexto 7">
            <a:extLst>
              <a:ext uri="{FF2B5EF4-FFF2-40B4-BE49-F238E27FC236}">
                <a16:creationId xmlns:a16="http://schemas.microsoft.com/office/drawing/2014/main" id="{6DCAC81C-4D17-4EBB-BED3-53388BB97112}"/>
              </a:ext>
            </a:extLst>
          </p:cNvPr>
          <p:cNvSpPr txBox="1"/>
          <p:nvPr/>
        </p:nvSpPr>
        <p:spPr>
          <a:xfrm>
            <a:off x="4726261" y="1362892"/>
            <a:ext cx="6912768" cy="8679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pPr>
            <a:r>
              <a:rPr lang="pt-BR" sz="2800" dirty="0"/>
              <a:t>Armazena as chaves geradas com o intervalo (data_inic e data_fim) de validade</a:t>
            </a:r>
          </a:p>
        </p:txBody>
      </p:sp>
      <p:sp>
        <p:nvSpPr>
          <p:cNvPr id="35" name="CaixaDeTexto 34">
            <a:extLst>
              <a:ext uri="{FF2B5EF4-FFF2-40B4-BE49-F238E27FC236}">
                <a16:creationId xmlns:a16="http://schemas.microsoft.com/office/drawing/2014/main" id="{5BBF574A-EABF-4A96-B4E3-7968AFA84A02}"/>
              </a:ext>
            </a:extLst>
          </p:cNvPr>
          <p:cNvSpPr txBox="1"/>
          <p:nvPr/>
        </p:nvSpPr>
        <p:spPr>
          <a:xfrm>
            <a:off x="4726261" y="2612987"/>
            <a:ext cx="6912768" cy="8679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pPr>
            <a:r>
              <a:rPr lang="pt-BR" sz="2800" dirty="0"/>
              <a:t>Armazena o vetor de inicialização que é gerado para cada chamada a PK_ENCRYPT</a:t>
            </a:r>
          </a:p>
        </p:txBody>
      </p:sp>
      <p:cxnSp>
        <p:nvCxnSpPr>
          <p:cNvPr id="37" name="Conector de Seta Reta 36">
            <a:extLst>
              <a:ext uri="{FF2B5EF4-FFF2-40B4-BE49-F238E27FC236}">
                <a16:creationId xmlns:a16="http://schemas.microsoft.com/office/drawing/2014/main" id="{B26BB93F-EF26-4873-B37E-BAFF0A923AAC}"/>
              </a:ext>
            </a:extLst>
          </p:cNvPr>
          <p:cNvCxnSpPr>
            <a:cxnSpLocks/>
            <a:endCxn id="8" idx="1"/>
          </p:cNvCxnSpPr>
          <p:nvPr/>
        </p:nvCxnSpPr>
        <p:spPr>
          <a:xfrm flipV="1">
            <a:off x="3574132" y="1796857"/>
            <a:ext cx="1152129" cy="816130"/>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41" name="CaixaDeTexto 40">
            <a:extLst>
              <a:ext uri="{FF2B5EF4-FFF2-40B4-BE49-F238E27FC236}">
                <a16:creationId xmlns:a16="http://schemas.microsoft.com/office/drawing/2014/main" id="{01A94AD2-0132-472E-8391-70323B7D8F18}"/>
              </a:ext>
            </a:extLst>
          </p:cNvPr>
          <p:cNvSpPr txBox="1"/>
          <p:nvPr/>
        </p:nvSpPr>
        <p:spPr>
          <a:xfrm>
            <a:off x="4726261" y="3823127"/>
            <a:ext cx="6912768" cy="4801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pPr>
            <a:r>
              <a:rPr lang="pt-BR" sz="2800" dirty="0"/>
              <a:t>Criptografa um VARCHAR2 ou um BLOB</a:t>
            </a:r>
          </a:p>
        </p:txBody>
      </p:sp>
      <p:sp>
        <p:nvSpPr>
          <p:cNvPr id="43" name="CaixaDeTexto 42">
            <a:extLst>
              <a:ext uri="{FF2B5EF4-FFF2-40B4-BE49-F238E27FC236}">
                <a16:creationId xmlns:a16="http://schemas.microsoft.com/office/drawing/2014/main" id="{62F505C8-8DD7-445E-B2AE-12FFF08230A1}"/>
              </a:ext>
            </a:extLst>
          </p:cNvPr>
          <p:cNvSpPr txBox="1"/>
          <p:nvPr/>
        </p:nvSpPr>
        <p:spPr>
          <a:xfrm>
            <a:off x="4726261" y="4560157"/>
            <a:ext cx="6912768" cy="4801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pPr>
            <a:r>
              <a:rPr lang="pt-BR" sz="2800" dirty="0"/>
              <a:t>Descriptograga um VARCHAR2 ou um BLOB</a:t>
            </a:r>
          </a:p>
        </p:txBody>
      </p:sp>
      <p:sp>
        <p:nvSpPr>
          <p:cNvPr id="45" name="CaixaDeTexto 44">
            <a:extLst>
              <a:ext uri="{FF2B5EF4-FFF2-40B4-BE49-F238E27FC236}">
                <a16:creationId xmlns:a16="http://schemas.microsoft.com/office/drawing/2014/main" id="{71741D5B-9537-4CE0-BD73-EF597028802A}"/>
              </a:ext>
            </a:extLst>
          </p:cNvPr>
          <p:cNvSpPr txBox="1"/>
          <p:nvPr/>
        </p:nvSpPr>
        <p:spPr>
          <a:xfrm>
            <a:off x="4726261" y="5295030"/>
            <a:ext cx="6912768" cy="8679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pPr>
            <a:r>
              <a:rPr lang="pt-BR" sz="2800" dirty="0"/>
              <a:t>Controla o retorno/geração das chaves e o armazenamento dos vetores de inicialização</a:t>
            </a:r>
          </a:p>
        </p:txBody>
      </p:sp>
      <p:cxnSp>
        <p:nvCxnSpPr>
          <p:cNvPr id="47" name="Conector de Seta Reta 46">
            <a:extLst>
              <a:ext uri="{FF2B5EF4-FFF2-40B4-BE49-F238E27FC236}">
                <a16:creationId xmlns:a16="http://schemas.microsoft.com/office/drawing/2014/main" id="{8BC36391-5AA8-4799-9F5B-F5500C84966D}"/>
              </a:ext>
            </a:extLst>
          </p:cNvPr>
          <p:cNvCxnSpPr>
            <a:cxnSpLocks/>
            <a:stCxn id="21" idx="3"/>
            <a:endCxn id="45" idx="1"/>
          </p:cNvCxnSpPr>
          <p:nvPr/>
        </p:nvCxnSpPr>
        <p:spPr>
          <a:xfrm flipV="1">
            <a:off x="3518804" y="5728995"/>
            <a:ext cx="1207457" cy="181928"/>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458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719E92F-D459-42F8-8D31-BFF4744AD55A}"/>
              </a:ext>
            </a:extLst>
          </p:cNvPr>
          <p:cNvSpPr>
            <a:spLocks noGrp="1"/>
          </p:cNvSpPr>
          <p:nvPr>
            <p:ph type="title"/>
          </p:nvPr>
        </p:nvSpPr>
        <p:spPr>
          <a:xfrm>
            <a:off x="6238428" y="116632"/>
            <a:ext cx="5616624" cy="720080"/>
          </a:xfrm>
        </p:spPr>
        <p:txBody>
          <a:bodyPr/>
          <a:lstStyle/>
          <a:p>
            <a:pPr algn="ctr"/>
            <a:r>
              <a:rPr lang="pt-BR" dirty="0"/>
              <a:t>Geração de Chaves</a:t>
            </a:r>
          </a:p>
        </p:txBody>
      </p:sp>
      <p:sp>
        <p:nvSpPr>
          <p:cNvPr id="18" name="Espaço Reservado para Texto 17">
            <a:extLst>
              <a:ext uri="{FF2B5EF4-FFF2-40B4-BE49-F238E27FC236}">
                <a16:creationId xmlns:a16="http://schemas.microsoft.com/office/drawing/2014/main" id="{5435478E-88CA-4863-B7C2-9861FD70557B}"/>
              </a:ext>
            </a:extLst>
          </p:cNvPr>
          <p:cNvSpPr>
            <a:spLocks noGrp="1"/>
          </p:cNvSpPr>
          <p:nvPr>
            <p:ph type="body" sz="half" idx="2"/>
          </p:nvPr>
        </p:nvSpPr>
        <p:spPr>
          <a:xfrm>
            <a:off x="6238428" y="1052736"/>
            <a:ext cx="5832647" cy="5400600"/>
          </a:xfrm>
        </p:spPr>
        <p:txBody>
          <a:bodyPr/>
          <a:lstStyle/>
          <a:p>
            <a:r>
              <a:rPr lang="pt-BR" dirty="0"/>
              <a:t>Script de teste: test_key_generation.sql</a:t>
            </a:r>
          </a:p>
          <a:p>
            <a:r>
              <a:rPr lang="pt-BR" sz="2800" dirty="0"/>
              <a:t>Características do controle das chaves do exemplo:</a:t>
            </a:r>
          </a:p>
          <a:p>
            <a:pPr marL="342900" indent="-342900">
              <a:buFont typeface="Arial" panose="020B0604020202020204" pitchFamily="34" charset="0"/>
              <a:buChar char="•"/>
            </a:pPr>
            <a:r>
              <a:rPr lang="pt-BR" sz="2400" dirty="0"/>
              <a:t>Regras controladas por:</a:t>
            </a:r>
          </a:p>
          <a:p>
            <a:pPr marL="952393" lvl="1" indent="-342900">
              <a:buFont typeface="Arial" panose="020B0604020202020204" pitchFamily="34" charset="0"/>
              <a:buChar char="•"/>
            </a:pPr>
            <a:r>
              <a:rPr lang="pt-BR" sz="2000" dirty="0"/>
              <a:t>pk_secret_pass.generate_new_key;</a:t>
            </a:r>
          </a:p>
          <a:p>
            <a:pPr marL="342900" indent="-342900">
              <a:buFont typeface="Arial" panose="020B0604020202020204" pitchFamily="34" charset="0"/>
              <a:buChar char="•"/>
            </a:pPr>
            <a:r>
              <a:rPr lang="pt-BR" sz="2400" dirty="0"/>
              <a:t>Uma nova chave só pode ser criada se ninguém estiver usando a chave atual.</a:t>
            </a:r>
          </a:p>
          <a:p>
            <a:pPr marL="342900" indent="-342900">
              <a:buFont typeface="Arial" panose="020B0604020202020204" pitchFamily="34" charset="0"/>
              <a:buChar char="•"/>
            </a:pPr>
            <a:r>
              <a:rPr lang="pt-BR" sz="2400" dirty="0"/>
              <a:t>Uma chave deve ficar ativa por ao menos 1s.</a:t>
            </a:r>
            <a:endParaRPr lang="pt-BR" dirty="0"/>
          </a:p>
        </p:txBody>
      </p:sp>
      <p:pic>
        <p:nvPicPr>
          <p:cNvPr id="28" name="Imagem 27">
            <a:extLst>
              <a:ext uri="{FF2B5EF4-FFF2-40B4-BE49-F238E27FC236}">
                <a16:creationId xmlns:a16="http://schemas.microsoft.com/office/drawing/2014/main" id="{548CB45E-67AB-472F-8683-EEBFCF299FF1}"/>
              </a:ext>
            </a:extLst>
          </p:cNvPr>
          <p:cNvPicPr>
            <a:picLocks noChangeAspect="1"/>
          </p:cNvPicPr>
          <p:nvPr/>
        </p:nvPicPr>
        <p:blipFill>
          <a:blip r:embed="rId2"/>
          <a:stretch>
            <a:fillRect/>
          </a:stretch>
        </p:blipFill>
        <p:spPr>
          <a:xfrm>
            <a:off x="261764" y="836712"/>
            <a:ext cx="5210175" cy="3609975"/>
          </a:xfrm>
          <a:prstGeom prst="rect">
            <a:avLst/>
          </a:prstGeom>
        </p:spPr>
      </p:pic>
      <p:pic>
        <p:nvPicPr>
          <p:cNvPr id="30" name="Imagem 29">
            <a:extLst>
              <a:ext uri="{FF2B5EF4-FFF2-40B4-BE49-F238E27FC236}">
                <a16:creationId xmlns:a16="http://schemas.microsoft.com/office/drawing/2014/main" id="{81B8CF91-2604-475F-A744-4A34E46DCE53}"/>
              </a:ext>
            </a:extLst>
          </p:cNvPr>
          <p:cNvPicPr>
            <a:picLocks noChangeAspect="1"/>
          </p:cNvPicPr>
          <p:nvPr/>
        </p:nvPicPr>
        <p:blipFill>
          <a:blip r:embed="rId3"/>
          <a:stretch>
            <a:fillRect/>
          </a:stretch>
        </p:blipFill>
        <p:spPr>
          <a:xfrm>
            <a:off x="87272" y="5290945"/>
            <a:ext cx="7067550" cy="1343025"/>
          </a:xfrm>
          <a:prstGeom prst="rect">
            <a:avLst/>
          </a:prstGeom>
        </p:spPr>
      </p:pic>
    </p:spTree>
    <p:extLst>
      <p:ext uri="{BB962C8B-B14F-4D97-AF65-F5344CB8AC3E}">
        <p14:creationId xmlns:p14="http://schemas.microsoft.com/office/powerpoint/2010/main" val="27596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719E92F-D459-42F8-8D31-BFF4744AD55A}"/>
              </a:ext>
            </a:extLst>
          </p:cNvPr>
          <p:cNvSpPr>
            <a:spLocks noGrp="1"/>
          </p:cNvSpPr>
          <p:nvPr>
            <p:ph type="title"/>
          </p:nvPr>
        </p:nvSpPr>
        <p:spPr>
          <a:xfrm>
            <a:off x="6238428" y="116632"/>
            <a:ext cx="5616624" cy="720080"/>
          </a:xfrm>
        </p:spPr>
        <p:txBody>
          <a:bodyPr/>
          <a:lstStyle/>
          <a:p>
            <a:pPr algn="ctr"/>
            <a:r>
              <a:rPr lang="pt-BR" dirty="0"/>
              <a:t>PK_ENCRYPT</a:t>
            </a:r>
          </a:p>
        </p:txBody>
      </p:sp>
      <p:sp>
        <p:nvSpPr>
          <p:cNvPr id="18" name="Espaço Reservado para Texto 17">
            <a:extLst>
              <a:ext uri="{FF2B5EF4-FFF2-40B4-BE49-F238E27FC236}">
                <a16:creationId xmlns:a16="http://schemas.microsoft.com/office/drawing/2014/main" id="{5435478E-88CA-4863-B7C2-9861FD70557B}"/>
              </a:ext>
            </a:extLst>
          </p:cNvPr>
          <p:cNvSpPr>
            <a:spLocks noGrp="1"/>
          </p:cNvSpPr>
          <p:nvPr>
            <p:ph type="body" sz="half" idx="2"/>
          </p:nvPr>
        </p:nvSpPr>
        <p:spPr>
          <a:xfrm>
            <a:off x="6238428" y="1052736"/>
            <a:ext cx="5832647" cy="5400600"/>
          </a:xfrm>
        </p:spPr>
        <p:txBody>
          <a:bodyPr>
            <a:normAutofit fontScale="92500"/>
          </a:bodyPr>
          <a:lstStyle/>
          <a:p>
            <a:r>
              <a:rPr lang="pt-BR" sz="2800" dirty="0"/>
              <a:t>Características :</a:t>
            </a:r>
          </a:p>
          <a:p>
            <a:pPr marL="457200" indent="-457200">
              <a:buFont typeface="Arial" panose="020B0604020202020204" pitchFamily="34" charset="0"/>
              <a:buChar char="•"/>
            </a:pPr>
            <a:r>
              <a:rPr lang="pt-BR" sz="2800" dirty="0"/>
              <a:t>Pode criptografar VARCHAR2 e BLOB</a:t>
            </a:r>
          </a:p>
          <a:p>
            <a:pPr marL="457200" indent="-457200">
              <a:buFont typeface="Arial" panose="020B0604020202020204" pitchFamily="34" charset="0"/>
              <a:buChar char="•"/>
            </a:pPr>
            <a:r>
              <a:rPr lang="pt-BR" sz="2800" dirty="0"/>
              <a:t>Usa a chave ativa no SYSDATE</a:t>
            </a:r>
          </a:p>
          <a:p>
            <a:pPr marL="457200" indent="-457200">
              <a:buFont typeface="Arial" panose="020B0604020202020204" pitchFamily="34" charset="0"/>
              <a:buChar char="•"/>
            </a:pPr>
            <a:r>
              <a:rPr lang="pt-BR" sz="2800" dirty="0"/>
              <a:t>Sempre gera e armazena um IV aleatório</a:t>
            </a:r>
          </a:p>
          <a:p>
            <a:pPr marL="1066693" lvl="1" indent="-457200">
              <a:buFont typeface="Arial" panose="020B0604020202020204" pitchFamily="34" charset="0"/>
              <a:buChar char="•"/>
            </a:pPr>
            <a:r>
              <a:rPr lang="pt-BR" sz="2400" dirty="0"/>
              <a:t>autonomous_transaction</a:t>
            </a:r>
          </a:p>
          <a:p>
            <a:pPr marL="457200" indent="-457200">
              <a:buFont typeface="Arial" panose="020B0604020202020204" pitchFamily="34" charset="0"/>
              <a:buChar char="•"/>
            </a:pPr>
            <a:r>
              <a:rPr lang="pt-BR" sz="2800" dirty="0"/>
              <a:t>Retorna a informação criptografada com o ID do IV e a data de referência da chave em um Objeto </a:t>
            </a:r>
          </a:p>
          <a:p>
            <a:pPr marL="1066693" lvl="1" indent="-457200">
              <a:buFont typeface="Arial" panose="020B0604020202020204" pitchFamily="34" charset="0"/>
              <a:buChar char="•"/>
            </a:pPr>
            <a:r>
              <a:rPr lang="pt-BR" sz="2400" dirty="0"/>
              <a:t>to_encrypted_raw_data</a:t>
            </a:r>
          </a:p>
          <a:p>
            <a:pPr marL="1066693" lvl="1" indent="-457200">
              <a:buFont typeface="Arial" panose="020B0604020202020204" pitchFamily="34" charset="0"/>
              <a:buChar char="•"/>
            </a:pPr>
            <a:r>
              <a:rPr lang="pt-BR" sz="2400" dirty="0"/>
              <a:t>to_encrypted_blob_data </a:t>
            </a:r>
          </a:p>
        </p:txBody>
      </p:sp>
      <p:pic>
        <p:nvPicPr>
          <p:cNvPr id="31" name="Imagem 30">
            <a:extLst>
              <a:ext uri="{FF2B5EF4-FFF2-40B4-BE49-F238E27FC236}">
                <a16:creationId xmlns:a16="http://schemas.microsoft.com/office/drawing/2014/main" id="{7B39C442-901A-49F7-89EA-03665E0ED1DB}"/>
              </a:ext>
            </a:extLst>
          </p:cNvPr>
          <p:cNvPicPr>
            <a:picLocks noChangeAspect="1"/>
          </p:cNvPicPr>
          <p:nvPr/>
        </p:nvPicPr>
        <p:blipFill>
          <a:blip r:embed="rId2"/>
          <a:stretch>
            <a:fillRect/>
          </a:stretch>
        </p:blipFill>
        <p:spPr>
          <a:xfrm>
            <a:off x="1436688" y="908720"/>
            <a:ext cx="3105150" cy="723900"/>
          </a:xfrm>
          <a:prstGeom prst="rect">
            <a:avLst/>
          </a:prstGeom>
        </p:spPr>
      </p:pic>
      <p:sp>
        <p:nvSpPr>
          <p:cNvPr id="32" name="CaixaDeTexto 31">
            <a:extLst>
              <a:ext uri="{FF2B5EF4-FFF2-40B4-BE49-F238E27FC236}">
                <a16:creationId xmlns:a16="http://schemas.microsoft.com/office/drawing/2014/main" id="{80E630AB-651D-42F5-90A0-58A06A20BFAB}"/>
              </a:ext>
            </a:extLst>
          </p:cNvPr>
          <p:cNvSpPr txBox="1"/>
          <p:nvPr/>
        </p:nvSpPr>
        <p:spPr>
          <a:xfrm>
            <a:off x="1696612" y="483988"/>
            <a:ext cx="2449710" cy="424732"/>
          </a:xfrm>
          <a:prstGeom prst="rect">
            <a:avLst/>
          </a:prstGeom>
          <a:noFill/>
        </p:spPr>
        <p:txBody>
          <a:bodyPr wrap="none" rtlCol="0">
            <a:spAutoFit/>
          </a:bodyPr>
          <a:lstStyle/>
          <a:p>
            <a:pPr>
              <a:lnSpc>
                <a:spcPct val="90000"/>
              </a:lnSpc>
            </a:pPr>
            <a:r>
              <a:rPr lang="pt-BR" dirty="0">
                <a:solidFill>
                  <a:srgbClr val="00B050"/>
                </a:solidFill>
              </a:rPr>
              <a:t>Algoritmo usado:</a:t>
            </a:r>
          </a:p>
        </p:txBody>
      </p:sp>
      <p:pic>
        <p:nvPicPr>
          <p:cNvPr id="35" name="Imagem 34">
            <a:extLst>
              <a:ext uri="{FF2B5EF4-FFF2-40B4-BE49-F238E27FC236}">
                <a16:creationId xmlns:a16="http://schemas.microsoft.com/office/drawing/2014/main" id="{2BFF6753-7DAD-47E4-8E74-2438A34C25E8}"/>
              </a:ext>
            </a:extLst>
          </p:cNvPr>
          <p:cNvPicPr>
            <a:picLocks noChangeAspect="1"/>
          </p:cNvPicPr>
          <p:nvPr/>
        </p:nvPicPr>
        <p:blipFill>
          <a:blip r:embed="rId3"/>
          <a:stretch>
            <a:fillRect/>
          </a:stretch>
        </p:blipFill>
        <p:spPr>
          <a:xfrm>
            <a:off x="263972" y="2721227"/>
            <a:ext cx="5686425" cy="3448050"/>
          </a:xfrm>
          <a:prstGeom prst="rect">
            <a:avLst/>
          </a:prstGeom>
        </p:spPr>
      </p:pic>
      <p:sp>
        <p:nvSpPr>
          <p:cNvPr id="36" name="CaixaDeTexto 35">
            <a:extLst>
              <a:ext uri="{FF2B5EF4-FFF2-40B4-BE49-F238E27FC236}">
                <a16:creationId xmlns:a16="http://schemas.microsoft.com/office/drawing/2014/main" id="{733A55B1-5663-424D-AA56-2F15A89ABE83}"/>
              </a:ext>
            </a:extLst>
          </p:cNvPr>
          <p:cNvSpPr txBox="1"/>
          <p:nvPr/>
        </p:nvSpPr>
        <p:spPr>
          <a:xfrm>
            <a:off x="1691614" y="2296495"/>
            <a:ext cx="2631682" cy="424732"/>
          </a:xfrm>
          <a:prstGeom prst="rect">
            <a:avLst/>
          </a:prstGeom>
          <a:noFill/>
        </p:spPr>
        <p:txBody>
          <a:bodyPr wrap="none" rtlCol="0">
            <a:spAutoFit/>
          </a:bodyPr>
          <a:lstStyle/>
          <a:p>
            <a:pPr>
              <a:lnSpc>
                <a:spcPct val="90000"/>
              </a:lnSpc>
            </a:pPr>
            <a:r>
              <a:rPr lang="pt-BR" dirty="0">
                <a:solidFill>
                  <a:srgbClr val="00B050"/>
                </a:solidFill>
              </a:rPr>
              <a:t>Object de retorno :</a:t>
            </a:r>
          </a:p>
        </p:txBody>
      </p:sp>
    </p:spTree>
    <p:extLst>
      <p:ext uri="{BB962C8B-B14F-4D97-AF65-F5344CB8AC3E}">
        <p14:creationId xmlns:p14="http://schemas.microsoft.com/office/powerpoint/2010/main" val="378081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1764" y="266576"/>
            <a:ext cx="11665296" cy="642144"/>
          </a:xfrm>
        </p:spPr>
        <p:txBody>
          <a:bodyPr rtlCol="0">
            <a:normAutofit/>
          </a:bodyPr>
          <a:lstStyle/>
          <a:p>
            <a:pPr algn="ctr"/>
            <a:r>
              <a:rPr lang="pt-BR" dirty="0"/>
              <a:t>PK_DECRYPT</a:t>
            </a:r>
            <a:endParaRPr lang="en-US" dirty="0"/>
          </a:p>
        </p:txBody>
      </p:sp>
      <p:sp>
        <p:nvSpPr>
          <p:cNvPr id="2" name="Retângulo 1">
            <a:extLst>
              <a:ext uri="{FF2B5EF4-FFF2-40B4-BE49-F238E27FC236}">
                <a16:creationId xmlns:a16="http://schemas.microsoft.com/office/drawing/2014/main" id="{FDD88564-A9ED-464F-9266-0063CCA2B5C6}"/>
              </a:ext>
            </a:extLst>
          </p:cNvPr>
          <p:cNvSpPr/>
          <p:nvPr/>
        </p:nvSpPr>
        <p:spPr>
          <a:xfrm>
            <a:off x="261764" y="1412776"/>
            <a:ext cx="11665296" cy="4524315"/>
          </a:xfrm>
          <a:prstGeom prst="rect">
            <a:avLst/>
          </a:prstGeom>
        </p:spPr>
        <p:txBody>
          <a:bodyPr wrap="square">
            <a:spAutoFit/>
          </a:bodyPr>
          <a:lstStyle/>
          <a:p>
            <a:r>
              <a:rPr lang="pt-BR" sz="3200" dirty="0"/>
              <a:t>Características :</a:t>
            </a:r>
          </a:p>
          <a:p>
            <a:endParaRPr lang="pt-BR" sz="3200" dirty="0"/>
          </a:p>
          <a:p>
            <a:pPr marL="457200" indent="-457200">
              <a:buFont typeface="Arial" panose="020B0604020202020204" pitchFamily="34" charset="0"/>
              <a:buChar char="•"/>
            </a:pPr>
            <a:r>
              <a:rPr lang="pt-BR" sz="3200" dirty="0"/>
              <a:t>Descriptografa os Objects retornados pela PK_ENCRYPT</a:t>
            </a:r>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r>
              <a:rPr lang="pt-BR" sz="3200" dirty="0"/>
              <a:t>Usa a chave ativa na data de referência do Object</a:t>
            </a:r>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r>
              <a:rPr lang="pt-BR" sz="3200" dirty="0"/>
              <a:t>Usa o ID do IV do Object</a:t>
            </a:r>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r>
              <a:rPr lang="pt-BR" sz="3200" dirty="0"/>
              <a:t>Retorna a informação no formato VARCHAR2 ou BLOB</a:t>
            </a:r>
          </a:p>
        </p:txBody>
      </p:sp>
    </p:spTree>
    <p:extLst>
      <p:ext uri="{BB962C8B-B14F-4D97-AF65-F5344CB8AC3E}">
        <p14:creationId xmlns:p14="http://schemas.microsoft.com/office/powerpoint/2010/main" val="1308787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1764" y="266576"/>
            <a:ext cx="11665296" cy="642144"/>
          </a:xfrm>
        </p:spPr>
        <p:txBody>
          <a:bodyPr rtlCol="0">
            <a:normAutofit/>
          </a:bodyPr>
          <a:lstStyle/>
          <a:p>
            <a:pPr algn="ctr"/>
            <a:r>
              <a:rPr lang="pt-BR" dirty="0"/>
              <a:t>Owner com os dados dos cartões</a:t>
            </a:r>
            <a:endParaRPr lang="en-US" dirty="0"/>
          </a:p>
        </p:txBody>
      </p:sp>
      <p:sp>
        <p:nvSpPr>
          <p:cNvPr id="4" name="Retângulo 3">
            <a:extLst>
              <a:ext uri="{FF2B5EF4-FFF2-40B4-BE49-F238E27FC236}">
                <a16:creationId xmlns:a16="http://schemas.microsoft.com/office/drawing/2014/main" id="{F7A54D2C-C0CA-45C5-986C-F0F7CED51AA1}"/>
              </a:ext>
            </a:extLst>
          </p:cNvPr>
          <p:cNvSpPr/>
          <p:nvPr/>
        </p:nvSpPr>
        <p:spPr>
          <a:xfrm>
            <a:off x="261764" y="1196752"/>
            <a:ext cx="11665296" cy="5328592"/>
          </a:xfrm>
          <a:prstGeom prst="rect">
            <a:avLst/>
          </a:prstGeom>
          <a:solidFill>
            <a:schemeClr val="accent6">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Retângulo 8">
            <a:extLst>
              <a:ext uri="{FF2B5EF4-FFF2-40B4-BE49-F238E27FC236}">
                <a16:creationId xmlns:a16="http://schemas.microsoft.com/office/drawing/2014/main" id="{7F642B37-848B-477D-A895-1E01CF563B29}"/>
              </a:ext>
            </a:extLst>
          </p:cNvPr>
          <p:cNvSpPr/>
          <p:nvPr/>
        </p:nvSpPr>
        <p:spPr>
          <a:xfrm>
            <a:off x="4208680" y="1340768"/>
            <a:ext cx="3744416" cy="5112568"/>
          </a:xfrm>
          <a:prstGeom prst="rect">
            <a:avLst/>
          </a:prstGeom>
          <a:solidFill>
            <a:schemeClr val="accent5">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4" name="CaixaDeTexto 13">
            <a:extLst>
              <a:ext uri="{FF2B5EF4-FFF2-40B4-BE49-F238E27FC236}">
                <a16:creationId xmlns:a16="http://schemas.microsoft.com/office/drawing/2014/main" id="{3E05D929-E98B-4463-AFF3-310B02FF0769}"/>
              </a:ext>
            </a:extLst>
          </p:cNvPr>
          <p:cNvSpPr txBox="1"/>
          <p:nvPr/>
        </p:nvSpPr>
        <p:spPr>
          <a:xfrm>
            <a:off x="4366220" y="1556792"/>
            <a:ext cx="3384376" cy="480131"/>
          </a:xfrm>
          <a:prstGeom prst="rect">
            <a:avLst/>
          </a:prstGeom>
          <a:solidFill>
            <a:schemeClr val="accent5"/>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lnSpc>
                <a:spcPct val="90000"/>
              </a:lnSpc>
            </a:pPr>
            <a:r>
              <a:rPr lang="pt-BR" sz="2800" dirty="0"/>
              <a:t>Owner Dados</a:t>
            </a:r>
          </a:p>
        </p:txBody>
      </p:sp>
      <p:sp>
        <p:nvSpPr>
          <p:cNvPr id="22" name="Fluxograma: Processo Predefinido 21">
            <a:extLst>
              <a:ext uri="{FF2B5EF4-FFF2-40B4-BE49-F238E27FC236}">
                <a16:creationId xmlns:a16="http://schemas.microsoft.com/office/drawing/2014/main" id="{89A29C1F-5CD8-4BF0-948E-C2D682DF3C09}"/>
              </a:ext>
            </a:extLst>
          </p:cNvPr>
          <p:cNvSpPr/>
          <p:nvPr/>
        </p:nvSpPr>
        <p:spPr>
          <a:xfrm>
            <a:off x="4491080" y="2270982"/>
            <a:ext cx="3168352" cy="576064"/>
          </a:xfrm>
          <a:prstGeom prst="flowChartPredefinedProcess">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CREDIT_CARD</a:t>
            </a:r>
          </a:p>
        </p:txBody>
      </p:sp>
      <p:sp>
        <p:nvSpPr>
          <p:cNvPr id="23" name="Rolagem: Vertical 22">
            <a:extLst>
              <a:ext uri="{FF2B5EF4-FFF2-40B4-BE49-F238E27FC236}">
                <a16:creationId xmlns:a16="http://schemas.microsoft.com/office/drawing/2014/main" id="{F030CBF5-CEA9-4192-B304-D56A8A97FBC7}"/>
              </a:ext>
            </a:extLst>
          </p:cNvPr>
          <p:cNvSpPr/>
          <p:nvPr/>
        </p:nvSpPr>
        <p:spPr>
          <a:xfrm>
            <a:off x="4474232" y="3909188"/>
            <a:ext cx="3168352" cy="83028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CREDIT_CARD_TAPI</a:t>
            </a:r>
          </a:p>
        </p:txBody>
      </p:sp>
      <p:sp>
        <p:nvSpPr>
          <p:cNvPr id="25" name="Rolagem: Vertical 24">
            <a:extLst>
              <a:ext uri="{FF2B5EF4-FFF2-40B4-BE49-F238E27FC236}">
                <a16:creationId xmlns:a16="http://schemas.microsoft.com/office/drawing/2014/main" id="{78B8A5B5-19EF-4399-A3D5-371328B7E5D6}"/>
              </a:ext>
            </a:extLst>
          </p:cNvPr>
          <p:cNvSpPr/>
          <p:nvPr/>
        </p:nvSpPr>
        <p:spPr>
          <a:xfrm>
            <a:off x="4488785" y="4987499"/>
            <a:ext cx="3168352" cy="83028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PK_BILING</a:t>
            </a:r>
          </a:p>
        </p:txBody>
      </p:sp>
      <p:cxnSp>
        <p:nvCxnSpPr>
          <p:cNvPr id="26" name="Conector de Seta Reta 25">
            <a:extLst>
              <a:ext uri="{FF2B5EF4-FFF2-40B4-BE49-F238E27FC236}">
                <a16:creationId xmlns:a16="http://schemas.microsoft.com/office/drawing/2014/main" id="{9DF0E682-4F39-4AE9-A891-370BDE596AC4}"/>
              </a:ext>
            </a:extLst>
          </p:cNvPr>
          <p:cNvCxnSpPr>
            <a:cxnSpLocks/>
            <a:stCxn id="23" idx="1"/>
            <a:endCxn id="30" idx="3"/>
          </p:cNvCxnSpPr>
          <p:nvPr/>
        </p:nvCxnSpPr>
        <p:spPr>
          <a:xfrm flipH="1" flipV="1">
            <a:off x="3967943" y="3406467"/>
            <a:ext cx="610074" cy="917861"/>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38" name="Fluxograma: Processo Predefinido 37">
            <a:extLst>
              <a:ext uri="{FF2B5EF4-FFF2-40B4-BE49-F238E27FC236}">
                <a16:creationId xmlns:a16="http://schemas.microsoft.com/office/drawing/2014/main" id="{43CEAA25-7958-4D9B-B05B-790F4496B0E3}"/>
              </a:ext>
            </a:extLst>
          </p:cNvPr>
          <p:cNvSpPr/>
          <p:nvPr/>
        </p:nvSpPr>
        <p:spPr>
          <a:xfrm>
            <a:off x="4508054" y="3001426"/>
            <a:ext cx="3168352" cy="576064"/>
          </a:xfrm>
          <a:prstGeom prst="flowChartPredefinedProcess">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dirty="0"/>
              <a:t>V_CREDIT_CARD</a:t>
            </a:r>
          </a:p>
        </p:txBody>
      </p:sp>
      <p:cxnSp>
        <p:nvCxnSpPr>
          <p:cNvPr id="49" name="Conector de Seta Reta 48">
            <a:extLst>
              <a:ext uri="{FF2B5EF4-FFF2-40B4-BE49-F238E27FC236}">
                <a16:creationId xmlns:a16="http://schemas.microsoft.com/office/drawing/2014/main" id="{8AF9CB24-1E1C-4238-A598-57B87EC07230}"/>
              </a:ext>
            </a:extLst>
          </p:cNvPr>
          <p:cNvCxnSpPr>
            <a:cxnSpLocks/>
            <a:stCxn id="38" idx="3"/>
            <a:endCxn id="35" idx="1"/>
          </p:cNvCxnSpPr>
          <p:nvPr/>
        </p:nvCxnSpPr>
        <p:spPr>
          <a:xfrm flipV="1">
            <a:off x="7676406" y="2392577"/>
            <a:ext cx="596916" cy="896881"/>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59" name="Conector de Seta Reta 58">
            <a:extLst>
              <a:ext uri="{FF2B5EF4-FFF2-40B4-BE49-F238E27FC236}">
                <a16:creationId xmlns:a16="http://schemas.microsoft.com/office/drawing/2014/main" id="{362B3FE1-B8F8-4D54-8A5D-F86F3ED11CC0}"/>
              </a:ext>
            </a:extLst>
          </p:cNvPr>
          <p:cNvCxnSpPr>
            <a:cxnSpLocks/>
            <a:stCxn id="25" idx="3"/>
            <a:endCxn id="33" idx="1"/>
          </p:cNvCxnSpPr>
          <p:nvPr/>
        </p:nvCxnSpPr>
        <p:spPr>
          <a:xfrm flipV="1">
            <a:off x="7553352" y="5210793"/>
            <a:ext cx="654005" cy="191846"/>
          </a:xfrm>
          <a:prstGeom prst="straightConnector1">
            <a:avLst/>
          </a:prstGeom>
          <a:ln w="38100">
            <a:solidFill>
              <a:schemeClr val="bg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30" name="CaixaDeTexto 29">
            <a:extLst>
              <a:ext uri="{FF2B5EF4-FFF2-40B4-BE49-F238E27FC236}">
                <a16:creationId xmlns:a16="http://schemas.microsoft.com/office/drawing/2014/main" id="{64881E4F-E1DE-45F7-AA1C-B9C9F6C03EDE}"/>
              </a:ext>
            </a:extLst>
          </p:cNvPr>
          <p:cNvSpPr txBox="1"/>
          <p:nvPr/>
        </p:nvSpPr>
        <p:spPr>
          <a:xfrm>
            <a:off x="502501" y="2584703"/>
            <a:ext cx="3465442" cy="164352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pPr>
            <a:r>
              <a:rPr lang="pt-BR" sz="2800" dirty="0"/>
              <a:t>API para controlar Insert, Update e Delete da tabela CREDIT_CARD</a:t>
            </a:r>
          </a:p>
        </p:txBody>
      </p:sp>
      <p:sp>
        <p:nvSpPr>
          <p:cNvPr id="33" name="CaixaDeTexto 32">
            <a:extLst>
              <a:ext uri="{FF2B5EF4-FFF2-40B4-BE49-F238E27FC236}">
                <a16:creationId xmlns:a16="http://schemas.microsoft.com/office/drawing/2014/main" id="{6A525A94-5849-42C4-B2E8-43835A19DBC0}"/>
              </a:ext>
            </a:extLst>
          </p:cNvPr>
          <p:cNvSpPr txBox="1"/>
          <p:nvPr/>
        </p:nvSpPr>
        <p:spPr>
          <a:xfrm>
            <a:off x="8207357" y="4389029"/>
            <a:ext cx="3465442" cy="164352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pPr>
            <a:r>
              <a:rPr lang="pt-BR" sz="2800" dirty="0"/>
              <a:t>Simula uma package que faria uso de um cartão de crédito para um faturamento</a:t>
            </a:r>
          </a:p>
        </p:txBody>
      </p:sp>
      <p:sp>
        <p:nvSpPr>
          <p:cNvPr id="35" name="CaixaDeTexto 34">
            <a:extLst>
              <a:ext uri="{FF2B5EF4-FFF2-40B4-BE49-F238E27FC236}">
                <a16:creationId xmlns:a16="http://schemas.microsoft.com/office/drawing/2014/main" id="{E81CD32C-98F1-49D3-BC58-B98DC4CDBDD5}"/>
              </a:ext>
            </a:extLst>
          </p:cNvPr>
          <p:cNvSpPr txBox="1"/>
          <p:nvPr/>
        </p:nvSpPr>
        <p:spPr>
          <a:xfrm>
            <a:off x="8273322" y="1764713"/>
            <a:ext cx="3465442" cy="12557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pPr>
            <a:r>
              <a:rPr lang="pt-BR" sz="2800" dirty="0"/>
              <a:t>View com os dados não sigilosos do Cartão de Crédito</a:t>
            </a:r>
          </a:p>
        </p:txBody>
      </p:sp>
    </p:spTree>
    <p:extLst>
      <p:ext uri="{BB962C8B-B14F-4D97-AF65-F5344CB8AC3E}">
        <p14:creationId xmlns:p14="http://schemas.microsoft.com/office/powerpoint/2010/main" val="1991626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719E92F-D459-42F8-8D31-BFF4744AD55A}"/>
              </a:ext>
            </a:extLst>
          </p:cNvPr>
          <p:cNvSpPr>
            <a:spLocks noGrp="1"/>
          </p:cNvSpPr>
          <p:nvPr>
            <p:ph type="title"/>
          </p:nvPr>
        </p:nvSpPr>
        <p:spPr>
          <a:xfrm>
            <a:off x="6238428" y="116632"/>
            <a:ext cx="5616624" cy="720080"/>
          </a:xfrm>
        </p:spPr>
        <p:txBody>
          <a:bodyPr/>
          <a:lstStyle/>
          <a:p>
            <a:pPr algn="ctr"/>
            <a:r>
              <a:rPr lang="pt-BR" dirty="0"/>
              <a:t>CREDIT_CARD_TAPI</a:t>
            </a:r>
          </a:p>
        </p:txBody>
      </p:sp>
      <p:sp>
        <p:nvSpPr>
          <p:cNvPr id="18" name="Espaço Reservado para Texto 17">
            <a:extLst>
              <a:ext uri="{FF2B5EF4-FFF2-40B4-BE49-F238E27FC236}">
                <a16:creationId xmlns:a16="http://schemas.microsoft.com/office/drawing/2014/main" id="{5435478E-88CA-4863-B7C2-9861FD70557B}"/>
              </a:ext>
            </a:extLst>
          </p:cNvPr>
          <p:cNvSpPr>
            <a:spLocks noGrp="1"/>
          </p:cNvSpPr>
          <p:nvPr>
            <p:ph type="body" sz="half" idx="2"/>
          </p:nvPr>
        </p:nvSpPr>
        <p:spPr>
          <a:xfrm>
            <a:off x="6238428" y="1052736"/>
            <a:ext cx="5832647" cy="5400600"/>
          </a:xfrm>
        </p:spPr>
        <p:txBody>
          <a:bodyPr/>
          <a:lstStyle/>
          <a:p>
            <a:r>
              <a:rPr lang="pt-BR" dirty="0"/>
              <a:t>Script de teste: test_insert_card.sql</a:t>
            </a:r>
          </a:p>
          <a:p>
            <a:r>
              <a:rPr lang="pt-BR" sz="2800" dirty="0"/>
              <a:t>Característica:</a:t>
            </a:r>
          </a:p>
          <a:p>
            <a:pPr marL="342900" indent="-342900">
              <a:buFont typeface="Arial" panose="020B0604020202020204" pitchFamily="34" charset="0"/>
              <a:buChar char="•"/>
            </a:pPr>
            <a:r>
              <a:rPr lang="pt-BR" sz="2400" dirty="0"/>
              <a:t>Encapsula a regra para inserir, alterar ou excluir dados na tabela CREDIT_CARD</a:t>
            </a:r>
            <a:endParaRPr lang="pt-BR" sz="2000" dirty="0"/>
          </a:p>
          <a:p>
            <a:pPr marL="342900" indent="-342900">
              <a:buFont typeface="Arial" panose="020B0604020202020204" pitchFamily="34" charset="0"/>
              <a:buChar char="•"/>
            </a:pPr>
            <a:r>
              <a:rPr lang="pt-BR" sz="2400" dirty="0"/>
              <a:t>Usa a package PK_ENCRYPT para criptografar a assinatura e o número do cartão de crédito</a:t>
            </a:r>
          </a:p>
        </p:txBody>
      </p:sp>
      <p:pic>
        <p:nvPicPr>
          <p:cNvPr id="2" name="Imagem 1">
            <a:extLst>
              <a:ext uri="{FF2B5EF4-FFF2-40B4-BE49-F238E27FC236}">
                <a16:creationId xmlns:a16="http://schemas.microsoft.com/office/drawing/2014/main" id="{483F03FB-A3BA-45CA-8DF4-644FB8691C8F}"/>
              </a:ext>
            </a:extLst>
          </p:cNvPr>
          <p:cNvPicPr>
            <a:picLocks noChangeAspect="1"/>
          </p:cNvPicPr>
          <p:nvPr/>
        </p:nvPicPr>
        <p:blipFill>
          <a:blip r:embed="rId2"/>
          <a:stretch>
            <a:fillRect/>
          </a:stretch>
        </p:blipFill>
        <p:spPr>
          <a:xfrm>
            <a:off x="477788" y="389418"/>
            <a:ext cx="4924425" cy="2667000"/>
          </a:xfrm>
          <a:prstGeom prst="rect">
            <a:avLst/>
          </a:prstGeom>
        </p:spPr>
      </p:pic>
      <p:pic>
        <p:nvPicPr>
          <p:cNvPr id="3" name="Imagem 2">
            <a:extLst>
              <a:ext uri="{FF2B5EF4-FFF2-40B4-BE49-F238E27FC236}">
                <a16:creationId xmlns:a16="http://schemas.microsoft.com/office/drawing/2014/main" id="{F943C75F-BC6D-4578-9785-097D014FCBBB}"/>
              </a:ext>
            </a:extLst>
          </p:cNvPr>
          <p:cNvPicPr>
            <a:picLocks noChangeAspect="1"/>
          </p:cNvPicPr>
          <p:nvPr/>
        </p:nvPicPr>
        <p:blipFill>
          <a:blip r:embed="rId3"/>
          <a:stretch>
            <a:fillRect/>
          </a:stretch>
        </p:blipFill>
        <p:spPr>
          <a:xfrm>
            <a:off x="477788" y="5307082"/>
            <a:ext cx="7096125" cy="1524000"/>
          </a:xfrm>
          <a:prstGeom prst="rect">
            <a:avLst/>
          </a:prstGeom>
        </p:spPr>
      </p:pic>
      <p:pic>
        <p:nvPicPr>
          <p:cNvPr id="5" name="Imagem 4">
            <a:extLst>
              <a:ext uri="{FF2B5EF4-FFF2-40B4-BE49-F238E27FC236}">
                <a16:creationId xmlns:a16="http://schemas.microsoft.com/office/drawing/2014/main" id="{DD7ECC68-D257-4C24-B110-D025E1CF2070}"/>
              </a:ext>
            </a:extLst>
          </p:cNvPr>
          <p:cNvPicPr>
            <a:picLocks noChangeAspect="1"/>
          </p:cNvPicPr>
          <p:nvPr/>
        </p:nvPicPr>
        <p:blipFill>
          <a:blip r:embed="rId4"/>
          <a:stretch>
            <a:fillRect/>
          </a:stretch>
        </p:blipFill>
        <p:spPr>
          <a:xfrm>
            <a:off x="477788" y="3163598"/>
            <a:ext cx="4943475" cy="1114425"/>
          </a:xfrm>
          <a:prstGeom prst="rect">
            <a:avLst/>
          </a:prstGeom>
        </p:spPr>
      </p:pic>
      <p:sp>
        <p:nvSpPr>
          <p:cNvPr id="7" name="Seta: Dobrada 6">
            <a:extLst>
              <a:ext uri="{FF2B5EF4-FFF2-40B4-BE49-F238E27FC236}">
                <a16:creationId xmlns:a16="http://schemas.microsoft.com/office/drawing/2014/main" id="{5E6FF55C-024E-4F39-9ADA-3B60A3B63F69}"/>
              </a:ext>
            </a:extLst>
          </p:cNvPr>
          <p:cNvSpPr/>
          <p:nvPr/>
        </p:nvSpPr>
        <p:spPr>
          <a:xfrm rot="10800000" flipH="1">
            <a:off x="549796" y="4279751"/>
            <a:ext cx="498598" cy="733425"/>
          </a:xfrm>
          <a:prstGeom prst="ben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pic>
        <p:nvPicPr>
          <p:cNvPr id="9" name="Imagem 8">
            <a:extLst>
              <a:ext uri="{FF2B5EF4-FFF2-40B4-BE49-F238E27FC236}">
                <a16:creationId xmlns:a16="http://schemas.microsoft.com/office/drawing/2014/main" id="{264563C2-914B-45A7-8358-02E52523950A}"/>
              </a:ext>
            </a:extLst>
          </p:cNvPr>
          <p:cNvPicPr>
            <a:picLocks noChangeAspect="1"/>
          </p:cNvPicPr>
          <p:nvPr/>
        </p:nvPicPr>
        <p:blipFill>
          <a:blip r:embed="rId5"/>
          <a:stretch>
            <a:fillRect/>
          </a:stretch>
        </p:blipFill>
        <p:spPr>
          <a:xfrm>
            <a:off x="1066650" y="4503745"/>
            <a:ext cx="8963025" cy="695325"/>
          </a:xfrm>
          <a:prstGeom prst="rect">
            <a:avLst/>
          </a:prstGeom>
        </p:spPr>
      </p:pic>
    </p:spTree>
    <p:extLst>
      <p:ext uri="{BB962C8B-B14F-4D97-AF65-F5344CB8AC3E}">
        <p14:creationId xmlns:p14="http://schemas.microsoft.com/office/powerpoint/2010/main" val="420571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719E92F-D459-42F8-8D31-BFF4744AD55A}"/>
              </a:ext>
            </a:extLst>
          </p:cNvPr>
          <p:cNvSpPr>
            <a:spLocks noGrp="1"/>
          </p:cNvSpPr>
          <p:nvPr>
            <p:ph type="title"/>
          </p:nvPr>
        </p:nvSpPr>
        <p:spPr>
          <a:xfrm>
            <a:off x="6238428" y="116632"/>
            <a:ext cx="5616624" cy="720080"/>
          </a:xfrm>
        </p:spPr>
        <p:txBody>
          <a:bodyPr/>
          <a:lstStyle/>
          <a:p>
            <a:pPr algn="ctr"/>
            <a:r>
              <a:rPr lang="pt-BR" dirty="0"/>
              <a:t>PK_BILLING</a:t>
            </a:r>
          </a:p>
        </p:txBody>
      </p:sp>
      <p:sp>
        <p:nvSpPr>
          <p:cNvPr id="18" name="Espaço Reservado para Texto 17">
            <a:extLst>
              <a:ext uri="{FF2B5EF4-FFF2-40B4-BE49-F238E27FC236}">
                <a16:creationId xmlns:a16="http://schemas.microsoft.com/office/drawing/2014/main" id="{5435478E-88CA-4863-B7C2-9861FD70557B}"/>
              </a:ext>
            </a:extLst>
          </p:cNvPr>
          <p:cNvSpPr>
            <a:spLocks noGrp="1"/>
          </p:cNvSpPr>
          <p:nvPr>
            <p:ph type="body" sz="half" idx="2"/>
          </p:nvPr>
        </p:nvSpPr>
        <p:spPr>
          <a:xfrm>
            <a:off x="6238428" y="908720"/>
            <a:ext cx="5832647" cy="5400600"/>
          </a:xfrm>
        </p:spPr>
        <p:txBody>
          <a:bodyPr/>
          <a:lstStyle/>
          <a:p>
            <a:r>
              <a:rPr lang="pt-BR" dirty="0"/>
              <a:t>Script de teste: test_billing.sql</a:t>
            </a:r>
          </a:p>
          <a:p>
            <a:r>
              <a:rPr lang="pt-BR" sz="2800" dirty="0"/>
              <a:t>Característica:</a:t>
            </a:r>
          </a:p>
          <a:p>
            <a:pPr marL="457200" indent="-457200">
              <a:buFont typeface="Arial" panose="020B0604020202020204" pitchFamily="34" charset="0"/>
              <a:buChar char="•"/>
            </a:pPr>
            <a:r>
              <a:rPr lang="pt-BR" sz="2800" dirty="0"/>
              <a:t>Simula um processo de faturamento que faz uso do cartão criptografado.</a:t>
            </a:r>
          </a:p>
          <a:p>
            <a:pPr marL="457200" indent="-457200">
              <a:buFont typeface="Arial" panose="020B0604020202020204" pitchFamily="34" charset="0"/>
              <a:buChar char="•"/>
            </a:pPr>
            <a:endParaRPr lang="pt-BR" sz="1600" dirty="0"/>
          </a:p>
          <a:p>
            <a:pPr marL="457200" indent="-457200">
              <a:buFont typeface="Arial" panose="020B0604020202020204" pitchFamily="34" charset="0"/>
              <a:buChar char="•"/>
            </a:pPr>
            <a:r>
              <a:rPr lang="pt-BR" sz="2800" dirty="0"/>
              <a:t>Apenas faz o OUTPUT dos dados do cartão para exemplificar a descriptografia.</a:t>
            </a:r>
          </a:p>
          <a:p>
            <a:endParaRPr lang="pt-BR" sz="2800" dirty="0"/>
          </a:p>
        </p:txBody>
      </p:sp>
      <p:pic>
        <p:nvPicPr>
          <p:cNvPr id="2" name="Imagem 1">
            <a:extLst>
              <a:ext uri="{FF2B5EF4-FFF2-40B4-BE49-F238E27FC236}">
                <a16:creationId xmlns:a16="http://schemas.microsoft.com/office/drawing/2014/main" id="{F7F89499-5DD0-4178-A8D8-569E1E3A4ECA}"/>
              </a:ext>
            </a:extLst>
          </p:cNvPr>
          <p:cNvPicPr>
            <a:picLocks noChangeAspect="1"/>
          </p:cNvPicPr>
          <p:nvPr/>
        </p:nvPicPr>
        <p:blipFill>
          <a:blip r:embed="rId2"/>
          <a:stretch>
            <a:fillRect/>
          </a:stretch>
        </p:blipFill>
        <p:spPr>
          <a:xfrm>
            <a:off x="261764" y="4981575"/>
            <a:ext cx="9496425" cy="1876425"/>
          </a:xfrm>
          <a:prstGeom prst="rect">
            <a:avLst/>
          </a:prstGeom>
        </p:spPr>
      </p:pic>
      <p:pic>
        <p:nvPicPr>
          <p:cNvPr id="4" name="Imagem 3">
            <a:extLst>
              <a:ext uri="{FF2B5EF4-FFF2-40B4-BE49-F238E27FC236}">
                <a16:creationId xmlns:a16="http://schemas.microsoft.com/office/drawing/2014/main" id="{44E52BCA-896D-431A-A17A-751EE4967231}"/>
              </a:ext>
            </a:extLst>
          </p:cNvPr>
          <p:cNvPicPr>
            <a:picLocks noChangeAspect="1"/>
          </p:cNvPicPr>
          <p:nvPr/>
        </p:nvPicPr>
        <p:blipFill>
          <a:blip r:embed="rId3"/>
          <a:stretch>
            <a:fillRect/>
          </a:stretch>
        </p:blipFill>
        <p:spPr>
          <a:xfrm>
            <a:off x="1341884" y="3262956"/>
            <a:ext cx="7067550" cy="466725"/>
          </a:xfrm>
          <a:prstGeom prst="rect">
            <a:avLst/>
          </a:prstGeom>
        </p:spPr>
      </p:pic>
      <p:sp>
        <p:nvSpPr>
          <p:cNvPr id="7" name="Seta: Dobrada 6">
            <a:extLst>
              <a:ext uri="{FF2B5EF4-FFF2-40B4-BE49-F238E27FC236}">
                <a16:creationId xmlns:a16="http://schemas.microsoft.com/office/drawing/2014/main" id="{7E08E0BC-FCD5-4772-A2CA-0207765996F5}"/>
              </a:ext>
            </a:extLst>
          </p:cNvPr>
          <p:cNvSpPr/>
          <p:nvPr/>
        </p:nvSpPr>
        <p:spPr>
          <a:xfrm rot="10800000" flipH="1">
            <a:off x="843286" y="2924944"/>
            <a:ext cx="498598" cy="733425"/>
          </a:xfrm>
          <a:prstGeom prst="ben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pic>
        <p:nvPicPr>
          <p:cNvPr id="3" name="Imagem 2">
            <a:extLst>
              <a:ext uri="{FF2B5EF4-FFF2-40B4-BE49-F238E27FC236}">
                <a16:creationId xmlns:a16="http://schemas.microsoft.com/office/drawing/2014/main" id="{EC1DD08D-C538-41B2-8F06-AB25909119FA}"/>
              </a:ext>
            </a:extLst>
          </p:cNvPr>
          <p:cNvPicPr>
            <a:picLocks noChangeAspect="1"/>
          </p:cNvPicPr>
          <p:nvPr/>
        </p:nvPicPr>
        <p:blipFill>
          <a:blip r:embed="rId4"/>
          <a:stretch>
            <a:fillRect/>
          </a:stretch>
        </p:blipFill>
        <p:spPr>
          <a:xfrm>
            <a:off x="549796" y="296565"/>
            <a:ext cx="4895850" cy="2686050"/>
          </a:xfrm>
          <a:prstGeom prst="rect">
            <a:avLst/>
          </a:prstGeom>
        </p:spPr>
      </p:pic>
    </p:spTree>
    <p:extLst>
      <p:ext uri="{BB962C8B-B14F-4D97-AF65-F5344CB8AC3E}">
        <p14:creationId xmlns:p14="http://schemas.microsoft.com/office/powerpoint/2010/main" val="427282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1083320"/>
            <a:ext cx="10360501" cy="618480"/>
          </a:xfrm>
        </p:spPr>
        <p:txBody>
          <a:bodyPr rtlCol="0">
            <a:normAutofit/>
          </a:bodyPr>
          <a:lstStyle/>
          <a:p>
            <a:r>
              <a:rPr lang="pt-BR" sz="2800" dirty="0"/>
              <a:t>Material de apoio</a:t>
            </a:r>
          </a:p>
        </p:txBody>
      </p:sp>
      <p:sp>
        <p:nvSpPr>
          <p:cNvPr id="14" name="Espaço Reservado para Conteúdo 13"/>
          <p:cNvSpPr>
            <a:spLocks noGrp="1"/>
          </p:cNvSpPr>
          <p:nvPr>
            <p:ph idx="1"/>
          </p:nvPr>
        </p:nvSpPr>
        <p:spPr>
          <a:xfrm>
            <a:off x="914162" y="1803401"/>
            <a:ext cx="10360501" cy="3281783"/>
          </a:xfrm>
        </p:spPr>
        <p:txBody>
          <a:bodyPr rtlCol="0">
            <a:normAutofit/>
          </a:bodyPr>
          <a:lstStyle/>
          <a:p>
            <a:pPr lvl="1"/>
            <a:endParaRPr lang="pt-BR" sz="1600" dirty="0"/>
          </a:p>
          <a:p>
            <a:pPr lvl="1"/>
            <a:endParaRPr lang="pt-BR" sz="1600" dirty="0"/>
          </a:p>
          <a:p>
            <a:pPr lvl="1"/>
            <a:r>
              <a:rPr lang="pt-BR" sz="1600" dirty="0"/>
              <a:t>Manually Encrypting Data – </a:t>
            </a:r>
            <a:r>
              <a:rPr lang="pt-BR" sz="1600" dirty="0">
                <a:hlinkClick r:id="rId2"/>
              </a:rPr>
              <a:t>https://docs.oracle.com/database/121/DBSEG/data_encryption.htm</a:t>
            </a:r>
            <a:endParaRPr lang="pt-BR" sz="1600" dirty="0"/>
          </a:p>
          <a:p>
            <a:pPr lvl="1"/>
            <a:r>
              <a:rPr lang="pt-BR" sz="1600" dirty="0"/>
              <a:t>DBMS_CRYPTO - </a:t>
            </a:r>
            <a:r>
              <a:rPr lang="pt-BR" sz="1600" dirty="0">
                <a:hlinkClick r:id="rId3"/>
              </a:rPr>
              <a:t>https://docs.oracle.com/database/121/ARPLS/d_crypto.htm</a:t>
            </a:r>
            <a:endParaRPr lang="pt-BR" sz="1600" dirty="0"/>
          </a:p>
          <a:p>
            <a:pPr lvl="1"/>
            <a:r>
              <a:rPr lang="pt-BR" sz="1600" dirty="0"/>
              <a:t>UTL_I18N - </a:t>
            </a:r>
            <a:r>
              <a:rPr lang="pt-BR" sz="1600" dirty="0">
                <a:hlinkClick r:id="rId4"/>
              </a:rPr>
              <a:t>https://docs.oracle.com/database/121/ARPLS/u_i18n.htm</a:t>
            </a:r>
            <a:endParaRPr lang="pt-BR" sz="1600" dirty="0"/>
          </a:p>
          <a:p>
            <a:pPr lvl="1"/>
            <a:r>
              <a:rPr lang="pt-BR" sz="1600" dirty="0"/>
              <a:t>DBMS_LOCK - </a:t>
            </a:r>
            <a:r>
              <a:rPr lang="pt-BR" sz="1600" dirty="0">
                <a:hlinkClick r:id="rId5"/>
              </a:rPr>
              <a:t>https://docs.oracle.com/cd/B19306_01/appdev.102/b14258/d_lock.htm</a:t>
            </a:r>
            <a:endParaRPr lang="pt-BR" sz="1600" dirty="0"/>
          </a:p>
          <a:p>
            <a:pPr lvl="1"/>
            <a:r>
              <a:rPr lang="pt-BR" sz="1600" dirty="0"/>
              <a:t>AES - </a:t>
            </a:r>
            <a:r>
              <a:rPr lang="pt-BR" sz="1600" dirty="0">
                <a:hlinkClick r:id="rId6"/>
              </a:rPr>
              <a:t>https://pt.wikipedia.org/wiki/Advanced_Encryption_Standard</a:t>
            </a:r>
            <a:endParaRPr lang="pt-BR" sz="1600" dirty="0"/>
          </a:p>
          <a:p>
            <a:pPr lvl="1"/>
            <a:endParaRPr lang="pt-BR" sz="1600" dirty="0"/>
          </a:p>
          <a:p>
            <a:pPr lvl="1"/>
            <a:r>
              <a:rPr lang="pt-BR" sz="1600" dirty="0"/>
              <a:t>Fontes dos exemplos disponíveis em: </a:t>
            </a:r>
            <a:r>
              <a:rPr lang="pt-BR" sz="1600" dirty="0">
                <a:hlinkClick r:id="rId7"/>
              </a:rPr>
              <a:t>https://github.com/plsqlcamp/Meetup/tree/master/003%2320180903/Source</a:t>
            </a:r>
            <a:endParaRPr lang="pt-BR" sz="1600" dirty="0"/>
          </a:p>
          <a:p>
            <a:pPr lvl="1"/>
            <a:endParaRPr lang="pt-BR" sz="1600" dirty="0"/>
          </a:p>
          <a:p>
            <a:pPr lvl="1"/>
            <a:endParaRPr lang="pt-BR" sz="1600" dirty="0"/>
          </a:p>
          <a:p>
            <a:pPr lvl="1"/>
            <a:endParaRPr lang="pt-BR" sz="1600" dirty="0"/>
          </a:p>
          <a:p>
            <a:pPr lvl="1"/>
            <a:endParaRPr lang="pt-BR" sz="1600" dirty="0"/>
          </a:p>
          <a:p>
            <a:pPr lvl="1"/>
            <a:endParaRPr lang="pt-BR" sz="1600" dirty="0"/>
          </a:p>
          <a:p>
            <a:pPr lvl="1"/>
            <a:endParaRPr lang="pt-br" dirty="0"/>
          </a:p>
        </p:txBody>
      </p:sp>
    </p:spTree>
    <p:extLst>
      <p:ext uri="{BB962C8B-B14F-4D97-AF65-F5344CB8AC3E}">
        <p14:creationId xmlns:p14="http://schemas.microsoft.com/office/powerpoint/2010/main" val="275570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482600"/>
            <a:ext cx="10360501" cy="714152"/>
          </a:xfrm>
        </p:spPr>
        <p:txBody>
          <a:bodyPr rtlCol="0"/>
          <a:lstStyle/>
          <a:p>
            <a:r>
              <a:rPr lang="pt-BR" dirty="0"/>
              <a:t>Package DBMS_CRYPTO</a:t>
            </a:r>
            <a:endParaRPr lang="en-US" dirty="0"/>
          </a:p>
        </p:txBody>
      </p:sp>
      <p:sp>
        <p:nvSpPr>
          <p:cNvPr id="14" name="Espaço Reservado para Conteúdo 13"/>
          <p:cNvSpPr>
            <a:spLocks noGrp="1"/>
          </p:cNvSpPr>
          <p:nvPr>
            <p:ph idx="1"/>
          </p:nvPr>
        </p:nvSpPr>
        <p:spPr/>
        <p:txBody>
          <a:bodyPr rtlCol="0"/>
          <a:lstStyle/>
          <a:p>
            <a:pPr rtl="0"/>
            <a:r>
              <a:rPr lang="pt-BR" dirty="0"/>
              <a:t>Possui interface para criptografar e descriptografar CLOB, BLOB e RAW</a:t>
            </a:r>
          </a:p>
          <a:p>
            <a:pPr lvl="1"/>
            <a:r>
              <a:rPr lang="pt-BR" dirty="0"/>
              <a:t>VARCHAR2 deve ser transformado em RAW antes de ser criptografado.</a:t>
            </a:r>
          </a:p>
          <a:p>
            <a:pPr rtl="0"/>
            <a:endParaRPr lang="pt-BR" dirty="0"/>
          </a:p>
          <a:p>
            <a:pPr rtl="0"/>
            <a:r>
              <a:rPr lang="pt-BR" dirty="0"/>
              <a:t>Suporta vários algoritmos de criptografia</a:t>
            </a:r>
          </a:p>
          <a:p>
            <a:pPr lvl="1"/>
            <a:r>
              <a:rPr lang="pt-BR" dirty="0"/>
              <a:t>AES - Adotado como padrão de criptografia pelo governo dos Estados Unidos.</a:t>
            </a:r>
          </a:p>
          <a:p>
            <a:pPr rtl="0"/>
            <a:endParaRPr lang="pt-BR" dirty="0"/>
          </a:p>
          <a:p>
            <a:pPr rtl="0"/>
            <a:r>
              <a:rPr lang="pt-BR" dirty="0"/>
              <a:t>Possibilita a geração de HASH e MAC</a:t>
            </a:r>
          </a:p>
          <a:p>
            <a:pPr rtl="0"/>
            <a:endParaRPr lang="pt-BR" dirty="0"/>
          </a:p>
        </p:txBody>
      </p:sp>
    </p:spTree>
    <p:extLst>
      <p:ext uri="{BB962C8B-B14F-4D97-AF65-F5344CB8AC3E}">
        <p14:creationId xmlns:p14="http://schemas.microsoft.com/office/powerpoint/2010/main" val="217090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2">
            <a:extLst>
              <a:ext uri="{FF2B5EF4-FFF2-40B4-BE49-F238E27FC236}">
                <a16:creationId xmlns:a16="http://schemas.microsoft.com/office/drawing/2014/main" id="{6AD96FBF-BF87-4A44-A12C-C3C453DC8447}"/>
              </a:ext>
            </a:extLst>
          </p:cNvPr>
          <p:cNvSpPr txBox="1">
            <a:spLocks/>
          </p:cNvSpPr>
          <p:nvPr/>
        </p:nvSpPr>
        <p:spPr>
          <a:xfrm>
            <a:off x="837828" y="836712"/>
            <a:ext cx="10360501" cy="1219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r>
              <a:rPr lang="pt-BR" sz="2800" dirty="0"/>
              <a:t>Rodrigo edson fernandes</a:t>
            </a:r>
          </a:p>
        </p:txBody>
      </p:sp>
      <p:sp>
        <p:nvSpPr>
          <p:cNvPr id="8" name="Espaço Reservado para Conteúdo 13">
            <a:extLst>
              <a:ext uri="{FF2B5EF4-FFF2-40B4-BE49-F238E27FC236}">
                <a16:creationId xmlns:a16="http://schemas.microsoft.com/office/drawing/2014/main" id="{EF4F377A-309C-4741-9A51-93C783812EA2}"/>
              </a:ext>
            </a:extLst>
          </p:cNvPr>
          <p:cNvSpPr txBox="1">
            <a:spLocks/>
          </p:cNvSpPr>
          <p:nvPr/>
        </p:nvSpPr>
        <p:spPr>
          <a:xfrm>
            <a:off x="844592" y="2204864"/>
            <a:ext cx="10360501" cy="1512168"/>
          </a:xfrm>
          <a:prstGeom prst="rect">
            <a:avLst/>
          </a:prstGeom>
        </p:spPr>
        <p:txBody>
          <a:bodyPr vert="horz" lIns="121899" tIns="60949" rIns="121899" bIns="60949" rtlCol="0">
            <a:normAutofit/>
          </a:bodyPr>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lvl="1"/>
            <a:r>
              <a:rPr lang="pt-BR" sz="1600" dirty="0"/>
              <a:t>E-mail: </a:t>
            </a:r>
            <a:r>
              <a:rPr lang="pt-BR" sz="1600" dirty="0">
                <a:hlinkClick r:id="rId2"/>
              </a:rPr>
              <a:t>rodrigoedson@gmail.com</a:t>
            </a:r>
            <a:endParaRPr lang="pt-BR" sz="1600" dirty="0"/>
          </a:p>
          <a:p>
            <a:pPr lvl="1"/>
            <a:r>
              <a:rPr lang="pt-BR" sz="1600" dirty="0"/>
              <a:t>LinkedIn: </a:t>
            </a:r>
            <a:r>
              <a:rPr lang="pt-BR" sz="1600" dirty="0">
                <a:hlinkClick r:id="rId3"/>
              </a:rPr>
              <a:t>https://www.linkedin.com/in/rodrigo-edson-fernandes/</a:t>
            </a:r>
            <a:endParaRPr lang="pt-BR" sz="1600" dirty="0"/>
          </a:p>
        </p:txBody>
      </p:sp>
      <p:sp>
        <p:nvSpPr>
          <p:cNvPr id="13" name="Título 12">
            <a:extLst>
              <a:ext uri="{FF2B5EF4-FFF2-40B4-BE49-F238E27FC236}">
                <a16:creationId xmlns:a16="http://schemas.microsoft.com/office/drawing/2014/main" id="{275D0F2C-4812-4580-A658-8C3117CEAA9A}"/>
              </a:ext>
            </a:extLst>
          </p:cNvPr>
          <p:cNvSpPr txBox="1">
            <a:spLocks/>
          </p:cNvSpPr>
          <p:nvPr/>
        </p:nvSpPr>
        <p:spPr>
          <a:xfrm>
            <a:off x="981844" y="193576"/>
            <a:ext cx="10360501" cy="715144"/>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pPr algn="ctr"/>
            <a:r>
              <a:rPr lang="pt-BR" dirty="0"/>
              <a:t>Obrigado!!!</a:t>
            </a:r>
          </a:p>
        </p:txBody>
      </p:sp>
    </p:spTree>
    <p:extLst>
      <p:ext uri="{BB962C8B-B14F-4D97-AF65-F5344CB8AC3E}">
        <p14:creationId xmlns:p14="http://schemas.microsoft.com/office/powerpoint/2010/main" val="62011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188640"/>
            <a:ext cx="10360501" cy="714152"/>
          </a:xfrm>
        </p:spPr>
        <p:txBody>
          <a:bodyPr rtlCol="0"/>
          <a:lstStyle/>
          <a:p>
            <a:r>
              <a:rPr lang="pt-BR" dirty="0"/>
              <a:t>Resumo da Package DBMS_CRYPTO</a:t>
            </a:r>
            <a:endParaRPr lang="en-US" dirty="0"/>
          </a:p>
        </p:txBody>
      </p:sp>
      <p:sp>
        <p:nvSpPr>
          <p:cNvPr id="3" name="Espaço Reservado para Conteúdo 2">
            <a:extLst>
              <a:ext uri="{FF2B5EF4-FFF2-40B4-BE49-F238E27FC236}">
                <a16:creationId xmlns:a16="http://schemas.microsoft.com/office/drawing/2014/main" id="{128C4F20-DC1F-4A17-A137-2A0568C53674}"/>
              </a:ext>
            </a:extLst>
          </p:cNvPr>
          <p:cNvSpPr>
            <a:spLocks noGrp="1"/>
          </p:cNvSpPr>
          <p:nvPr>
            <p:ph idx="1"/>
          </p:nvPr>
        </p:nvSpPr>
        <p:spPr/>
        <p:txBody>
          <a:bodyPr/>
          <a:lstStyle/>
          <a:p>
            <a:endParaRPr lang="pt-BR" dirty="0"/>
          </a:p>
        </p:txBody>
      </p:sp>
      <p:pic>
        <p:nvPicPr>
          <p:cNvPr id="4" name="Imagem 3">
            <a:extLst>
              <a:ext uri="{FF2B5EF4-FFF2-40B4-BE49-F238E27FC236}">
                <a16:creationId xmlns:a16="http://schemas.microsoft.com/office/drawing/2014/main" id="{5A4C21A5-E3BC-4837-B340-18256D5FE54E}"/>
              </a:ext>
            </a:extLst>
          </p:cNvPr>
          <p:cNvPicPr>
            <a:picLocks noChangeAspect="1"/>
          </p:cNvPicPr>
          <p:nvPr/>
        </p:nvPicPr>
        <p:blipFill>
          <a:blip r:embed="rId2"/>
          <a:stretch>
            <a:fillRect/>
          </a:stretch>
        </p:blipFill>
        <p:spPr>
          <a:xfrm>
            <a:off x="783428" y="836712"/>
            <a:ext cx="10621967" cy="5661248"/>
          </a:xfrm>
          <a:prstGeom prst="rect">
            <a:avLst/>
          </a:prstGeom>
        </p:spPr>
      </p:pic>
      <p:sp>
        <p:nvSpPr>
          <p:cNvPr id="5" name="CaixaDeTexto 4">
            <a:extLst>
              <a:ext uri="{FF2B5EF4-FFF2-40B4-BE49-F238E27FC236}">
                <a16:creationId xmlns:a16="http://schemas.microsoft.com/office/drawing/2014/main" id="{63E266E3-1F6B-4650-B706-6E9144FDFFC5}"/>
              </a:ext>
            </a:extLst>
          </p:cNvPr>
          <p:cNvSpPr txBox="1"/>
          <p:nvPr/>
        </p:nvSpPr>
        <p:spPr>
          <a:xfrm>
            <a:off x="765820" y="6453336"/>
            <a:ext cx="7383431" cy="313932"/>
          </a:xfrm>
          <a:prstGeom prst="rect">
            <a:avLst/>
          </a:prstGeom>
          <a:noFill/>
        </p:spPr>
        <p:txBody>
          <a:bodyPr wrap="none" rtlCol="0">
            <a:spAutoFit/>
          </a:bodyPr>
          <a:lstStyle/>
          <a:p>
            <a:pPr>
              <a:lnSpc>
                <a:spcPct val="90000"/>
              </a:lnSpc>
            </a:pPr>
            <a:r>
              <a:rPr lang="pt-BR" sz="1600" dirty="0"/>
              <a:t>Fonte: https://docs.oracle.com/database/121/ARPLS/d_crypto.htm#ARPLS65670</a:t>
            </a:r>
          </a:p>
        </p:txBody>
      </p:sp>
    </p:spTree>
    <p:extLst>
      <p:ext uri="{BB962C8B-B14F-4D97-AF65-F5344CB8AC3E}">
        <p14:creationId xmlns:p14="http://schemas.microsoft.com/office/powerpoint/2010/main" val="270303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99133" y="188640"/>
            <a:ext cx="5383911" cy="1727200"/>
          </a:xfrm>
        </p:spPr>
        <p:txBody>
          <a:bodyPr rtlCol="0"/>
          <a:lstStyle/>
          <a:p>
            <a:r>
              <a:rPr lang="pt-BR" dirty="0"/>
              <a:t>VARCHAR2:</a:t>
            </a:r>
            <a:br>
              <a:rPr lang="pt-BR" dirty="0"/>
            </a:br>
            <a:br>
              <a:rPr lang="pt-BR" dirty="0"/>
            </a:br>
            <a:endParaRPr lang="en-US" dirty="0"/>
          </a:p>
        </p:txBody>
      </p:sp>
      <p:sp>
        <p:nvSpPr>
          <p:cNvPr id="4" name="Espaço Reservado para Texto 3"/>
          <p:cNvSpPr>
            <a:spLocks noGrp="1"/>
          </p:cNvSpPr>
          <p:nvPr>
            <p:ph type="body" sz="half" idx="2"/>
          </p:nvPr>
        </p:nvSpPr>
        <p:spPr>
          <a:xfrm>
            <a:off x="6399133" y="1412776"/>
            <a:ext cx="5180251" cy="5040560"/>
          </a:xfrm>
        </p:spPr>
        <p:txBody>
          <a:bodyPr rtlCol="0"/>
          <a:lstStyle/>
          <a:p>
            <a:pPr rtl="0"/>
            <a:r>
              <a:rPr lang="pt-BR" dirty="0"/>
              <a:t>VARCHAR2 não pode ser criptografado diretamente.</a:t>
            </a:r>
          </a:p>
          <a:p>
            <a:pPr rtl="0"/>
            <a:r>
              <a:rPr lang="pt-BR" dirty="0"/>
              <a:t>Passos para criptografar:</a:t>
            </a:r>
          </a:p>
          <a:p>
            <a:pPr marL="457200" indent="-457200">
              <a:buFont typeface="+mj-lt"/>
              <a:buAutoNum type="arabicPeriod"/>
            </a:pPr>
            <a:r>
              <a:rPr lang="pt-BR" dirty="0"/>
              <a:t>Converter o VARCHAR2 para o charset AL32UTF8</a:t>
            </a:r>
          </a:p>
          <a:p>
            <a:pPr marL="457200" indent="-457200">
              <a:buFont typeface="+mj-lt"/>
              <a:buAutoNum type="arabicPeriod"/>
            </a:pPr>
            <a:r>
              <a:rPr lang="pt-BR" dirty="0"/>
              <a:t>Converter para o tipo RAW</a:t>
            </a:r>
          </a:p>
          <a:p>
            <a:r>
              <a:rPr lang="pt-BR" dirty="0"/>
              <a:t>Passos para descriptografar</a:t>
            </a:r>
          </a:p>
          <a:p>
            <a:pPr marL="457200" indent="-457200">
              <a:buFont typeface="+mj-lt"/>
              <a:buAutoNum type="arabicPeriod"/>
            </a:pPr>
            <a:r>
              <a:rPr lang="pt-BR" dirty="0"/>
              <a:t>Converter o RAW para VARCHAR2 no charset AL32UTF8</a:t>
            </a:r>
          </a:p>
          <a:p>
            <a:pPr marL="457200" indent="-457200">
              <a:buFont typeface="+mj-lt"/>
              <a:buAutoNum type="arabicPeriod"/>
            </a:pPr>
            <a:r>
              <a:rPr lang="pt-BR" dirty="0"/>
              <a:t>Converter para o charset desejado.</a:t>
            </a:r>
          </a:p>
        </p:txBody>
      </p:sp>
      <p:pic>
        <p:nvPicPr>
          <p:cNvPr id="3" name="Imagem 2">
            <a:extLst>
              <a:ext uri="{FF2B5EF4-FFF2-40B4-BE49-F238E27FC236}">
                <a16:creationId xmlns:a16="http://schemas.microsoft.com/office/drawing/2014/main" id="{735BD31B-C26B-4BD1-9E5E-E2DA17E44E18}"/>
              </a:ext>
            </a:extLst>
          </p:cNvPr>
          <p:cNvPicPr>
            <a:picLocks noChangeAspect="1"/>
          </p:cNvPicPr>
          <p:nvPr/>
        </p:nvPicPr>
        <p:blipFill>
          <a:blip r:embed="rId3"/>
          <a:stretch>
            <a:fillRect/>
          </a:stretch>
        </p:blipFill>
        <p:spPr>
          <a:xfrm>
            <a:off x="837828" y="404664"/>
            <a:ext cx="4438650" cy="2409825"/>
          </a:xfrm>
          <a:prstGeom prst="rect">
            <a:avLst/>
          </a:prstGeom>
        </p:spPr>
      </p:pic>
      <p:pic>
        <p:nvPicPr>
          <p:cNvPr id="5" name="Imagem 4">
            <a:extLst>
              <a:ext uri="{FF2B5EF4-FFF2-40B4-BE49-F238E27FC236}">
                <a16:creationId xmlns:a16="http://schemas.microsoft.com/office/drawing/2014/main" id="{7094C409-2BFF-4A92-8FCC-AB110F9C88A9}"/>
              </a:ext>
            </a:extLst>
          </p:cNvPr>
          <p:cNvPicPr>
            <a:picLocks noChangeAspect="1"/>
          </p:cNvPicPr>
          <p:nvPr/>
        </p:nvPicPr>
        <p:blipFill>
          <a:blip r:embed="rId4"/>
          <a:stretch>
            <a:fillRect/>
          </a:stretch>
        </p:blipFill>
        <p:spPr>
          <a:xfrm>
            <a:off x="477788" y="3194516"/>
            <a:ext cx="5476875" cy="3228975"/>
          </a:xfrm>
          <a:prstGeom prst="rect">
            <a:avLst/>
          </a:prstGeom>
        </p:spPr>
      </p:pic>
      <p:sp>
        <p:nvSpPr>
          <p:cNvPr id="17" name="CaixaDeTexto 16">
            <a:extLst>
              <a:ext uri="{FF2B5EF4-FFF2-40B4-BE49-F238E27FC236}">
                <a16:creationId xmlns:a16="http://schemas.microsoft.com/office/drawing/2014/main" id="{FB43408D-D2D2-4659-905C-A173CC57A3BF}"/>
              </a:ext>
            </a:extLst>
          </p:cNvPr>
          <p:cNvSpPr txBox="1"/>
          <p:nvPr/>
        </p:nvSpPr>
        <p:spPr>
          <a:xfrm>
            <a:off x="0" y="6527144"/>
            <a:ext cx="6173806" cy="286232"/>
          </a:xfrm>
          <a:prstGeom prst="rect">
            <a:avLst/>
          </a:prstGeom>
          <a:noFill/>
        </p:spPr>
        <p:txBody>
          <a:bodyPr wrap="none" rtlCol="0">
            <a:spAutoFit/>
          </a:bodyPr>
          <a:lstStyle/>
          <a:p>
            <a:pPr>
              <a:lnSpc>
                <a:spcPct val="90000"/>
              </a:lnSpc>
            </a:pPr>
            <a:r>
              <a:rPr lang="pt-BR" sz="1400" dirty="0"/>
              <a:t>Fonte: https://docs.oracle.com/database/121/ARPLS/u_i18n.htm#ARPLS410</a:t>
            </a:r>
          </a:p>
        </p:txBody>
      </p:sp>
    </p:spTree>
    <p:extLst>
      <p:ext uri="{BB962C8B-B14F-4D97-AF65-F5344CB8AC3E}">
        <p14:creationId xmlns:p14="http://schemas.microsoft.com/office/powerpoint/2010/main" val="137955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1764" y="266576"/>
            <a:ext cx="11665296" cy="714152"/>
          </a:xfrm>
        </p:spPr>
        <p:txBody>
          <a:bodyPr rtlCol="0">
            <a:normAutofit/>
          </a:bodyPr>
          <a:lstStyle/>
          <a:p>
            <a:r>
              <a:rPr lang="pt-BR" sz="3000" dirty="0"/>
              <a:t>Quando usar HASH ou MAC (Message Authentication Code)</a:t>
            </a:r>
            <a:endParaRPr lang="en-US" sz="3000" dirty="0"/>
          </a:p>
        </p:txBody>
      </p:sp>
      <p:sp>
        <p:nvSpPr>
          <p:cNvPr id="8" name="Espaço Reservado para Conteúdo 7">
            <a:extLst>
              <a:ext uri="{FF2B5EF4-FFF2-40B4-BE49-F238E27FC236}">
                <a16:creationId xmlns:a16="http://schemas.microsoft.com/office/drawing/2014/main" id="{F4093571-3BC2-4528-8418-40DDDA9D330A}"/>
              </a:ext>
            </a:extLst>
          </p:cNvPr>
          <p:cNvSpPr>
            <a:spLocks noGrp="1"/>
          </p:cNvSpPr>
          <p:nvPr>
            <p:ph idx="1"/>
          </p:nvPr>
        </p:nvSpPr>
        <p:spPr>
          <a:xfrm>
            <a:off x="914162" y="1268760"/>
            <a:ext cx="10360501" cy="5256584"/>
          </a:xfrm>
        </p:spPr>
        <p:txBody>
          <a:bodyPr>
            <a:normAutofit lnSpcReduction="10000"/>
          </a:bodyPr>
          <a:lstStyle/>
          <a:p>
            <a:r>
              <a:rPr lang="pt-BR" dirty="0"/>
              <a:t>Ambos são algoritmos de via única, ou seja partindo da informação final (Hash ou MAC) não é possível voltar para a original.</a:t>
            </a:r>
          </a:p>
          <a:p>
            <a:r>
              <a:rPr lang="pt-BR" dirty="0"/>
              <a:t>HASH é usado para assegurar integridade, ou seja, ao receber um dado é possível calcular seu HASH e compará-lo com o fornecido pelo emissor.  </a:t>
            </a:r>
          </a:p>
          <a:p>
            <a:pPr lvl="1"/>
            <a:r>
              <a:rPr lang="pt-BR" dirty="0"/>
              <a:t>EX: HASH em MD5 fornecido para o Apache HTTP Server</a:t>
            </a:r>
          </a:p>
          <a:p>
            <a:pPr lvl="2"/>
            <a:r>
              <a:rPr lang="pt-BR" dirty="0"/>
              <a:t>( 818adca52f3be187fe45d6822755be95 *httpd-2.4.34.tar.bz2)</a:t>
            </a:r>
          </a:p>
          <a:p>
            <a:pPr lvl="2"/>
            <a:r>
              <a:rPr lang="pt-BR" dirty="0"/>
              <a:t>Fonte: </a:t>
            </a:r>
            <a:r>
              <a:rPr lang="pt-BR" dirty="0">
                <a:hlinkClick r:id="rId2"/>
              </a:rPr>
              <a:t>https://httpd.apache.org/download.cgi</a:t>
            </a:r>
            <a:endParaRPr lang="pt-BR" dirty="0"/>
          </a:p>
          <a:p>
            <a:r>
              <a:rPr lang="pt-BR" dirty="0"/>
              <a:t>MAC é similar ao HASH mas para que o receptor possa calculá-lo é necessário possuir a CHAVE usada pelo emissor.</a:t>
            </a:r>
          </a:p>
          <a:p>
            <a:pPr lvl="1"/>
            <a:r>
              <a:rPr lang="pt-BR" dirty="0"/>
              <a:t>Pode ser usado, por exemplo, para validar troca de mensagens ou arquivos entre sistemas que conheçam a chave um do outro.</a:t>
            </a:r>
          </a:p>
          <a:p>
            <a:pPr lvl="1"/>
            <a:endParaRPr lang="pt-BR" dirty="0"/>
          </a:p>
        </p:txBody>
      </p:sp>
    </p:spTree>
    <p:extLst>
      <p:ext uri="{BB962C8B-B14F-4D97-AF65-F5344CB8AC3E}">
        <p14:creationId xmlns:p14="http://schemas.microsoft.com/office/powerpoint/2010/main" val="329465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1764" y="266576"/>
            <a:ext cx="11665296" cy="714152"/>
          </a:xfrm>
        </p:spPr>
        <p:txBody>
          <a:bodyPr rtlCol="0">
            <a:normAutofit/>
          </a:bodyPr>
          <a:lstStyle/>
          <a:p>
            <a:pPr algn="ctr"/>
            <a:r>
              <a:rPr lang="pt-BR" dirty="0"/>
              <a:t>Geração e armazenamento das Chaves</a:t>
            </a:r>
            <a:endParaRPr lang="en-US" dirty="0"/>
          </a:p>
        </p:txBody>
      </p:sp>
      <p:sp>
        <p:nvSpPr>
          <p:cNvPr id="8" name="Espaço Reservado para Conteúdo 7">
            <a:extLst>
              <a:ext uri="{FF2B5EF4-FFF2-40B4-BE49-F238E27FC236}">
                <a16:creationId xmlns:a16="http://schemas.microsoft.com/office/drawing/2014/main" id="{F4093571-3BC2-4528-8418-40DDDA9D330A}"/>
              </a:ext>
            </a:extLst>
          </p:cNvPr>
          <p:cNvSpPr>
            <a:spLocks noGrp="1"/>
          </p:cNvSpPr>
          <p:nvPr>
            <p:ph idx="1"/>
          </p:nvPr>
        </p:nvSpPr>
        <p:spPr>
          <a:xfrm>
            <a:off x="261764" y="1196752"/>
            <a:ext cx="11809311" cy="5616624"/>
          </a:xfrm>
        </p:spPr>
        <p:txBody>
          <a:bodyPr>
            <a:normAutofit/>
          </a:bodyPr>
          <a:lstStyle/>
          <a:p>
            <a:pPr lvl="1"/>
            <a:r>
              <a:rPr lang="pt-BR" sz="2800" dirty="0"/>
              <a:t>DBMS_CRYPTO possui mecanismos de geração de chaves aleatórias. (Uma chave fraca compromete a criptografia)</a:t>
            </a:r>
          </a:p>
          <a:p>
            <a:pPr lvl="1"/>
            <a:r>
              <a:rPr lang="pt-BR" sz="2800" dirty="0"/>
              <a:t>O armazenamento e manutenção da chave é responsabilidade do desenvolvedor.</a:t>
            </a:r>
          </a:p>
          <a:p>
            <a:pPr lvl="1"/>
            <a:r>
              <a:rPr lang="pt-BR" sz="2800" dirty="0"/>
              <a:t>A criptografia gerada pelo DBMS_CRYPTO ocorre no servidor, não no cliente.</a:t>
            </a:r>
          </a:p>
          <a:p>
            <a:pPr lvl="2"/>
            <a:r>
              <a:rPr lang="pt-BR" sz="2400" dirty="0"/>
              <a:t>A conexão precisa ser protegida, caso contrário a informação pode ser capturada no “caminho”.</a:t>
            </a:r>
          </a:p>
          <a:p>
            <a:pPr lvl="1"/>
            <a:r>
              <a:rPr lang="pt-BR" sz="2800" dirty="0"/>
              <a:t>Se um sistema possui uma package que gerencia as chaves, ela pode ser ofuscada pelo utilitário WRAP.</a:t>
            </a:r>
          </a:p>
          <a:p>
            <a:pPr lvl="2"/>
            <a:r>
              <a:rPr lang="pt-BR" sz="2400" dirty="0"/>
              <a:t>As chaves armazenadas no banco devem ser criptografadas</a:t>
            </a:r>
          </a:p>
          <a:p>
            <a:pPr lvl="1"/>
            <a:r>
              <a:rPr lang="pt-BR" sz="2800" dirty="0"/>
              <a:t>OBS: Não usar DBMS_RANDOM para gerar chaves de criptografia</a:t>
            </a:r>
          </a:p>
          <a:p>
            <a:pPr lvl="1"/>
            <a:endParaRPr lang="pt-BR" sz="2800" dirty="0"/>
          </a:p>
        </p:txBody>
      </p:sp>
    </p:spTree>
    <p:extLst>
      <p:ext uri="{BB962C8B-B14F-4D97-AF65-F5344CB8AC3E}">
        <p14:creationId xmlns:p14="http://schemas.microsoft.com/office/powerpoint/2010/main" val="426497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99133" y="188640"/>
            <a:ext cx="5383911" cy="1727200"/>
          </a:xfrm>
        </p:spPr>
        <p:txBody>
          <a:bodyPr rtlCol="0"/>
          <a:lstStyle/>
          <a:p>
            <a:r>
              <a:rPr lang="pt-BR" dirty="0"/>
              <a:t>Pontos de atenção:</a:t>
            </a:r>
            <a:br>
              <a:rPr lang="pt-BR" dirty="0"/>
            </a:br>
            <a:br>
              <a:rPr lang="pt-BR" dirty="0"/>
            </a:br>
            <a:endParaRPr lang="en-US" dirty="0"/>
          </a:p>
        </p:txBody>
      </p:sp>
      <p:sp>
        <p:nvSpPr>
          <p:cNvPr id="4" name="Espaço Reservado para Texto 3"/>
          <p:cNvSpPr>
            <a:spLocks noGrp="1"/>
          </p:cNvSpPr>
          <p:nvPr>
            <p:ph type="body" sz="half" idx="2"/>
          </p:nvPr>
        </p:nvSpPr>
        <p:spPr>
          <a:xfrm>
            <a:off x="6399133" y="1665128"/>
            <a:ext cx="5180251" cy="4788208"/>
          </a:xfrm>
        </p:spPr>
        <p:txBody>
          <a:bodyPr rtlCol="0"/>
          <a:lstStyle/>
          <a:p>
            <a:pPr marL="342900" indent="-342900">
              <a:buFont typeface="Arial" panose="020B0604020202020204" pitchFamily="34" charset="0"/>
              <a:buChar char="•"/>
            </a:pPr>
            <a:r>
              <a:rPr lang="pt-BR" sz="2800" dirty="0"/>
              <a:t>Existem funções e procedures para a criptografia</a:t>
            </a:r>
          </a:p>
          <a:p>
            <a:pPr marL="342900" indent="-342900">
              <a:buFont typeface="Arial" panose="020B0604020202020204" pitchFamily="34" charset="0"/>
              <a:buChar char="•"/>
            </a:pPr>
            <a:endParaRPr lang="pt-BR" sz="2800" dirty="0"/>
          </a:p>
          <a:p>
            <a:pPr marL="952393" lvl="1" indent="-342900">
              <a:buFont typeface="Arial" panose="020B0604020202020204" pitchFamily="34" charset="0"/>
              <a:buChar char="•"/>
            </a:pPr>
            <a:r>
              <a:rPr lang="pt-BR" sz="2400" dirty="0"/>
              <a:t>Usar as funções para criptografar RAW</a:t>
            </a:r>
          </a:p>
          <a:p>
            <a:pPr marL="952393" lvl="1" indent="-342900">
              <a:buFont typeface="Arial" panose="020B0604020202020204" pitchFamily="34" charset="0"/>
              <a:buChar char="•"/>
            </a:pPr>
            <a:endParaRPr lang="pt-BR" sz="2400" dirty="0"/>
          </a:p>
          <a:p>
            <a:pPr marL="952393" lvl="1" indent="-342900">
              <a:buFont typeface="Arial" panose="020B0604020202020204" pitchFamily="34" charset="0"/>
              <a:buChar char="•"/>
            </a:pPr>
            <a:r>
              <a:rPr lang="pt-BR" sz="2400" dirty="0"/>
              <a:t>Usar as procedures para tipos LOB (CLOB e BLOB)</a:t>
            </a:r>
          </a:p>
          <a:p>
            <a:pPr marL="342900" indent="-342900">
              <a:buFont typeface="Arial" panose="020B0604020202020204" pitchFamily="34" charset="0"/>
              <a:buChar char="•"/>
            </a:pPr>
            <a:endParaRPr lang="pt-BR" sz="2800" dirty="0"/>
          </a:p>
        </p:txBody>
      </p:sp>
      <p:pic>
        <p:nvPicPr>
          <p:cNvPr id="8" name="Imagem 7">
            <a:extLst>
              <a:ext uri="{FF2B5EF4-FFF2-40B4-BE49-F238E27FC236}">
                <a16:creationId xmlns:a16="http://schemas.microsoft.com/office/drawing/2014/main" id="{270BF994-BC87-43B9-899C-982211F3FB6F}"/>
              </a:ext>
            </a:extLst>
          </p:cNvPr>
          <p:cNvPicPr>
            <a:picLocks noChangeAspect="1"/>
          </p:cNvPicPr>
          <p:nvPr/>
        </p:nvPicPr>
        <p:blipFill>
          <a:blip r:embed="rId3"/>
          <a:stretch>
            <a:fillRect/>
          </a:stretch>
        </p:blipFill>
        <p:spPr>
          <a:xfrm>
            <a:off x="35508" y="1128409"/>
            <a:ext cx="4143375" cy="1762125"/>
          </a:xfrm>
          <a:prstGeom prst="rect">
            <a:avLst/>
          </a:prstGeom>
          <a:ln/>
        </p:spPr>
        <p:style>
          <a:lnRef idx="1">
            <a:schemeClr val="dk1"/>
          </a:lnRef>
          <a:fillRef idx="3">
            <a:schemeClr val="dk1"/>
          </a:fillRef>
          <a:effectRef idx="2">
            <a:schemeClr val="dk1"/>
          </a:effectRef>
          <a:fontRef idx="minor">
            <a:schemeClr val="lt1"/>
          </a:fontRef>
        </p:style>
      </p:pic>
      <p:sp>
        <p:nvSpPr>
          <p:cNvPr id="10" name="Elipse 9">
            <a:extLst>
              <a:ext uri="{FF2B5EF4-FFF2-40B4-BE49-F238E27FC236}">
                <a16:creationId xmlns:a16="http://schemas.microsoft.com/office/drawing/2014/main" id="{39DBBE12-CC30-4F84-B748-166840C57D8D}"/>
              </a:ext>
            </a:extLst>
          </p:cNvPr>
          <p:cNvSpPr/>
          <p:nvPr/>
        </p:nvSpPr>
        <p:spPr>
          <a:xfrm>
            <a:off x="37677" y="2571424"/>
            <a:ext cx="2088232" cy="403498"/>
          </a:xfrm>
          <a:prstGeom prst="ellipse">
            <a:avLst/>
          </a:prstGeom>
          <a:solidFill>
            <a:schemeClr val="accent1">
              <a:alpha val="2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a:extLst>
              <a:ext uri="{FF2B5EF4-FFF2-40B4-BE49-F238E27FC236}">
                <a16:creationId xmlns:a16="http://schemas.microsoft.com/office/drawing/2014/main" id="{4AD7855F-0168-4D93-8C46-2E29FC1BCED5}"/>
              </a:ext>
            </a:extLst>
          </p:cNvPr>
          <p:cNvPicPr>
            <a:picLocks noChangeAspect="1"/>
          </p:cNvPicPr>
          <p:nvPr/>
        </p:nvPicPr>
        <p:blipFill>
          <a:blip r:embed="rId4"/>
          <a:stretch>
            <a:fillRect/>
          </a:stretch>
        </p:blipFill>
        <p:spPr>
          <a:xfrm>
            <a:off x="2732087" y="112141"/>
            <a:ext cx="3362325" cy="1771650"/>
          </a:xfrm>
          <a:prstGeom prst="rect">
            <a:avLst/>
          </a:prstGeom>
          <a:ln/>
        </p:spPr>
        <p:style>
          <a:lnRef idx="1">
            <a:schemeClr val="dk1"/>
          </a:lnRef>
          <a:fillRef idx="3">
            <a:schemeClr val="dk1"/>
          </a:fillRef>
          <a:effectRef idx="2">
            <a:schemeClr val="dk1"/>
          </a:effectRef>
          <a:fontRef idx="minor">
            <a:schemeClr val="lt1"/>
          </a:fontRef>
        </p:style>
      </p:pic>
      <p:sp>
        <p:nvSpPr>
          <p:cNvPr id="9" name="Elipse 8">
            <a:extLst>
              <a:ext uri="{FF2B5EF4-FFF2-40B4-BE49-F238E27FC236}">
                <a16:creationId xmlns:a16="http://schemas.microsoft.com/office/drawing/2014/main" id="{EBDD5116-37AF-4C9B-9EF2-B92B09B07157}"/>
              </a:ext>
            </a:extLst>
          </p:cNvPr>
          <p:cNvSpPr/>
          <p:nvPr/>
        </p:nvSpPr>
        <p:spPr>
          <a:xfrm>
            <a:off x="2634731" y="1558910"/>
            <a:ext cx="2088232" cy="403498"/>
          </a:xfrm>
          <a:prstGeom prst="ellipse">
            <a:avLst/>
          </a:prstGeom>
          <a:solidFill>
            <a:schemeClr val="accent1">
              <a:alpha val="2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3" name="Imagem 12">
            <a:extLst>
              <a:ext uri="{FF2B5EF4-FFF2-40B4-BE49-F238E27FC236}">
                <a16:creationId xmlns:a16="http://schemas.microsoft.com/office/drawing/2014/main" id="{2C079176-C9E2-4397-8246-F32AAC6686F5}"/>
              </a:ext>
            </a:extLst>
          </p:cNvPr>
          <p:cNvPicPr>
            <a:picLocks noChangeAspect="1"/>
          </p:cNvPicPr>
          <p:nvPr/>
        </p:nvPicPr>
        <p:blipFill>
          <a:blip r:embed="rId5"/>
          <a:stretch>
            <a:fillRect/>
          </a:stretch>
        </p:blipFill>
        <p:spPr>
          <a:xfrm>
            <a:off x="35508" y="5041726"/>
            <a:ext cx="5476875" cy="1771650"/>
          </a:xfrm>
          <a:prstGeom prst="rect">
            <a:avLst/>
          </a:prstGeom>
        </p:spPr>
        <p:style>
          <a:lnRef idx="1">
            <a:schemeClr val="dk1"/>
          </a:lnRef>
          <a:fillRef idx="3">
            <a:schemeClr val="dk1"/>
          </a:fillRef>
          <a:effectRef idx="2">
            <a:schemeClr val="dk1"/>
          </a:effectRef>
          <a:fontRef idx="minor">
            <a:schemeClr val="lt1"/>
          </a:fontRef>
        </p:style>
      </p:pic>
      <p:sp>
        <p:nvSpPr>
          <p:cNvPr id="14" name="Elipse 13">
            <a:extLst>
              <a:ext uri="{FF2B5EF4-FFF2-40B4-BE49-F238E27FC236}">
                <a16:creationId xmlns:a16="http://schemas.microsoft.com/office/drawing/2014/main" id="{86C68E5B-E3C0-4C2C-9972-6B23C81DB832}"/>
              </a:ext>
            </a:extLst>
          </p:cNvPr>
          <p:cNvSpPr/>
          <p:nvPr/>
        </p:nvSpPr>
        <p:spPr>
          <a:xfrm>
            <a:off x="1053852" y="5229200"/>
            <a:ext cx="2088232" cy="403498"/>
          </a:xfrm>
          <a:prstGeom prst="ellipse">
            <a:avLst/>
          </a:prstGeom>
          <a:solidFill>
            <a:schemeClr val="accent5">
              <a:alpha val="2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1" name="Imagem 10">
            <a:extLst>
              <a:ext uri="{FF2B5EF4-FFF2-40B4-BE49-F238E27FC236}">
                <a16:creationId xmlns:a16="http://schemas.microsoft.com/office/drawing/2014/main" id="{18E9DFDF-2C10-4710-BB90-DFA9DA389F71}"/>
              </a:ext>
            </a:extLst>
          </p:cNvPr>
          <p:cNvPicPr>
            <a:picLocks noChangeAspect="1"/>
          </p:cNvPicPr>
          <p:nvPr/>
        </p:nvPicPr>
        <p:blipFill>
          <a:blip r:embed="rId6"/>
          <a:stretch>
            <a:fillRect/>
          </a:stretch>
        </p:blipFill>
        <p:spPr>
          <a:xfrm>
            <a:off x="983199" y="3224670"/>
            <a:ext cx="5438775" cy="1771650"/>
          </a:xfrm>
          <a:prstGeom prst="rect">
            <a:avLst/>
          </a:prstGeom>
        </p:spPr>
        <p:style>
          <a:lnRef idx="1">
            <a:schemeClr val="dk1"/>
          </a:lnRef>
          <a:fillRef idx="3">
            <a:schemeClr val="dk1"/>
          </a:fillRef>
          <a:effectRef idx="2">
            <a:schemeClr val="dk1"/>
          </a:effectRef>
          <a:fontRef idx="minor">
            <a:schemeClr val="lt1"/>
          </a:fontRef>
        </p:style>
      </p:pic>
      <p:sp>
        <p:nvSpPr>
          <p:cNvPr id="12" name="Elipse 11">
            <a:extLst>
              <a:ext uri="{FF2B5EF4-FFF2-40B4-BE49-F238E27FC236}">
                <a16:creationId xmlns:a16="http://schemas.microsoft.com/office/drawing/2014/main" id="{4A368D1E-DBB5-43E4-A833-807FD947EBAE}"/>
              </a:ext>
            </a:extLst>
          </p:cNvPr>
          <p:cNvSpPr/>
          <p:nvPr/>
        </p:nvSpPr>
        <p:spPr>
          <a:xfrm>
            <a:off x="1991311" y="3458767"/>
            <a:ext cx="2088232" cy="403498"/>
          </a:xfrm>
          <a:prstGeom prst="ellipse">
            <a:avLst/>
          </a:prstGeom>
          <a:solidFill>
            <a:schemeClr val="accent5">
              <a:alpha val="2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5" name="Conector de Seta Reta 14">
            <a:extLst>
              <a:ext uri="{FF2B5EF4-FFF2-40B4-BE49-F238E27FC236}">
                <a16:creationId xmlns:a16="http://schemas.microsoft.com/office/drawing/2014/main" id="{4018491A-FD25-4A71-8912-EC45E428C2A0}"/>
              </a:ext>
            </a:extLst>
          </p:cNvPr>
          <p:cNvCxnSpPr>
            <a:cxnSpLocks/>
            <a:endCxn id="10" idx="6"/>
          </p:cNvCxnSpPr>
          <p:nvPr/>
        </p:nvCxnSpPr>
        <p:spPr>
          <a:xfrm flipH="1" flipV="1">
            <a:off x="2125909" y="2773173"/>
            <a:ext cx="5048623" cy="5838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Conector de Seta Reta 17">
            <a:extLst>
              <a:ext uri="{FF2B5EF4-FFF2-40B4-BE49-F238E27FC236}">
                <a16:creationId xmlns:a16="http://schemas.microsoft.com/office/drawing/2014/main" id="{EEFBDF21-1735-4FE1-9E8A-BFCEF4CC7494}"/>
              </a:ext>
            </a:extLst>
          </p:cNvPr>
          <p:cNvCxnSpPr>
            <a:cxnSpLocks/>
            <a:endCxn id="9" idx="6"/>
          </p:cNvCxnSpPr>
          <p:nvPr/>
        </p:nvCxnSpPr>
        <p:spPr>
          <a:xfrm flipH="1" flipV="1">
            <a:off x="4722963" y="1760659"/>
            <a:ext cx="2451569" cy="156990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Conector de Seta Reta 20">
            <a:extLst>
              <a:ext uri="{FF2B5EF4-FFF2-40B4-BE49-F238E27FC236}">
                <a16:creationId xmlns:a16="http://schemas.microsoft.com/office/drawing/2014/main" id="{AAECC633-7C87-4A61-9F8A-F362B33F3967}"/>
              </a:ext>
            </a:extLst>
          </p:cNvPr>
          <p:cNvCxnSpPr>
            <a:cxnSpLocks/>
            <a:endCxn id="12" idx="6"/>
          </p:cNvCxnSpPr>
          <p:nvPr/>
        </p:nvCxnSpPr>
        <p:spPr>
          <a:xfrm flipH="1" flipV="1">
            <a:off x="4079543" y="3660516"/>
            <a:ext cx="3094989" cy="874782"/>
          </a:xfrm>
          <a:prstGeom prst="straightConnector1">
            <a:avLst/>
          </a:prstGeom>
          <a:ln>
            <a:solidFill>
              <a:schemeClr val="accent5"/>
            </a:solidFill>
            <a:tailEnd type="triangle"/>
          </a:ln>
        </p:spPr>
        <p:style>
          <a:lnRef idx="3">
            <a:schemeClr val="accent1"/>
          </a:lnRef>
          <a:fillRef idx="0">
            <a:schemeClr val="accent1"/>
          </a:fillRef>
          <a:effectRef idx="2">
            <a:schemeClr val="accent1"/>
          </a:effectRef>
          <a:fontRef idx="minor">
            <a:schemeClr val="tx1"/>
          </a:fontRef>
        </p:style>
      </p:cxnSp>
      <p:cxnSp>
        <p:nvCxnSpPr>
          <p:cNvPr id="24" name="Conector de Seta Reta 23">
            <a:extLst>
              <a:ext uri="{FF2B5EF4-FFF2-40B4-BE49-F238E27FC236}">
                <a16:creationId xmlns:a16="http://schemas.microsoft.com/office/drawing/2014/main" id="{25BA79F4-F256-427F-9B5E-9D856B0EFDB7}"/>
              </a:ext>
            </a:extLst>
          </p:cNvPr>
          <p:cNvCxnSpPr>
            <a:cxnSpLocks/>
            <a:endCxn id="14" idx="6"/>
          </p:cNvCxnSpPr>
          <p:nvPr/>
        </p:nvCxnSpPr>
        <p:spPr>
          <a:xfrm flipH="1">
            <a:off x="3142084" y="4535298"/>
            <a:ext cx="4046469" cy="895651"/>
          </a:xfrm>
          <a:prstGeom prst="straightConnector1">
            <a:avLst/>
          </a:prstGeom>
          <a:ln>
            <a:solidFill>
              <a:schemeClr val="accent5"/>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031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1764" y="266576"/>
            <a:ext cx="11665296" cy="1002184"/>
          </a:xfrm>
        </p:spPr>
        <p:txBody>
          <a:bodyPr rtlCol="0">
            <a:normAutofit/>
          </a:bodyPr>
          <a:lstStyle/>
          <a:p>
            <a:pPr algn="ctr"/>
            <a:r>
              <a:rPr lang="pt-BR" dirty="0"/>
              <a:t>Problemas de segurança que a criptografia não resolve</a:t>
            </a:r>
            <a:endParaRPr lang="en-US" dirty="0"/>
          </a:p>
        </p:txBody>
      </p:sp>
      <p:sp>
        <p:nvSpPr>
          <p:cNvPr id="8" name="Espaço Reservado para Conteúdo 7">
            <a:extLst>
              <a:ext uri="{FF2B5EF4-FFF2-40B4-BE49-F238E27FC236}">
                <a16:creationId xmlns:a16="http://schemas.microsoft.com/office/drawing/2014/main" id="{F4093571-3BC2-4528-8418-40DDDA9D330A}"/>
              </a:ext>
            </a:extLst>
          </p:cNvPr>
          <p:cNvSpPr>
            <a:spLocks noGrp="1"/>
          </p:cNvSpPr>
          <p:nvPr>
            <p:ph idx="1"/>
          </p:nvPr>
        </p:nvSpPr>
        <p:spPr>
          <a:xfrm>
            <a:off x="914162" y="1562720"/>
            <a:ext cx="10360501" cy="5250656"/>
          </a:xfrm>
        </p:spPr>
        <p:txBody>
          <a:bodyPr>
            <a:normAutofit lnSpcReduction="10000"/>
          </a:bodyPr>
          <a:lstStyle/>
          <a:p>
            <a:pPr lvl="1"/>
            <a:r>
              <a:rPr lang="pt-BR" sz="2800" dirty="0"/>
              <a:t>Falhas no controle de acesso e permissões.</a:t>
            </a:r>
          </a:p>
          <a:p>
            <a:pPr lvl="2"/>
            <a:r>
              <a:rPr lang="pt-BR" sz="2400" dirty="0"/>
              <a:t>O controle dos acessos deve ser bem planejado independentemente do uso de criptografia</a:t>
            </a:r>
          </a:p>
          <a:p>
            <a:pPr marL="548640" lvl="2" indent="0">
              <a:buNone/>
            </a:pPr>
            <a:endParaRPr lang="pt-BR" sz="2800" dirty="0"/>
          </a:p>
          <a:p>
            <a:pPr lvl="1"/>
            <a:r>
              <a:rPr lang="pt-BR" sz="2800" dirty="0"/>
              <a:t>Mau uso do poder dos DBAs.</a:t>
            </a:r>
          </a:p>
          <a:p>
            <a:pPr lvl="2"/>
            <a:r>
              <a:rPr lang="pt-BR" sz="2400" dirty="0"/>
              <a:t>Controlar os poderes dos administradores pode ser feito pelo Oracle Database Vault.</a:t>
            </a:r>
          </a:p>
          <a:p>
            <a:pPr lvl="1"/>
            <a:endParaRPr lang="pt-BR" sz="2800" dirty="0"/>
          </a:p>
          <a:p>
            <a:pPr lvl="1"/>
            <a:r>
              <a:rPr lang="pt-BR" sz="2800" dirty="0"/>
              <a:t>Criptografar tudo não deixa os dados seguros.</a:t>
            </a:r>
          </a:p>
          <a:p>
            <a:pPr lvl="2"/>
            <a:r>
              <a:rPr lang="pt-BR" sz="2400" dirty="0"/>
              <a:t>Essa abordagem impactaria a performance do sistema</a:t>
            </a:r>
          </a:p>
          <a:p>
            <a:pPr lvl="2"/>
            <a:r>
              <a:rPr lang="pt-BR" sz="2400" dirty="0"/>
              <a:t>Uma troca de chave obrigaria a descriptografar e recriptografar todo o banco de dados.</a:t>
            </a:r>
          </a:p>
          <a:p>
            <a:pPr lvl="2"/>
            <a:r>
              <a:rPr lang="pt-BR" sz="2400" dirty="0"/>
              <a:t>A chave precisaria ser compartilhada com todos os usuários.</a:t>
            </a:r>
          </a:p>
        </p:txBody>
      </p:sp>
    </p:spTree>
    <p:extLst>
      <p:ext uri="{BB962C8B-B14F-4D97-AF65-F5344CB8AC3E}">
        <p14:creationId xmlns:p14="http://schemas.microsoft.com/office/powerpoint/2010/main" val="2002156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1764" y="266576"/>
            <a:ext cx="11665296" cy="1002184"/>
          </a:xfrm>
        </p:spPr>
        <p:txBody>
          <a:bodyPr rtlCol="0">
            <a:normAutofit/>
          </a:bodyPr>
          <a:lstStyle/>
          <a:p>
            <a:pPr algn="ctr"/>
            <a:r>
              <a:rPr lang="pt-BR" dirty="0"/>
              <a:t>Descrição do exemplo criado para o Meetup</a:t>
            </a:r>
            <a:endParaRPr lang="en-US" dirty="0"/>
          </a:p>
        </p:txBody>
      </p:sp>
      <p:sp>
        <p:nvSpPr>
          <p:cNvPr id="8" name="Espaço Reservado para Conteúdo 7">
            <a:extLst>
              <a:ext uri="{FF2B5EF4-FFF2-40B4-BE49-F238E27FC236}">
                <a16:creationId xmlns:a16="http://schemas.microsoft.com/office/drawing/2014/main" id="{F4093571-3BC2-4528-8418-40DDDA9D330A}"/>
              </a:ext>
            </a:extLst>
          </p:cNvPr>
          <p:cNvSpPr>
            <a:spLocks noGrp="1"/>
          </p:cNvSpPr>
          <p:nvPr>
            <p:ph idx="1"/>
          </p:nvPr>
        </p:nvSpPr>
        <p:spPr>
          <a:xfrm>
            <a:off x="914162" y="1562720"/>
            <a:ext cx="10360501" cy="5250656"/>
          </a:xfrm>
        </p:spPr>
        <p:txBody>
          <a:bodyPr>
            <a:normAutofit/>
          </a:bodyPr>
          <a:lstStyle/>
          <a:p>
            <a:pPr lvl="1"/>
            <a:r>
              <a:rPr lang="pt-BR" sz="2800" dirty="0"/>
              <a:t>Simula um cadastro de Cartões de Crédito</a:t>
            </a:r>
            <a:r>
              <a:rPr lang="pt-BR" sz="2400" dirty="0"/>
              <a:t>.</a:t>
            </a:r>
          </a:p>
          <a:p>
            <a:pPr lvl="2"/>
            <a:r>
              <a:rPr lang="pt-BR" dirty="0"/>
              <a:t>Número (Varchar2) e Assinatura (BLOB) serão armazenados criptografados</a:t>
            </a:r>
          </a:p>
          <a:p>
            <a:pPr lvl="2"/>
            <a:endParaRPr lang="pt-BR" dirty="0"/>
          </a:p>
          <a:p>
            <a:pPr lvl="1"/>
            <a:r>
              <a:rPr lang="pt-BR" dirty="0"/>
              <a:t>Foram criados vários Owners para possibilitar o controle de acesso e aumentar a segurança no processo.</a:t>
            </a:r>
          </a:p>
          <a:p>
            <a:pPr lvl="2"/>
            <a:r>
              <a:rPr lang="pt-BR" dirty="0"/>
              <a:t>Owner para controlar as Chaves</a:t>
            </a:r>
          </a:p>
          <a:p>
            <a:pPr lvl="2"/>
            <a:r>
              <a:rPr lang="pt-BR" dirty="0"/>
              <a:t>Owner par armazenar os dados dos cartões</a:t>
            </a:r>
          </a:p>
          <a:p>
            <a:pPr lvl="2"/>
            <a:r>
              <a:rPr lang="pt-BR" dirty="0"/>
              <a:t>Owner para a conexão com o serviço de cadastro</a:t>
            </a:r>
          </a:p>
          <a:p>
            <a:pPr lvl="2"/>
            <a:r>
              <a:rPr lang="pt-BR" dirty="0"/>
              <a:t>Owner para a conexão com o serviço de faturamento</a:t>
            </a:r>
          </a:p>
          <a:p>
            <a:pPr lvl="2"/>
            <a:endParaRPr lang="pt-BR" dirty="0"/>
          </a:p>
          <a:p>
            <a:pPr lvl="1"/>
            <a:r>
              <a:rPr lang="pt-BR" dirty="0"/>
              <a:t>Exemplo bem simples, apenas para exemplificar um processo de criptografia de Texto e Binário.</a:t>
            </a:r>
          </a:p>
        </p:txBody>
      </p:sp>
    </p:spTree>
    <p:extLst>
      <p:ext uri="{BB962C8B-B14F-4D97-AF65-F5344CB8AC3E}">
        <p14:creationId xmlns:p14="http://schemas.microsoft.com/office/powerpoint/2010/main" val="184019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melho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76977-ECB7-44C2-A70D-853BB6B41242}">
  <ds:schemaRefs>
    <ds:schemaRef ds:uri="http://schemas.microsoft.com/office/2006/metadata/properties"/>
    <ds:schemaRef ds:uri="http://schemas.microsoft.com/office/infopath/2007/PartnerControls"/>
    <ds:schemaRef ds:uri="http://purl.org/dc/terms/"/>
    <ds:schemaRef ds:uri="http://purl.org/dc/dcmitype/"/>
    <ds:schemaRef ds:uri="4873beb7-5857-4685-be1f-d57550cc96cc"/>
    <ds:schemaRef ds:uri="http://schemas.microsoft.com/office/2006/documentManagement/types"/>
    <ds:schemaRef ds:uri="http://schemas.openxmlformats.org/package/2006/metadata/core-properties"/>
    <ds:schemaRef ds:uri="http://www.w3.org/XML/1998/namespace"/>
    <ds:schemaRef ds:uri="http://purl.org/dc/elements/1.1/"/>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 com linhas radiais vermelhas (widescreen)</Template>
  <TotalTime>2356</TotalTime>
  <Words>1304</Words>
  <Application>Microsoft Office PowerPoint</Application>
  <PresentationFormat>Personalizar</PresentationFormat>
  <Paragraphs>169</Paragraphs>
  <Slides>20</Slides>
  <Notes>2</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20</vt:i4>
      </vt:variant>
    </vt:vector>
  </HeadingPairs>
  <TitlesOfParts>
    <vt:vector size="23" baseType="lpstr">
      <vt:lpstr>Arial</vt:lpstr>
      <vt:lpstr>Cambria</vt:lpstr>
      <vt:lpstr>Vermelho Radial 16X9</vt:lpstr>
      <vt:lpstr>Meetup #3 – Criptografia com DBMS_CRYPTO</vt:lpstr>
      <vt:lpstr>Package DBMS_CRYPTO</vt:lpstr>
      <vt:lpstr>Resumo da Package DBMS_CRYPTO</vt:lpstr>
      <vt:lpstr>VARCHAR2:  </vt:lpstr>
      <vt:lpstr>Quando usar HASH ou MAC (Message Authentication Code)</vt:lpstr>
      <vt:lpstr>Geração e armazenamento das Chaves</vt:lpstr>
      <vt:lpstr>Pontos de atenção:  </vt:lpstr>
      <vt:lpstr>Problemas de segurança que a criptografia não resolve</vt:lpstr>
      <vt:lpstr>Descrição do exemplo criado para o Meetup</vt:lpstr>
      <vt:lpstr>Desafios do exemplo</vt:lpstr>
      <vt:lpstr>Representação gráfica do exemplo</vt:lpstr>
      <vt:lpstr>Owner com informações Restritas</vt:lpstr>
      <vt:lpstr>Geração de Chaves</vt:lpstr>
      <vt:lpstr>PK_ENCRYPT</vt:lpstr>
      <vt:lpstr>PK_DECRYPT</vt:lpstr>
      <vt:lpstr>Owner com os dados dos cartões</vt:lpstr>
      <vt:lpstr>CREDIT_CARD_TAPI</vt:lpstr>
      <vt:lpstr>PK_BILLING</vt:lpstr>
      <vt:lpstr>Material de apoio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Meetup #1 - Paralelismo e Exceções</dc:title>
  <dc:creator>Rodrigo Fernandes</dc:creator>
  <cp:lastModifiedBy>Rodrigo Fernandes</cp:lastModifiedBy>
  <cp:revision>28</cp:revision>
  <dcterms:created xsi:type="dcterms:W3CDTF">2018-05-15T10:37:55Z</dcterms:created>
  <dcterms:modified xsi:type="dcterms:W3CDTF">2018-09-06T09:05:48Z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