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88" r:id="rId5"/>
    <p:sldId id="295" r:id="rId6"/>
    <p:sldId id="296" r:id="rId7"/>
    <p:sldId id="297" r:id="rId8"/>
    <p:sldId id="298" r:id="rId9"/>
    <p:sldId id="299" r:id="rId10"/>
    <p:sldId id="300" r:id="rId11"/>
    <p:sldId id="301" r:id="rId12"/>
    <p:sldId id="302" r:id="rId13"/>
    <p:sldId id="303" r:id="rId14"/>
    <p:sldId id="304" r:id="rId15"/>
    <p:sldId id="294" r:id="rId16"/>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280" autoAdjust="0"/>
  </p:normalViewPr>
  <p:slideViewPr>
    <p:cSldViewPr>
      <p:cViewPr varScale="1">
        <p:scale>
          <a:sx n="72" d="100"/>
          <a:sy n="72" d="100"/>
        </p:scale>
        <p:origin x="576"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DA52D9BF-D574-4807-B36C-9E2A025BE826}" type="slidenum">
              <a:rPr/>
              <a:t>‹nº›</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9E11EC53-F507-411E-9ADC-FBCFECE09D3D}" type="slidenum">
              <a:rPr/>
              <a:t>‹nº›</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62" name="Retângulo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sz="3200">
              <a:solidFill>
                <a:schemeClr val="tx2"/>
              </a:solidFill>
            </a:endParaRPr>
          </a:p>
        </p:txBody>
      </p:sp>
      <p:sp>
        <p:nvSpPr>
          <p:cNvPr id="2" name="Título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pt-BR"/>
              <a:t>Clique para editar o título mestre</a:t>
            </a:r>
            <a:endParaRPr/>
          </a:p>
        </p:txBody>
      </p:sp>
      <p:sp>
        <p:nvSpPr>
          <p:cNvPr id="3" name="Subtítulo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a:t>Clique para editar o estilo do subtítulo Mestre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Alternativa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a:t>Clique no ícone para adicionar uma imagem</a:t>
            </a:r>
            <a:endParaRPr dirty="0"/>
          </a:p>
        </p:txBody>
      </p:sp>
      <p:sp>
        <p:nvSpPr>
          <p:cNvPr id="4" name="Espaço Reservado para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482599"/>
            <a:ext cx="1843982" cy="5791201"/>
          </a:xfrm>
        </p:spPr>
        <p:txBody>
          <a:bodyPr vert="eaVert" rtlCol="0"/>
          <a:lstStyle/>
          <a:p>
            <a:pPr rtl="0"/>
            <a:r>
              <a:rPr lang="pt-BR"/>
              <a:t>Clique para editar o título mestre</a:t>
            </a:r>
            <a:endParaRPr/>
          </a:p>
        </p:txBody>
      </p:sp>
      <p:sp>
        <p:nvSpPr>
          <p:cNvPr id="3" name="Espaço Reservado para Texto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1"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Título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pt-BR"/>
              <a:t>Clique para editar o título mestre</a:t>
            </a:r>
            <a:endParaRPr/>
          </a:p>
        </p:txBody>
      </p:sp>
      <p:sp>
        <p:nvSpPr>
          <p:cNvPr id="3" name="Espaço Reservado para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a:t>Editar estilos de texto Mestre</a:t>
            </a: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Conteú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6" name="Espaço Reservado para Rodapé 5"/>
          <p:cNvSpPr>
            <a:spLocks noGrp="1"/>
          </p:cNvSpPr>
          <p:nvPr>
            <p:ph type="ftr" sz="quarter" idx="11"/>
          </p:nvPr>
        </p:nvSpPr>
        <p:spPr/>
        <p:txBody>
          <a:bodyPr rtlCol="0"/>
          <a:lstStyle/>
          <a:p>
            <a:pPr rtl="0"/>
            <a:endParaRPr/>
          </a:p>
        </p:txBody>
      </p:sp>
      <p:sp>
        <p:nvSpPr>
          <p:cNvPr id="5" name="Espaço Reservado para Data 4"/>
          <p:cNvSpPr>
            <a:spLocks noGrp="1"/>
          </p:cNvSpPr>
          <p:nvPr>
            <p:ph type="dt" sz="half" idx="10"/>
          </p:nvPr>
        </p:nvSpPr>
        <p:spPr/>
        <p:txBody>
          <a:bodyPr rtlCol="0"/>
          <a:lstStyle/>
          <a:p>
            <a:pPr rtl="0"/>
            <a:r>
              <a:rPr lang="en-US"/>
              <a:t>24/06/2016</a:t>
            </a:r>
            <a:endParaRPr/>
          </a:p>
        </p:txBody>
      </p:sp>
      <p:sp>
        <p:nvSpPr>
          <p:cNvPr id="7" name="Espaço Reservado para Número de Slide 6"/>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a:t>Clique para editar o título mestre</a:t>
            </a:r>
            <a:endParaRPr/>
          </a:p>
        </p:txBody>
      </p:sp>
      <p:sp>
        <p:nvSpPr>
          <p:cNvPr id="3" name="Espaço Reservado para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4" name="Espaço Reservado para Conteú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6" name="Espaço Reservado para Conteú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8" name="Espaço Reservado para Rodapé 7"/>
          <p:cNvSpPr>
            <a:spLocks noGrp="1"/>
          </p:cNvSpPr>
          <p:nvPr>
            <p:ph type="ftr" sz="quarter" idx="11"/>
          </p:nvPr>
        </p:nvSpPr>
        <p:spPr/>
        <p:txBody>
          <a:bodyPr rtlCol="0"/>
          <a:lstStyle/>
          <a:p>
            <a:pPr rtl="0"/>
            <a:endParaRPr/>
          </a:p>
        </p:txBody>
      </p:sp>
      <p:sp>
        <p:nvSpPr>
          <p:cNvPr id="7" name="Espaço Reservado para Data 6"/>
          <p:cNvSpPr>
            <a:spLocks noGrp="1"/>
          </p:cNvSpPr>
          <p:nvPr>
            <p:ph type="dt" sz="half" idx="10"/>
          </p:nvPr>
        </p:nvSpPr>
        <p:spPr/>
        <p:txBody>
          <a:bodyPr rtlCol="0"/>
          <a:lstStyle/>
          <a:p>
            <a:pPr rtl="0"/>
            <a:r>
              <a:rPr lang="en-US"/>
              <a:t>24/06/2016</a:t>
            </a:r>
            <a:endParaRPr/>
          </a:p>
        </p:txBody>
      </p:sp>
      <p:sp>
        <p:nvSpPr>
          <p:cNvPr id="9" name="Espaço Reservado para o Número do Slide 8"/>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4" name="Espaço Reservado para Rodapé 3"/>
          <p:cNvSpPr>
            <a:spLocks noGrp="1"/>
          </p:cNvSpPr>
          <p:nvPr>
            <p:ph type="ftr" sz="quarter" idx="11"/>
          </p:nvPr>
        </p:nvSpPr>
        <p:spPr/>
        <p:txBody>
          <a:bodyPr rtlCol="0"/>
          <a:lstStyle/>
          <a:p>
            <a:pPr rtl="0"/>
            <a:endParaRPr/>
          </a:p>
        </p:txBody>
      </p:sp>
      <p:sp>
        <p:nvSpPr>
          <p:cNvPr id="3" name="Espaço Reservado para Data 2"/>
          <p:cNvSpPr>
            <a:spLocks noGrp="1"/>
          </p:cNvSpPr>
          <p:nvPr>
            <p:ph type="dt" sz="half" idx="10"/>
          </p:nvPr>
        </p:nvSpPr>
        <p:spPr/>
        <p:txBody>
          <a:bodyPr rtlCol="0"/>
          <a:lstStyle/>
          <a:p>
            <a:pPr rtl="0"/>
            <a:r>
              <a:rPr lang="en-US"/>
              <a:t>24/06/2016</a:t>
            </a:r>
            <a:endParaRPr/>
          </a:p>
        </p:txBody>
      </p:sp>
      <p:sp>
        <p:nvSpPr>
          <p:cNvPr id="5" name="Espaço Reservado para Número de Slide 4"/>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pt-BR"/>
              <a:t>Clique para editar o título mestre</a:t>
            </a:r>
            <a:endParaRPr/>
          </a:p>
        </p:txBody>
      </p:sp>
      <p:sp>
        <p:nvSpPr>
          <p:cNvPr id="20" name="Retâ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Conteúdo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Título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a:t>Clique no ícone para adicionar uma imagem</a:t>
            </a:r>
            <a:endParaRPr/>
          </a:p>
        </p:txBody>
      </p:sp>
      <p:sp>
        <p:nvSpPr>
          <p:cNvPr id="4" name="Espaço Reservado para Texto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pt-br"/>
              <a:t>Clique para editar o estilo de título Mestre</a:t>
            </a:r>
            <a:endParaRPr/>
          </a:p>
        </p:txBody>
      </p:sp>
      <p:sp>
        <p:nvSpPr>
          <p:cNvPr id="3" name="Espaço Reservado para Texto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a:p>
        </p:txBody>
      </p:sp>
      <p:sp>
        <p:nvSpPr>
          <p:cNvPr id="4" name="Espaço Reservado para Dat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defRPr>
            </a:lvl1pPr>
          </a:lstStyle>
          <a:p>
            <a:pPr rtl="0"/>
            <a:r>
              <a:rPr lang="en-US"/>
              <a:t>24/06/2016</a:t>
            </a:r>
            <a:endParaRPr/>
          </a:p>
        </p:txBody>
      </p:sp>
      <p:sp>
        <p:nvSpPr>
          <p:cNvPr id="6" name="Espaço Reservado para Número de Slide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defRPr>
            </a:lvl1pPr>
          </a:lstStyle>
          <a:p>
            <a:pPr rtl="0"/>
            <a:fld id="{E5FD5434-F838-4DD4-A17B-1CB1A1850DF4}" type="slidenum">
              <a:rPr/>
              <a:pPr rtl="0"/>
              <a:t>‹nº›</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psoug.org/definition/IN.htm" TargetMode="External"/><Relationship Id="rId2" Type="http://schemas.openxmlformats.org/officeDocument/2006/relationships/hyperlink" Target="http://psoug.org/definition/FORALL.htm" TargetMode="External"/><Relationship Id="rId1" Type="http://schemas.openxmlformats.org/officeDocument/2006/relationships/slideLayout" Target="../slideLayouts/slideLayout2.xml"/><Relationship Id="rId6" Type="http://schemas.openxmlformats.org/officeDocument/2006/relationships/hyperlink" Target="http://psoug.org/definition/VALUES.htm" TargetMode="External"/><Relationship Id="rId5" Type="http://schemas.openxmlformats.org/officeDocument/2006/relationships/hyperlink" Target="http://psoug.org/definition/AND.htm" TargetMode="External"/><Relationship Id="rId4" Type="http://schemas.openxmlformats.org/officeDocument/2006/relationships/hyperlink" Target="http://psoug.org/definition/BETWEEN.ht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devmedia.com.br/artigo-sql-magazine-8-otimizacao-de-store-procedures-em-pl-sql/5162" TargetMode="External"/><Relationship Id="rId2" Type="http://schemas.openxmlformats.org/officeDocument/2006/relationships/hyperlink" Target="https://www.devmedia.com.br/processamento-em-bulk-no-oracle/3700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710036" y="482600"/>
            <a:ext cx="7416824" cy="1219200"/>
          </a:xfrm>
        </p:spPr>
        <p:txBody>
          <a:bodyPr rtlCol="0">
            <a:normAutofit fontScale="90000"/>
          </a:bodyPr>
          <a:lstStyle/>
          <a:p>
            <a:pPr algn="ctr"/>
            <a:r>
              <a:rPr lang="en-US" dirty="0">
                <a:effectLst>
                  <a:outerShdw blurRad="38100" dist="38100" dir="2700000" algn="tl">
                    <a:srgbClr val="000000">
                      <a:alpha val="43137"/>
                    </a:srgbClr>
                  </a:outerShdw>
                </a:effectLst>
              </a:rPr>
              <a:t>Pl/</a:t>
            </a:r>
            <a:r>
              <a:rPr lang="en-US" dirty="0" err="1">
                <a:effectLst>
                  <a:outerShdw blurRad="38100" dist="38100" dir="2700000" algn="tl">
                    <a:srgbClr val="000000">
                      <a:alpha val="43137"/>
                    </a:srgbClr>
                  </a:outerShdw>
                </a:effectLst>
              </a:rPr>
              <a:t>sql</a:t>
            </a:r>
            <a:r>
              <a:rPr lang="en-US" dirty="0">
                <a:effectLst>
                  <a:outerShdw blurRad="38100" dist="38100" dir="2700000" algn="tl">
                    <a:srgbClr val="000000">
                      <a:alpha val="43137"/>
                    </a:srgbClr>
                  </a:outerShdw>
                </a:effectLst>
              </a:rPr>
              <a:t> camp - Meetup #4</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18/10/2018 </a:t>
            </a:r>
          </a:p>
        </p:txBody>
      </p:sp>
      <p:sp>
        <p:nvSpPr>
          <p:cNvPr id="14" name="Espaço Reservado para Conteúdo 13"/>
          <p:cNvSpPr>
            <a:spLocks noGrp="1"/>
          </p:cNvSpPr>
          <p:nvPr>
            <p:ph idx="1"/>
          </p:nvPr>
        </p:nvSpPr>
        <p:spPr>
          <a:xfrm>
            <a:off x="914162" y="2204864"/>
            <a:ext cx="10360501" cy="4068936"/>
          </a:xfrm>
        </p:spPr>
        <p:txBody>
          <a:bodyPr rtlCol="0">
            <a:normAutofit/>
          </a:bodyPr>
          <a:lstStyle/>
          <a:p>
            <a:pPr marL="0" indent="0">
              <a:buNone/>
            </a:pPr>
            <a:r>
              <a:rPr lang="pt-BR" dirty="0"/>
              <a:t>     </a:t>
            </a:r>
          </a:p>
          <a:p>
            <a:pPr marL="0" indent="0">
              <a:buNone/>
            </a:pPr>
            <a:r>
              <a:rPr lang="en-US" dirty="0"/>
              <a:t>              </a:t>
            </a:r>
          </a:p>
          <a:p>
            <a:pPr marL="0" indent="0">
              <a:buNone/>
            </a:pPr>
            <a:r>
              <a:rPr lang="en-US" dirty="0"/>
              <a:t>                    </a:t>
            </a:r>
            <a:r>
              <a:rPr lang="en-US" sz="4800" dirty="0"/>
              <a:t>BULK COLLECT &amp; FORALL</a:t>
            </a:r>
          </a:p>
        </p:txBody>
      </p:sp>
      <p:pic>
        <p:nvPicPr>
          <p:cNvPr id="4" name="Imagem 3">
            <a:extLst>
              <a:ext uri="{FF2B5EF4-FFF2-40B4-BE49-F238E27FC236}">
                <a16:creationId xmlns:a16="http://schemas.microsoft.com/office/drawing/2014/main" id="{D15F7DA7-D328-4AA4-826F-B73567D675DD}"/>
              </a:ext>
            </a:extLst>
          </p:cNvPr>
          <p:cNvPicPr>
            <a:picLocks noChangeAspect="1"/>
          </p:cNvPicPr>
          <p:nvPr/>
        </p:nvPicPr>
        <p:blipFill>
          <a:blip r:embed="rId2"/>
          <a:stretch>
            <a:fillRect/>
          </a:stretch>
        </p:blipFill>
        <p:spPr>
          <a:xfrm>
            <a:off x="131803" y="483580"/>
            <a:ext cx="2578233" cy="1130358"/>
          </a:xfrm>
          <a:prstGeom prst="rect">
            <a:avLst/>
          </a:prstGeom>
        </p:spPr>
      </p:pic>
    </p:spTree>
    <p:extLst>
      <p:ext uri="{BB962C8B-B14F-4D97-AF65-F5344CB8AC3E}">
        <p14:creationId xmlns:p14="http://schemas.microsoft.com/office/powerpoint/2010/main" val="345371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4D5274-61B7-423D-9492-E1BB80B23EF5}"/>
              </a:ext>
            </a:extLst>
          </p:cNvPr>
          <p:cNvSpPr>
            <a:spLocks noGrp="1"/>
          </p:cNvSpPr>
          <p:nvPr>
            <p:ph type="title"/>
          </p:nvPr>
        </p:nvSpPr>
        <p:spPr/>
        <p:txBody>
          <a:bodyPr/>
          <a:lstStyle/>
          <a:p>
            <a:r>
              <a:rPr lang="pt-BR" dirty="0"/>
              <a:t>Sintaxe com declaração da </a:t>
            </a:r>
            <a:r>
              <a:rPr lang="pt-BR"/>
              <a:t>cláusula FORALL</a:t>
            </a:r>
            <a:endParaRPr lang="en-US" dirty="0"/>
          </a:p>
        </p:txBody>
      </p:sp>
      <p:sp>
        <p:nvSpPr>
          <p:cNvPr id="3" name="Espaço Reservado para Conteúdo 2">
            <a:extLst>
              <a:ext uri="{FF2B5EF4-FFF2-40B4-BE49-F238E27FC236}">
                <a16:creationId xmlns:a16="http://schemas.microsoft.com/office/drawing/2014/main" id="{92AC0E19-EF63-4BD3-BD9F-6E8B1F2296D0}"/>
              </a:ext>
            </a:extLst>
          </p:cNvPr>
          <p:cNvSpPr>
            <a:spLocks noGrp="1"/>
          </p:cNvSpPr>
          <p:nvPr>
            <p:ph idx="1"/>
          </p:nvPr>
        </p:nvSpPr>
        <p:spPr/>
        <p:txBody>
          <a:bodyPr>
            <a:normAutofit fontScale="92500" lnSpcReduction="10000"/>
          </a:bodyPr>
          <a:lstStyle/>
          <a:p>
            <a:pPr marL="0" indent="0">
              <a:buNone/>
            </a:pPr>
            <a:r>
              <a:rPr lang="en-US" dirty="0">
                <a:hlinkClick r:id="rId2">
                  <a:extLst>
                    <a:ext uri="{A12FA001-AC4F-418D-AE19-62706E023703}">
                      <ahyp:hlinkClr xmlns:ahyp="http://schemas.microsoft.com/office/drawing/2018/hyperlinkcolor" val="tx"/>
                    </a:ext>
                  </a:extLst>
                </a:hlinkClick>
              </a:rPr>
              <a:t>FORALL</a:t>
            </a:r>
            <a:r>
              <a:rPr lang="en-US" dirty="0"/>
              <a:t> &lt;</a:t>
            </a:r>
            <a:r>
              <a:rPr lang="en-US" dirty="0" err="1"/>
              <a:t>index_name</a:t>
            </a:r>
            <a:r>
              <a:rPr lang="en-US" dirty="0"/>
              <a:t>&gt; </a:t>
            </a:r>
            <a:r>
              <a:rPr lang="en-US" dirty="0">
                <a:hlinkClick r:id="rId3">
                  <a:extLst>
                    <a:ext uri="{A12FA001-AC4F-418D-AE19-62706E023703}">
                      <ahyp:hlinkClr xmlns:ahyp="http://schemas.microsoft.com/office/drawing/2018/hyperlinkcolor" val="tx"/>
                    </a:ext>
                  </a:extLst>
                </a:hlinkClick>
              </a:rPr>
              <a:t>IN</a:t>
            </a:r>
            <a:r>
              <a:rPr lang="en-US" dirty="0"/>
              <a:t> &lt;</a:t>
            </a:r>
            <a:r>
              <a:rPr lang="en-US" dirty="0" err="1"/>
              <a:t>lower_boundary</a:t>
            </a:r>
            <a:r>
              <a:rPr lang="en-US" dirty="0"/>
              <a:t>&gt; .. &lt;</a:t>
            </a:r>
            <a:r>
              <a:rPr lang="en-US" dirty="0" err="1"/>
              <a:t>upper_boundary</a:t>
            </a:r>
            <a:r>
              <a:rPr lang="en-US" dirty="0"/>
              <a:t>&gt;</a:t>
            </a:r>
            <a:br>
              <a:rPr lang="en-US" dirty="0"/>
            </a:br>
            <a:r>
              <a:rPr lang="en-US" dirty="0"/>
              <a:t>&lt;</a:t>
            </a:r>
            <a:r>
              <a:rPr lang="en-US" dirty="0" err="1"/>
              <a:t>sql_statement</a:t>
            </a:r>
            <a:r>
              <a:rPr lang="en-US" dirty="0"/>
              <a:t>&gt;</a:t>
            </a:r>
            <a:br>
              <a:rPr lang="en-US" dirty="0"/>
            </a:br>
            <a:r>
              <a:rPr lang="en-US" dirty="0"/>
              <a:t>SAVE EXCEPTIONS;</a:t>
            </a:r>
            <a:br>
              <a:rPr lang="en-US" dirty="0"/>
            </a:br>
            <a:br>
              <a:rPr lang="en-US" dirty="0"/>
            </a:br>
            <a:r>
              <a:rPr lang="en-US" dirty="0">
                <a:hlinkClick r:id="rId2">
                  <a:extLst>
                    <a:ext uri="{A12FA001-AC4F-418D-AE19-62706E023703}">
                      <ahyp:hlinkClr xmlns:ahyp="http://schemas.microsoft.com/office/drawing/2018/hyperlinkcolor" val="tx"/>
                    </a:ext>
                  </a:extLst>
                </a:hlinkClick>
              </a:rPr>
              <a:t>FORALL</a:t>
            </a:r>
            <a:r>
              <a:rPr lang="en-US" dirty="0"/>
              <a:t> &lt;</a:t>
            </a:r>
            <a:r>
              <a:rPr lang="en-US" dirty="0" err="1"/>
              <a:t>index_name</a:t>
            </a:r>
            <a:r>
              <a:rPr lang="en-US" dirty="0"/>
              <a:t>&gt; IN INDICES OF &lt;collection&gt;</a:t>
            </a:r>
            <a:br>
              <a:rPr lang="en-US" dirty="0"/>
            </a:br>
            <a:r>
              <a:rPr lang="en-US" dirty="0"/>
              <a:t>[</a:t>
            </a:r>
            <a:r>
              <a:rPr lang="en-US" dirty="0">
                <a:hlinkClick r:id="rId4">
                  <a:extLst>
                    <a:ext uri="{A12FA001-AC4F-418D-AE19-62706E023703}">
                      <ahyp:hlinkClr xmlns:ahyp="http://schemas.microsoft.com/office/drawing/2018/hyperlinkcolor" val="tx"/>
                    </a:ext>
                  </a:extLst>
                </a:hlinkClick>
              </a:rPr>
              <a:t>BETWEEN</a:t>
            </a:r>
            <a:r>
              <a:rPr lang="en-US" dirty="0"/>
              <a:t> &lt;</a:t>
            </a:r>
            <a:r>
              <a:rPr lang="en-US" dirty="0" err="1"/>
              <a:t>lower_boundary</a:t>
            </a:r>
            <a:r>
              <a:rPr lang="en-US" dirty="0"/>
              <a:t>&gt; </a:t>
            </a:r>
            <a:r>
              <a:rPr lang="en-US" dirty="0">
                <a:hlinkClick r:id="rId5">
                  <a:extLst>
                    <a:ext uri="{A12FA001-AC4F-418D-AE19-62706E023703}">
                      <ahyp:hlinkClr xmlns:ahyp="http://schemas.microsoft.com/office/drawing/2018/hyperlinkcolor" val="tx"/>
                    </a:ext>
                  </a:extLst>
                </a:hlinkClick>
              </a:rPr>
              <a:t>AND</a:t>
            </a:r>
            <a:r>
              <a:rPr lang="en-US" dirty="0"/>
              <a:t> &lt;</a:t>
            </a:r>
            <a:r>
              <a:rPr lang="en-US" dirty="0" err="1"/>
              <a:t>upper_boundary</a:t>
            </a:r>
            <a:r>
              <a:rPr lang="en-US" dirty="0"/>
              <a:t>&gt;]</a:t>
            </a:r>
            <a:br>
              <a:rPr lang="en-US" dirty="0"/>
            </a:br>
            <a:r>
              <a:rPr lang="en-US" dirty="0"/>
              <a:t>&lt;</a:t>
            </a:r>
            <a:r>
              <a:rPr lang="en-US" dirty="0" err="1"/>
              <a:t>sql_statement</a:t>
            </a:r>
            <a:r>
              <a:rPr lang="en-US" dirty="0"/>
              <a:t>&gt;</a:t>
            </a:r>
            <a:br>
              <a:rPr lang="en-US" dirty="0"/>
            </a:br>
            <a:r>
              <a:rPr lang="en-US" dirty="0"/>
              <a:t>SAVE EXCEPTIONS;</a:t>
            </a:r>
            <a:br>
              <a:rPr lang="en-US" dirty="0"/>
            </a:br>
            <a:br>
              <a:rPr lang="en-US" dirty="0"/>
            </a:br>
            <a:r>
              <a:rPr lang="en-US" dirty="0">
                <a:hlinkClick r:id="rId2">
                  <a:extLst>
                    <a:ext uri="{A12FA001-AC4F-418D-AE19-62706E023703}">
                      <ahyp:hlinkClr xmlns:ahyp="http://schemas.microsoft.com/office/drawing/2018/hyperlinkcolor" val="tx"/>
                    </a:ext>
                  </a:extLst>
                </a:hlinkClick>
              </a:rPr>
              <a:t>FORALL</a:t>
            </a:r>
            <a:r>
              <a:rPr lang="en-US" dirty="0"/>
              <a:t> &lt;</a:t>
            </a:r>
            <a:r>
              <a:rPr lang="en-US" dirty="0" err="1"/>
              <a:t>index_name</a:t>
            </a:r>
            <a:r>
              <a:rPr lang="en-US" dirty="0"/>
              <a:t>&gt; IN INDICES OF &lt;collection&gt;</a:t>
            </a:r>
            <a:br>
              <a:rPr lang="en-US" dirty="0"/>
            </a:br>
            <a:r>
              <a:rPr lang="en-US" dirty="0">
                <a:hlinkClick r:id="rId6">
                  <a:extLst>
                    <a:ext uri="{A12FA001-AC4F-418D-AE19-62706E023703}">
                      <ahyp:hlinkClr xmlns:ahyp="http://schemas.microsoft.com/office/drawing/2018/hyperlinkcolor" val="tx"/>
                    </a:ext>
                  </a:extLst>
                </a:hlinkClick>
              </a:rPr>
              <a:t>VALUES</a:t>
            </a:r>
            <a:r>
              <a:rPr lang="en-US" dirty="0"/>
              <a:t> OF &lt;</a:t>
            </a:r>
            <a:r>
              <a:rPr lang="en-US" dirty="0" err="1"/>
              <a:t>index_collection</a:t>
            </a:r>
            <a:r>
              <a:rPr lang="en-US" dirty="0"/>
              <a:t>&gt;</a:t>
            </a:r>
            <a:br>
              <a:rPr lang="en-US" dirty="0"/>
            </a:br>
            <a:r>
              <a:rPr lang="en-US" dirty="0"/>
              <a:t>&lt;</a:t>
            </a:r>
            <a:r>
              <a:rPr lang="en-US" dirty="0" err="1"/>
              <a:t>sql_statement</a:t>
            </a:r>
            <a:r>
              <a:rPr lang="en-US" dirty="0"/>
              <a:t>&gt;</a:t>
            </a:r>
            <a:br>
              <a:rPr lang="en-US" dirty="0"/>
            </a:br>
            <a:r>
              <a:rPr lang="en-US" dirty="0"/>
              <a:t>SAVE EXCEPTIONS;</a:t>
            </a:r>
          </a:p>
        </p:txBody>
      </p:sp>
    </p:spTree>
    <p:extLst>
      <p:ext uri="{BB962C8B-B14F-4D97-AF65-F5344CB8AC3E}">
        <p14:creationId xmlns:p14="http://schemas.microsoft.com/office/powerpoint/2010/main" val="177770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A31F09-242C-4B4A-9E68-CFD3729BCB5F}"/>
              </a:ext>
            </a:extLst>
          </p:cNvPr>
          <p:cNvSpPr>
            <a:spLocks noGrp="1"/>
          </p:cNvSpPr>
          <p:nvPr>
            <p:ph type="title"/>
          </p:nvPr>
        </p:nvSpPr>
        <p:spPr/>
        <p:txBody>
          <a:bodyPr/>
          <a:lstStyle/>
          <a:p>
            <a:r>
              <a:rPr lang="en-US" b="1" dirty="0"/>
              <a:t>Links</a:t>
            </a:r>
            <a:endParaRPr lang="en-US" dirty="0"/>
          </a:p>
        </p:txBody>
      </p:sp>
      <p:sp>
        <p:nvSpPr>
          <p:cNvPr id="3" name="Espaço Reservado para Conteúdo 2">
            <a:extLst>
              <a:ext uri="{FF2B5EF4-FFF2-40B4-BE49-F238E27FC236}">
                <a16:creationId xmlns:a16="http://schemas.microsoft.com/office/drawing/2014/main" id="{E510EF08-13DC-4907-AD72-49843F24C805}"/>
              </a:ext>
            </a:extLst>
          </p:cNvPr>
          <p:cNvSpPr>
            <a:spLocks noGrp="1"/>
          </p:cNvSpPr>
          <p:nvPr>
            <p:ph idx="1"/>
          </p:nvPr>
        </p:nvSpPr>
        <p:spPr>
          <a:xfrm>
            <a:off x="914161" y="2636912"/>
            <a:ext cx="10360501" cy="2489695"/>
          </a:xfrm>
        </p:spPr>
        <p:txBody>
          <a:bodyPr/>
          <a:lstStyle/>
          <a:p>
            <a:r>
              <a:rPr lang="en-US" dirty="0">
                <a:hlinkClick r:id="rId2"/>
              </a:rPr>
              <a:t>https://www.devmedia.com.br/processamento-em-bulk-no-oracle/37001</a:t>
            </a:r>
            <a:endParaRPr lang="en-US" dirty="0"/>
          </a:p>
          <a:p>
            <a:r>
              <a:rPr lang="en-US" dirty="0">
                <a:hlinkClick r:id="rId3"/>
              </a:rPr>
              <a:t>https://www.devmedia.com.br/artigo-sql-magazine-8-otimizacao-de-store-procedures-em-pl-sql/5162</a:t>
            </a:r>
            <a:endParaRPr lang="en-US" dirty="0"/>
          </a:p>
          <a:p>
            <a:pPr marL="0" indent="0">
              <a:buNone/>
            </a:pPr>
            <a:endParaRPr lang="en-US" dirty="0"/>
          </a:p>
        </p:txBody>
      </p:sp>
    </p:spTree>
    <p:extLst>
      <p:ext uri="{BB962C8B-B14F-4D97-AF65-F5344CB8AC3E}">
        <p14:creationId xmlns:p14="http://schemas.microsoft.com/office/powerpoint/2010/main" val="253030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F5CA6-29FC-4A4D-A451-AE0DF4C2C224}"/>
              </a:ext>
            </a:extLst>
          </p:cNvPr>
          <p:cNvSpPr>
            <a:spLocks noGrp="1"/>
          </p:cNvSpPr>
          <p:nvPr>
            <p:ph type="title"/>
          </p:nvPr>
        </p:nvSpPr>
        <p:spPr>
          <a:xfrm>
            <a:off x="4620407" y="1556792"/>
            <a:ext cx="2948003" cy="703853"/>
          </a:xfrm>
        </p:spPr>
        <p:txBody>
          <a:bodyPr/>
          <a:lstStyle/>
          <a:p>
            <a:r>
              <a:rPr lang="pt-BR" dirty="0"/>
              <a:t>OBRIGADO!!!</a:t>
            </a:r>
            <a:endParaRPr lang="en-US" dirty="0"/>
          </a:p>
        </p:txBody>
      </p:sp>
      <p:sp>
        <p:nvSpPr>
          <p:cNvPr id="3" name="CaixaDeTexto 2">
            <a:extLst>
              <a:ext uri="{FF2B5EF4-FFF2-40B4-BE49-F238E27FC236}">
                <a16:creationId xmlns:a16="http://schemas.microsoft.com/office/drawing/2014/main" id="{019C30E9-27F5-4BB6-9F11-6A9C2BA8339F}"/>
              </a:ext>
            </a:extLst>
          </p:cNvPr>
          <p:cNvSpPr txBox="1"/>
          <p:nvPr/>
        </p:nvSpPr>
        <p:spPr>
          <a:xfrm>
            <a:off x="3728503" y="3890832"/>
            <a:ext cx="4731808" cy="424732"/>
          </a:xfrm>
          <a:prstGeom prst="rect">
            <a:avLst/>
          </a:prstGeom>
          <a:noFill/>
        </p:spPr>
        <p:txBody>
          <a:bodyPr wrap="none" rtlCol="0">
            <a:spAutoFit/>
          </a:bodyPr>
          <a:lstStyle/>
          <a:p>
            <a:pPr>
              <a:lnSpc>
                <a:spcPct val="90000"/>
              </a:lnSpc>
            </a:pPr>
            <a:r>
              <a:rPr lang="en-US" dirty="0"/>
              <a:t>www.linkedin.com/in/cleber-flaitt</a:t>
            </a:r>
            <a:endParaRPr lang="en-US" sz="2800" dirty="0"/>
          </a:p>
        </p:txBody>
      </p:sp>
      <p:sp>
        <p:nvSpPr>
          <p:cNvPr id="4" name="CaixaDeTexto 3">
            <a:extLst>
              <a:ext uri="{FF2B5EF4-FFF2-40B4-BE49-F238E27FC236}">
                <a16:creationId xmlns:a16="http://schemas.microsoft.com/office/drawing/2014/main" id="{FA543B47-C66F-4FA3-ABC0-1F876BC36337}"/>
              </a:ext>
            </a:extLst>
          </p:cNvPr>
          <p:cNvSpPr txBox="1"/>
          <p:nvPr/>
        </p:nvSpPr>
        <p:spPr>
          <a:xfrm>
            <a:off x="4620407" y="2482412"/>
            <a:ext cx="2666114" cy="480131"/>
          </a:xfrm>
          <a:prstGeom prst="rect">
            <a:avLst/>
          </a:prstGeom>
          <a:noFill/>
        </p:spPr>
        <p:txBody>
          <a:bodyPr wrap="none" rtlCol="0">
            <a:spAutoFit/>
          </a:bodyPr>
          <a:lstStyle/>
          <a:p>
            <a:pPr>
              <a:lnSpc>
                <a:spcPct val="90000"/>
              </a:lnSpc>
            </a:pPr>
            <a:r>
              <a:rPr lang="pt-BR" sz="2800" dirty="0"/>
              <a:t>CLEBER FLAITT</a:t>
            </a:r>
            <a:endParaRPr lang="en-US" sz="2800" dirty="0"/>
          </a:p>
        </p:txBody>
      </p:sp>
      <p:sp>
        <p:nvSpPr>
          <p:cNvPr id="5" name="CaixaDeTexto 4">
            <a:extLst>
              <a:ext uri="{FF2B5EF4-FFF2-40B4-BE49-F238E27FC236}">
                <a16:creationId xmlns:a16="http://schemas.microsoft.com/office/drawing/2014/main" id="{EE87DCF6-FB5A-4316-B8A7-DF109BF03EE6}"/>
              </a:ext>
            </a:extLst>
          </p:cNvPr>
          <p:cNvSpPr txBox="1"/>
          <p:nvPr/>
        </p:nvSpPr>
        <p:spPr>
          <a:xfrm>
            <a:off x="4242234" y="3188934"/>
            <a:ext cx="3704347" cy="480131"/>
          </a:xfrm>
          <a:prstGeom prst="rect">
            <a:avLst/>
          </a:prstGeom>
          <a:noFill/>
        </p:spPr>
        <p:txBody>
          <a:bodyPr wrap="none" rtlCol="0">
            <a:spAutoFit/>
          </a:bodyPr>
          <a:lstStyle/>
          <a:p>
            <a:pPr>
              <a:lnSpc>
                <a:spcPct val="90000"/>
              </a:lnSpc>
            </a:pPr>
            <a:r>
              <a:rPr lang="pt-BR" sz="2800" dirty="0"/>
              <a:t>CFLAITT@GMAIL.COM</a:t>
            </a:r>
            <a:endParaRPr lang="en-US" sz="2800" dirty="0"/>
          </a:p>
        </p:txBody>
      </p:sp>
    </p:spTree>
    <p:extLst>
      <p:ext uri="{BB962C8B-B14F-4D97-AF65-F5344CB8AC3E}">
        <p14:creationId xmlns:p14="http://schemas.microsoft.com/office/powerpoint/2010/main" val="23324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EEBCB1-3505-475C-B6C6-317E88B2B405}"/>
              </a:ext>
            </a:extLst>
          </p:cNvPr>
          <p:cNvSpPr>
            <a:spLocks noGrp="1"/>
          </p:cNvSpPr>
          <p:nvPr>
            <p:ph type="title"/>
          </p:nvPr>
        </p:nvSpPr>
        <p:spPr/>
        <p:txBody>
          <a:bodyPr/>
          <a:lstStyle/>
          <a:p>
            <a:r>
              <a:rPr lang="pt-BR" dirty="0"/>
              <a:t>Introdução</a:t>
            </a:r>
            <a:endParaRPr lang="en-US" dirty="0"/>
          </a:p>
        </p:txBody>
      </p:sp>
      <p:sp>
        <p:nvSpPr>
          <p:cNvPr id="3" name="Espaço Reservado para Conteúdo 2">
            <a:extLst>
              <a:ext uri="{FF2B5EF4-FFF2-40B4-BE49-F238E27FC236}">
                <a16:creationId xmlns:a16="http://schemas.microsoft.com/office/drawing/2014/main" id="{8C30320F-0209-4B98-95D3-55771AC67394}"/>
              </a:ext>
            </a:extLst>
          </p:cNvPr>
          <p:cNvSpPr>
            <a:spLocks noGrp="1"/>
          </p:cNvSpPr>
          <p:nvPr>
            <p:ph idx="1"/>
          </p:nvPr>
        </p:nvSpPr>
        <p:spPr/>
        <p:txBody>
          <a:bodyPr/>
          <a:lstStyle/>
          <a:p>
            <a:pPr marL="0" indent="0">
              <a:buNone/>
            </a:pPr>
            <a:endParaRPr lang="pt-BR" dirty="0"/>
          </a:p>
          <a:p>
            <a:pPr marL="0" indent="0">
              <a:buNone/>
            </a:pPr>
            <a:r>
              <a:rPr lang="pt-BR" dirty="0"/>
              <a:t>Esta apresentação é útil para quem trabalha no desenvolvimento dentro do banco de dados Oracle utilizando PL/SQL, e que deseja melhorar a performance, fazendo </a:t>
            </a:r>
            <a:r>
              <a:rPr lang="pt-BR" dirty="0" err="1"/>
              <a:t>tuning</a:t>
            </a:r>
            <a:r>
              <a:rPr lang="pt-BR" dirty="0"/>
              <a:t> de suas consultas ou outras operações DML, como INSERT, UPDATE e DELETE, utilizando as instruções BULK COLLECT e o FORALL. </a:t>
            </a:r>
            <a:endParaRPr lang="en-US" dirty="0"/>
          </a:p>
        </p:txBody>
      </p:sp>
    </p:spTree>
    <p:extLst>
      <p:ext uri="{BB962C8B-B14F-4D97-AF65-F5344CB8AC3E}">
        <p14:creationId xmlns:p14="http://schemas.microsoft.com/office/powerpoint/2010/main" val="1694015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3F0397-2B20-4DB8-9158-0AD2FFA0060C}"/>
              </a:ext>
            </a:extLst>
          </p:cNvPr>
          <p:cNvSpPr>
            <a:spLocks noGrp="1"/>
          </p:cNvSpPr>
          <p:nvPr>
            <p:ph type="title"/>
          </p:nvPr>
        </p:nvSpPr>
        <p:spPr/>
        <p:txBody>
          <a:bodyPr/>
          <a:lstStyle/>
          <a:p>
            <a:r>
              <a:rPr lang="en-US" b="1" dirty="0"/>
              <a:t>Context Switch</a:t>
            </a:r>
            <a:endParaRPr lang="en-US" dirty="0"/>
          </a:p>
        </p:txBody>
      </p:sp>
      <p:pic>
        <p:nvPicPr>
          <p:cNvPr id="5" name="Espaço Reservado para Conteúdo 4">
            <a:extLst>
              <a:ext uri="{FF2B5EF4-FFF2-40B4-BE49-F238E27FC236}">
                <a16:creationId xmlns:a16="http://schemas.microsoft.com/office/drawing/2014/main" id="{EC446CEE-F42A-4FB5-86F9-40941CB72C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820" y="1916832"/>
            <a:ext cx="5832648" cy="4048690"/>
          </a:xfrm>
        </p:spPr>
      </p:pic>
      <p:sp>
        <p:nvSpPr>
          <p:cNvPr id="6" name="CaixaDeTexto 5">
            <a:extLst>
              <a:ext uri="{FF2B5EF4-FFF2-40B4-BE49-F238E27FC236}">
                <a16:creationId xmlns:a16="http://schemas.microsoft.com/office/drawing/2014/main" id="{1AC88C12-42D1-47E9-A442-DA98CF7F89FD}"/>
              </a:ext>
            </a:extLst>
          </p:cNvPr>
          <p:cNvSpPr txBox="1"/>
          <p:nvPr/>
        </p:nvSpPr>
        <p:spPr>
          <a:xfrm>
            <a:off x="6598469" y="1916832"/>
            <a:ext cx="5302323" cy="4191917"/>
          </a:xfrm>
          <a:prstGeom prst="rect">
            <a:avLst/>
          </a:prstGeom>
          <a:noFill/>
        </p:spPr>
        <p:txBody>
          <a:bodyPr wrap="square" rtlCol="0">
            <a:spAutoFit/>
          </a:bodyPr>
          <a:lstStyle/>
          <a:p>
            <a:pPr>
              <a:lnSpc>
                <a:spcPct val="90000"/>
              </a:lnSpc>
            </a:pPr>
            <a:r>
              <a:rPr lang="pt-BR" dirty="0"/>
              <a:t>O </a:t>
            </a:r>
            <a:r>
              <a:rPr lang="pt-BR" dirty="0" err="1"/>
              <a:t>Context</a:t>
            </a:r>
            <a:r>
              <a:rPr lang="pt-BR" dirty="0"/>
              <a:t> Switch nada mais é do</a:t>
            </a:r>
          </a:p>
          <a:p>
            <a:pPr>
              <a:lnSpc>
                <a:spcPct val="90000"/>
              </a:lnSpc>
            </a:pPr>
            <a:r>
              <a:rPr lang="pt-BR" dirty="0"/>
              <a:t>que a troca entre as </a:t>
            </a:r>
            <a:r>
              <a:rPr lang="pt-BR" dirty="0" err="1"/>
              <a:t>engines</a:t>
            </a:r>
            <a:r>
              <a:rPr lang="pt-BR" dirty="0"/>
              <a:t> SQL e</a:t>
            </a:r>
          </a:p>
          <a:p>
            <a:pPr>
              <a:lnSpc>
                <a:spcPct val="90000"/>
              </a:lnSpc>
            </a:pPr>
            <a:r>
              <a:rPr lang="pt-BR" dirty="0"/>
              <a:t>PL/SQL. Quando a </a:t>
            </a:r>
            <a:r>
              <a:rPr lang="pt-BR" dirty="0" err="1"/>
              <a:t>engine</a:t>
            </a:r>
            <a:r>
              <a:rPr lang="pt-BR" dirty="0"/>
              <a:t> do PL/SQL</a:t>
            </a:r>
          </a:p>
          <a:p>
            <a:pPr>
              <a:lnSpc>
                <a:spcPct val="90000"/>
              </a:lnSpc>
            </a:pPr>
            <a:r>
              <a:rPr lang="pt-BR" dirty="0"/>
              <a:t>encontra uma instrução SQL, como</a:t>
            </a:r>
          </a:p>
          <a:p>
            <a:pPr>
              <a:lnSpc>
                <a:spcPct val="90000"/>
              </a:lnSpc>
            </a:pPr>
            <a:r>
              <a:rPr lang="pt-BR" dirty="0"/>
              <a:t>um </a:t>
            </a:r>
            <a:r>
              <a:rPr lang="pt-BR" dirty="0" err="1"/>
              <a:t>select</a:t>
            </a:r>
            <a:r>
              <a:rPr lang="pt-BR" dirty="0"/>
              <a:t>, ele para a execução e </a:t>
            </a:r>
          </a:p>
          <a:p>
            <a:pPr>
              <a:lnSpc>
                <a:spcPct val="90000"/>
              </a:lnSpc>
            </a:pPr>
            <a:r>
              <a:rPr lang="pt-BR" dirty="0"/>
              <a:t>passa essa instrução para a </a:t>
            </a:r>
            <a:r>
              <a:rPr lang="pt-BR" dirty="0" err="1"/>
              <a:t>engine</a:t>
            </a:r>
            <a:endParaRPr lang="pt-BR" dirty="0"/>
          </a:p>
          <a:p>
            <a:pPr>
              <a:lnSpc>
                <a:spcPct val="90000"/>
              </a:lnSpc>
            </a:pPr>
            <a:r>
              <a:rPr lang="pt-BR" dirty="0"/>
              <a:t>do SQL. Quando a instrução é finalizada, a </a:t>
            </a:r>
            <a:r>
              <a:rPr lang="pt-BR" dirty="0" err="1"/>
              <a:t>engine</a:t>
            </a:r>
            <a:r>
              <a:rPr lang="pt-BR" dirty="0"/>
              <a:t> do SQL retorna para a </a:t>
            </a:r>
            <a:r>
              <a:rPr lang="pt-BR" dirty="0" err="1"/>
              <a:t>engine</a:t>
            </a:r>
            <a:r>
              <a:rPr lang="pt-BR" dirty="0"/>
              <a:t> do PL/SQL, que continua a execução.</a:t>
            </a:r>
          </a:p>
          <a:p>
            <a:pPr>
              <a:lnSpc>
                <a:spcPct val="90000"/>
              </a:lnSpc>
            </a:pPr>
            <a:r>
              <a:rPr lang="pt-BR" sz="2800" dirty="0"/>
              <a:t>Em loop de 10 mil linhas irá acontecer 10 mil contexto switch.</a:t>
            </a:r>
            <a:endParaRPr lang="en-US" sz="2800" dirty="0"/>
          </a:p>
        </p:txBody>
      </p:sp>
    </p:spTree>
    <p:extLst>
      <p:ext uri="{BB962C8B-B14F-4D97-AF65-F5344CB8AC3E}">
        <p14:creationId xmlns:p14="http://schemas.microsoft.com/office/powerpoint/2010/main" val="92444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4328158-1C8F-4316-8AB0-2F168F94417F}"/>
              </a:ext>
            </a:extLst>
          </p:cNvPr>
          <p:cNvSpPr>
            <a:spLocks noGrp="1"/>
          </p:cNvSpPr>
          <p:nvPr>
            <p:ph idx="1"/>
          </p:nvPr>
        </p:nvSpPr>
        <p:spPr>
          <a:xfrm>
            <a:off x="914161" y="1193800"/>
            <a:ext cx="10360501" cy="4470400"/>
          </a:xfrm>
        </p:spPr>
        <p:txBody>
          <a:bodyPr>
            <a:normAutofit/>
          </a:bodyPr>
          <a:lstStyle/>
          <a:p>
            <a:pPr marL="0" indent="0">
              <a:buNone/>
            </a:pPr>
            <a:r>
              <a:rPr lang="pt-BR" sz="3600" dirty="0"/>
              <a:t>Fica claro que devemos evitar que nossos códigos façam muitos </a:t>
            </a:r>
            <a:r>
              <a:rPr lang="en-US" sz="3600" dirty="0"/>
              <a:t>Context Switches…</a:t>
            </a:r>
          </a:p>
          <a:p>
            <a:pPr marL="0" indent="0">
              <a:buNone/>
            </a:pPr>
            <a:endParaRPr lang="pt-BR" sz="3600" dirty="0"/>
          </a:p>
          <a:p>
            <a:pPr marL="0" indent="0">
              <a:buNone/>
            </a:pPr>
            <a:endParaRPr lang="pt-BR" sz="3600" dirty="0"/>
          </a:p>
          <a:p>
            <a:pPr marL="0" indent="0">
              <a:buNone/>
            </a:pPr>
            <a:r>
              <a:rPr lang="pt-BR" sz="3600" dirty="0"/>
              <a:t>...Mas como não conseguimos fugir dos loops devido ao grande volume de dados, é aí que entram as instruções BULK COLLECT e o FORALL</a:t>
            </a:r>
          </a:p>
          <a:p>
            <a:pPr marL="0" indent="0">
              <a:buNone/>
            </a:pPr>
            <a:endParaRPr lang="en-US" sz="3600" dirty="0"/>
          </a:p>
        </p:txBody>
      </p:sp>
    </p:spTree>
    <p:extLst>
      <p:ext uri="{BB962C8B-B14F-4D97-AF65-F5344CB8AC3E}">
        <p14:creationId xmlns:p14="http://schemas.microsoft.com/office/powerpoint/2010/main" val="397907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A7DDDF-DF46-4559-9DD6-016E2447B26F}"/>
              </a:ext>
            </a:extLst>
          </p:cNvPr>
          <p:cNvSpPr>
            <a:spLocks noGrp="1"/>
          </p:cNvSpPr>
          <p:nvPr>
            <p:ph type="title"/>
          </p:nvPr>
        </p:nvSpPr>
        <p:spPr/>
        <p:txBody>
          <a:bodyPr/>
          <a:lstStyle/>
          <a:p>
            <a:r>
              <a:rPr lang="pt-BR" dirty="0"/>
              <a:t>BULK COLLECT</a:t>
            </a:r>
            <a:endParaRPr lang="en-US" dirty="0"/>
          </a:p>
        </p:txBody>
      </p:sp>
      <p:sp>
        <p:nvSpPr>
          <p:cNvPr id="3" name="Espaço Reservado para Conteúdo 2">
            <a:extLst>
              <a:ext uri="{FF2B5EF4-FFF2-40B4-BE49-F238E27FC236}">
                <a16:creationId xmlns:a16="http://schemas.microsoft.com/office/drawing/2014/main" id="{E4DC0D80-D936-48F6-98DF-7B04E0843174}"/>
              </a:ext>
            </a:extLst>
          </p:cNvPr>
          <p:cNvSpPr>
            <a:spLocks noGrp="1"/>
          </p:cNvSpPr>
          <p:nvPr>
            <p:ph idx="1"/>
          </p:nvPr>
        </p:nvSpPr>
        <p:spPr>
          <a:xfrm>
            <a:off x="914162" y="1803401"/>
            <a:ext cx="10580850" cy="4470400"/>
          </a:xfrm>
        </p:spPr>
        <p:txBody>
          <a:bodyPr/>
          <a:lstStyle/>
          <a:p>
            <a:pPr marL="0" indent="0">
              <a:buNone/>
            </a:pPr>
            <a:endParaRPr lang="pt-BR" dirty="0"/>
          </a:p>
          <a:p>
            <a:pPr marL="0" indent="0">
              <a:buNone/>
            </a:pPr>
            <a:endParaRPr lang="pt-BR" dirty="0"/>
          </a:p>
          <a:p>
            <a:pPr marL="0" indent="0">
              <a:buNone/>
            </a:pPr>
            <a:r>
              <a:rPr lang="pt-BR" dirty="0"/>
              <a:t>O comando BULK COLLECT permite codificar declarações SQL sem a necessidade de busca individual de informação utilizando o código PL/SQL, ou seja, seu uso torna desnecessária a utilização de vários loops para popular as coleções evitando que o processamento da </a:t>
            </a:r>
            <a:r>
              <a:rPr lang="pt-BR" dirty="0" err="1"/>
              <a:t>Stored</a:t>
            </a:r>
            <a:r>
              <a:rPr lang="pt-BR" dirty="0"/>
              <a:t> Procedure seja demorado.</a:t>
            </a:r>
            <a:endParaRPr lang="en-US" dirty="0"/>
          </a:p>
        </p:txBody>
      </p:sp>
    </p:spTree>
    <p:extLst>
      <p:ext uri="{BB962C8B-B14F-4D97-AF65-F5344CB8AC3E}">
        <p14:creationId xmlns:p14="http://schemas.microsoft.com/office/powerpoint/2010/main" val="424906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2B2529-6AAF-4490-A7BE-A658675FC247}"/>
              </a:ext>
            </a:extLst>
          </p:cNvPr>
          <p:cNvSpPr>
            <a:spLocks noGrp="1"/>
          </p:cNvSpPr>
          <p:nvPr>
            <p:ph type="title"/>
          </p:nvPr>
        </p:nvSpPr>
        <p:spPr>
          <a:xfrm>
            <a:off x="914162" y="482600"/>
            <a:ext cx="10652858" cy="1219200"/>
          </a:xfrm>
        </p:spPr>
        <p:txBody>
          <a:bodyPr>
            <a:normAutofit/>
          </a:bodyPr>
          <a:lstStyle/>
          <a:p>
            <a:r>
              <a:rPr lang="pt-BR" sz="3200" dirty="0"/>
              <a:t>Sintaxe com declaração da cláusula BULK COLLECT</a:t>
            </a:r>
            <a:endParaRPr lang="en-US" sz="3200" dirty="0"/>
          </a:p>
        </p:txBody>
      </p:sp>
      <p:graphicFrame>
        <p:nvGraphicFramePr>
          <p:cNvPr id="4" name="Espaço Reservado para Conteúdo 3">
            <a:extLst>
              <a:ext uri="{FF2B5EF4-FFF2-40B4-BE49-F238E27FC236}">
                <a16:creationId xmlns:a16="http://schemas.microsoft.com/office/drawing/2014/main" id="{76541B95-DCB4-4F64-8DD0-31161AC57728}"/>
              </a:ext>
            </a:extLst>
          </p:cNvPr>
          <p:cNvGraphicFramePr>
            <a:graphicFrameLocks noGrp="1"/>
          </p:cNvGraphicFramePr>
          <p:nvPr>
            <p:ph idx="1"/>
            <p:extLst>
              <p:ext uri="{D42A27DB-BD31-4B8C-83A1-F6EECF244321}">
                <p14:modId xmlns:p14="http://schemas.microsoft.com/office/powerpoint/2010/main" val="233012352"/>
              </p:ext>
            </p:extLst>
          </p:nvPr>
        </p:nvGraphicFramePr>
        <p:xfrm>
          <a:off x="914399" y="2348880"/>
          <a:ext cx="10360025" cy="2926080"/>
        </p:xfrm>
        <a:graphic>
          <a:graphicData uri="http://schemas.openxmlformats.org/drawingml/2006/table">
            <a:tbl>
              <a:tblPr/>
              <a:tblGrid>
                <a:gridCol w="10360025">
                  <a:extLst>
                    <a:ext uri="{9D8B030D-6E8A-4147-A177-3AD203B41FA5}">
                      <a16:colId xmlns:a16="http://schemas.microsoft.com/office/drawing/2014/main" val="2589353159"/>
                    </a:ext>
                  </a:extLst>
                </a:gridCol>
              </a:tblGrid>
              <a:tr h="0">
                <a:tc>
                  <a:txBody>
                    <a:bodyPr/>
                    <a:lstStyle/>
                    <a:p>
                      <a:r>
                        <a:rPr lang="en-US" b="0" dirty="0">
                          <a:effectLst/>
                          <a:latin typeface="Roboto Mono"/>
                        </a:rPr>
                        <a:t>  SELECT coluna1[, coluna2, ...]</a:t>
                      </a:r>
                    </a:p>
                    <a:p>
                      <a:r>
                        <a:rPr lang="en-US" b="0" dirty="0">
                          <a:effectLst/>
                          <a:latin typeface="Roboto Mono"/>
                        </a:rPr>
                        <a:t>  BULK COLLECT INTO colecao1[, colecao2, ...]</a:t>
                      </a:r>
                    </a:p>
                    <a:p>
                      <a:r>
                        <a:rPr lang="en-US" b="0" dirty="0">
                          <a:effectLst/>
                          <a:latin typeface="Roboto Mono"/>
                        </a:rPr>
                        <a:t>  FROM </a:t>
                      </a:r>
                      <a:r>
                        <a:rPr lang="en-US" b="0" dirty="0" err="1">
                          <a:effectLst/>
                          <a:latin typeface="Roboto Mono"/>
                        </a:rPr>
                        <a:t>tabela</a:t>
                      </a:r>
                      <a:r>
                        <a:rPr lang="en-US" b="0" dirty="0">
                          <a:effectLst/>
                          <a:latin typeface="Roboto Mono"/>
                        </a:rPr>
                        <a:t> ...</a:t>
                      </a:r>
                    </a:p>
                    <a:p>
                      <a:endParaRPr lang="pt-BR" b="0" dirty="0">
                        <a:effectLst/>
                        <a:latin typeface="Roboto Mono"/>
                      </a:endParaRPr>
                    </a:p>
                    <a:p>
                      <a:endParaRPr lang="en-US" b="0" dirty="0">
                        <a:effectLst/>
                        <a:latin typeface="Roboto Mono"/>
                      </a:endParaRPr>
                    </a:p>
                    <a:p>
                      <a:r>
                        <a:rPr lang="en-US" b="0" dirty="0">
                          <a:effectLst/>
                          <a:latin typeface="Roboto Mono"/>
                        </a:rPr>
                        <a:t>    </a:t>
                      </a:r>
                    </a:p>
                    <a:p>
                      <a:r>
                        <a:rPr lang="en-US" b="0" dirty="0">
                          <a:effectLst/>
                          <a:latin typeface="Roboto Mono"/>
                        </a:rPr>
                        <a:t>  FETCH cursor [</a:t>
                      </a:r>
                      <a:r>
                        <a:rPr lang="en-US" b="0" dirty="0" err="1">
                          <a:effectLst/>
                          <a:latin typeface="Roboto Mono"/>
                        </a:rPr>
                        <a:t>parametros</a:t>
                      </a:r>
                      <a:r>
                        <a:rPr lang="en-US" b="0" dirty="0">
                          <a:effectLst/>
                          <a:latin typeface="Roboto Mono"/>
                        </a:rPr>
                        <a:t>...]</a:t>
                      </a:r>
                    </a:p>
                    <a:p>
                      <a:r>
                        <a:rPr lang="en-US" b="0" dirty="0">
                          <a:effectLst/>
                          <a:latin typeface="Roboto Mono"/>
                        </a:rPr>
                        <a:t>  BULK COLLECT INTO colecao1[, colecao2, ...]</a:t>
                      </a:r>
                    </a:p>
                  </a:txBody>
                  <a:tcPr marL="0" marR="0" marT="0" marB="0" anchor="ctr">
                    <a:lnL>
                      <a:noFill/>
                    </a:lnL>
                    <a:lnR>
                      <a:noFill/>
                    </a:lnR>
                    <a:lnT>
                      <a:noFill/>
                    </a:lnT>
                    <a:lnB>
                      <a:noFill/>
                    </a:lnB>
                  </a:tcPr>
                </a:tc>
                <a:extLst>
                  <a:ext uri="{0D108BD9-81ED-4DB2-BD59-A6C34878D82A}">
                    <a16:rowId xmlns:a16="http://schemas.microsoft.com/office/drawing/2014/main" val="2350999369"/>
                  </a:ext>
                </a:extLst>
              </a:tr>
            </a:tbl>
          </a:graphicData>
        </a:graphic>
      </p:graphicFrame>
    </p:spTree>
    <p:extLst>
      <p:ext uri="{BB962C8B-B14F-4D97-AF65-F5344CB8AC3E}">
        <p14:creationId xmlns:p14="http://schemas.microsoft.com/office/powerpoint/2010/main" val="255038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497947-C816-4689-A90E-74CECF8465C3}"/>
              </a:ext>
            </a:extLst>
          </p:cNvPr>
          <p:cNvSpPr>
            <a:spLocks noGrp="1"/>
          </p:cNvSpPr>
          <p:nvPr>
            <p:ph type="title"/>
          </p:nvPr>
        </p:nvSpPr>
        <p:spPr/>
        <p:txBody>
          <a:bodyPr/>
          <a:lstStyle/>
          <a:p>
            <a:r>
              <a:rPr lang="pt-BR" dirty="0"/>
              <a:t>LIMIT</a:t>
            </a:r>
            <a:endParaRPr lang="en-US" dirty="0"/>
          </a:p>
        </p:txBody>
      </p:sp>
      <p:sp>
        <p:nvSpPr>
          <p:cNvPr id="3" name="Espaço Reservado para Conteúdo 2">
            <a:extLst>
              <a:ext uri="{FF2B5EF4-FFF2-40B4-BE49-F238E27FC236}">
                <a16:creationId xmlns:a16="http://schemas.microsoft.com/office/drawing/2014/main" id="{6EDBF5C2-C647-4B05-AB96-62DB1FF91235}"/>
              </a:ext>
            </a:extLst>
          </p:cNvPr>
          <p:cNvSpPr>
            <a:spLocks noGrp="1"/>
          </p:cNvSpPr>
          <p:nvPr>
            <p:ph idx="1"/>
          </p:nvPr>
        </p:nvSpPr>
        <p:spPr/>
        <p:txBody>
          <a:bodyPr/>
          <a:lstStyle/>
          <a:p>
            <a:pPr marL="0" indent="0">
              <a:buNone/>
            </a:pPr>
            <a:endParaRPr lang="pt-BR" dirty="0"/>
          </a:p>
          <a:p>
            <a:pPr marL="0" indent="0">
              <a:buNone/>
            </a:pPr>
            <a:r>
              <a:rPr lang="pt-BR" dirty="0"/>
              <a:t>Pode acontecer de o Oracle gastar tempo demais administrando o cursor na memória e quase nenhum tempo executando-o no bloco PL/SQL. Uma solução melhor seria se o Bulk </a:t>
            </a:r>
            <a:r>
              <a:rPr lang="pt-BR" dirty="0" err="1"/>
              <a:t>Collect</a:t>
            </a:r>
            <a:r>
              <a:rPr lang="pt-BR" dirty="0"/>
              <a:t> fosse feito mais de uma vez para dividir o trabalho e o esforço.</a:t>
            </a:r>
          </a:p>
          <a:p>
            <a:pPr marL="0" indent="0">
              <a:buNone/>
            </a:pPr>
            <a:endParaRPr lang="pt-BR" dirty="0"/>
          </a:p>
          <a:p>
            <a:pPr marL="0" indent="0">
              <a:buNone/>
            </a:pPr>
            <a:r>
              <a:rPr lang="pt-BR" dirty="0"/>
              <a:t>Para que seja possível que o nosso cursor retorne menos linhas, temos que adicionar uma nova cláusula, a LIMIT.</a:t>
            </a:r>
            <a:endParaRPr lang="en-US" dirty="0"/>
          </a:p>
        </p:txBody>
      </p:sp>
    </p:spTree>
    <p:extLst>
      <p:ext uri="{BB962C8B-B14F-4D97-AF65-F5344CB8AC3E}">
        <p14:creationId xmlns:p14="http://schemas.microsoft.com/office/powerpoint/2010/main" val="387006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EEEAA-915F-48D5-AE3A-D778D596D45B}"/>
              </a:ext>
            </a:extLst>
          </p:cNvPr>
          <p:cNvSpPr>
            <a:spLocks noGrp="1"/>
          </p:cNvSpPr>
          <p:nvPr>
            <p:ph type="title"/>
          </p:nvPr>
        </p:nvSpPr>
        <p:spPr/>
        <p:txBody>
          <a:bodyPr/>
          <a:lstStyle/>
          <a:p>
            <a:r>
              <a:rPr lang="pt-BR" dirty="0"/>
              <a:t>Sintaxe com declaração da cláusula BULK COLLECT COM LIMIT</a:t>
            </a:r>
            <a:endParaRPr lang="en-US" dirty="0"/>
          </a:p>
        </p:txBody>
      </p:sp>
      <p:sp>
        <p:nvSpPr>
          <p:cNvPr id="8" name="Espaço Reservado para Conteúdo 7">
            <a:extLst>
              <a:ext uri="{FF2B5EF4-FFF2-40B4-BE49-F238E27FC236}">
                <a16:creationId xmlns:a16="http://schemas.microsoft.com/office/drawing/2014/main" id="{DE9C5224-17A8-4CE3-A3B8-DB6AF050A844}"/>
              </a:ext>
            </a:extLst>
          </p:cNvPr>
          <p:cNvSpPr>
            <a:spLocks noGrp="1"/>
          </p:cNvSpPr>
          <p:nvPr>
            <p:ph idx="1"/>
          </p:nvPr>
        </p:nvSpPr>
        <p:spPr/>
        <p:txBody>
          <a:bodyPr/>
          <a:lstStyle/>
          <a:p>
            <a:pPr marL="0" indent="0">
              <a:buNone/>
            </a:pPr>
            <a:endParaRPr lang="pt-BR" dirty="0"/>
          </a:p>
          <a:p>
            <a:pPr marL="0" indent="0">
              <a:buNone/>
            </a:pPr>
            <a:endParaRPr lang="pt-BR" dirty="0"/>
          </a:p>
          <a:p>
            <a:pPr marL="0" indent="0">
              <a:buNone/>
            </a:pPr>
            <a:r>
              <a:rPr lang="pt-BR" dirty="0"/>
              <a:t>FETCH cursor [</a:t>
            </a:r>
            <a:r>
              <a:rPr lang="pt-BR" dirty="0" err="1"/>
              <a:t>parametros</a:t>
            </a:r>
            <a:r>
              <a:rPr lang="pt-BR" dirty="0"/>
              <a:t>...]</a:t>
            </a:r>
          </a:p>
          <a:p>
            <a:pPr marL="0" indent="0">
              <a:buNone/>
            </a:pPr>
            <a:r>
              <a:rPr lang="pt-BR" dirty="0"/>
              <a:t>BULK COLLECT INTO colecao1[, colecao2, ...]</a:t>
            </a:r>
          </a:p>
          <a:p>
            <a:pPr marL="0" indent="0">
              <a:buNone/>
            </a:pPr>
            <a:r>
              <a:rPr lang="pt-BR" dirty="0"/>
              <a:t>LIMIT XXX</a:t>
            </a:r>
            <a:endParaRPr lang="en-US" dirty="0"/>
          </a:p>
        </p:txBody>
      </p:sp>
    </p:spTree>
    <p:extLst>
      <p:ext uri="{BB962C8B-B14F-4D97-AF65-F5344CB8AC3E}">
        <p14:creationId xmlns:p14="http://schemas.microsoft.com/office/powerpoint/2010/main" val="307328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CA385-7E27-4CB8-A0BA-65FF8D418524}"/>
              </a:ext>
            </a:extLst>
          </p:cNvPr>
          <p:cNvSpPr>
            <a:spLocks noGrp="1"/>
          </p:cNvSpPr>
          <p:nvPr>
            <p:ph type="title"/>
          </p:nvPr>
        </p:nvSpPr>
        <p:spPr/>
        <p:txBody>
          <a:bodyPr/>
          <a:lstStyle/>
          <a:p>
            <a:r>
              <a:rPr lang="en-US" b="1" dirty="0"/>
              <a:t>FORALL</a:t>
            </a:r>
            <a:endParaRPr lang="en-US" dirty="0"/>
          </a:p>
        </p:txBody>
      </p:sp>
      <p:sp>
        <p:nvSpPr>
          <p:cNvPr id="3" name="Espaço Reservado para Conteúdo 2">
            <a:extLst>
              <a:ext uri="{FF2B5EF4-FFF2-40B4-BE49-F238E27FC236}">
                <a16:creationId xmlns:a16="http://schemas.microsoft.com/office/drawing/2014/main" id="{6F570305-9851-41C3-86A7-323AC3B288A3}"/>
              </a:ext>
            </a:extLst>
          </p:cNvPr>
          <p:cNvSpPr>
            <a:spLocks noGrp="1"/>
          </p:cNvSpPr>
          <p:nvPr>
            <p:ph idx="1"/>
          </p:nvPr>
        </p:nvSpPr>
        <p:spPr/>
        <p:txBody>
          <a:bodyPr>
            <a:normAutofit/>
          </a:bodyPr>
          <a:lstStyle/>
          <a:p>
            <a:pPr marL="0" indent="0">
              <a:buNone/>
            </a:pPr>
            <a:r>
              <a:rPr lang="pt-BR" dirty="0"/>
              <a:t>A palavra-chave FORALL permite que uma declaração Data </a:t>
            </a:r>
            <a:r>
              <a:rPr lang="pt-BR" dirty="0" err="1"/>
              <a:t>Manipulation</a:t>
            </a:r>
            <a:r>
              <a:rPr lang="pt-BR" dirty="0"/>
              <a:t> </a:t>
            </a:r>
            <a:r>
              <a:rPr lang="pt-BR" dirty="0" err="1"/>
              <a:t>Language</a:t>
            </a:r>
            <a:r>
              <a:rPr lang="pt-BR" dirty="0"/>
              <a:t> (DML) seja baseada no conteúdo de uma coleção, sendo executada com bastante eficiência. Quando FORALL é usada, a declaração DML é executada apenas uma vez, para toda a coleção.</a:t>
            </a:r>
          </a:p>
          <a:p>
            <a:pPr marL="0" indent="0">
              <a:buNone/>
            </a:pPr>
            <a:r>
              <a:rPr lang="pt-BR" dirty="0"/>
              <a:t>O desempenho resultante é muito melhor do que se tivesse codificando comandos DELETE, UPDATE ou INSERT dentro de loops (interações), gerando interrupções da linguagem PL/SQL </a:t>
            </a:r>
          </a:p>
          <a:p>
            <a:pPr marL="0" indent="0">
              <a:buNone/>
            </a:pPr>
            <a:endParaRPr lang="en-US" dirty="0"/>
          </a:p>
        </p:txBody>
      </p:sp>
    </p:spTree>
    <p:extLst>
      <p:ext uri="{BB962C8B-B14F-4D97-AF65-F5344CB8AC3E}">
        <p14:creationId xmlns:p14="http://schemas.microsoft.com/office/powerpoint/2010/main" val="275435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melho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5076977-ECB7-44C2-A70D-853BB6B41242}">
  <ds:schemaRef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4873beb7-5857-4685-be1f-d57550cc96cc"/>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com linhas radiais vermelhas (widescreen)</Template>
  <TotalTime>308</TotalTime>
  <Words>483</Words>
  <Application>Microsoft Office PowerPoint</Application>
  <PresentationFormat>Personalizar</PresentationFormat>
  <Paragraphs>56</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Cambria</vt:lpstr>
      <vt:lpstr>Roboto Mono</vt:lpstr>
      <vt:lpstr>Vermelho Radial 16X9</vt:lpstr>
      <vt:lpstr>Pl/sql camp - Meetup #4   18/10/2018 </vt:lpstr>
      <vt:lpstr>Introdução</vt:lpstr>
      <vt:lpstr>Context Switch</vt:lpstr>
      <vt:lpstr>Apresentação do PowerPoint</vt:lpstr>
      <vt:lpstr>BULK COLLECT</vt:lpstr>
      <vt:lpstr>Sintaxe com declaração da cláusula BULK COLLECT</vt:lpstr>
      <vt:lpstr>LIMIT</vt:lpstr>
      <vt:lpstr>Sintaxe com declaração da cláusula BULK COLLECT COM LIMIT</vt:lpstr>
      <vt:lpstr>FORALL</vt:lpstr>
      <vt:lpstr>Sintaxe com declaração da cláusula FORALL</vt:lpstr>
      <vt:lpstr>Links</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do Título</dc:title>
  <dc:creator>Rodrigo Fernandes</dc:creator>
  <cp:lastModifiedBy>Cleber Flaitt</cp:lastModifiedBy>
  <cp:revision>47</cp:revision>
  <dcterms:created xsi:type="dcterms:W3CDTF">2018-05-05T16:32:54Z</dcterms:created>
  <dcterms:modified xsi:type="dcterms:W3CDTF">2018-10-18T02:07:57Z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