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90" r:id="rId6"/>
    <p:sldId id="298" r:id="rId7"/>
    <p:sldId id="300" r:id="rId8"/>
    <p:sldId id="301" r:id="rId9"/>
    <p:sldId id="302" r:id="rId10"/>
    <p:sldId id="295" r:id="rId11"/>
    <p:sldId id="297" r:id="rId12"/>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90" d="100"/>
          <a:sy n="90" d="100"/>
        </p:scale>
        <p:origin x="36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caioizidio/" TargetMode="External"/><Relationship Id="rId2" Type="http://schemas.openxmlformats.org/officeDocument/2006/relationships/hyperlink" Target="mailto:caio.izidio@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a:t>Meetup</a:t>
            </a:r>
            <a:r>
              <a:rPr lang="pt-BR" b="1" dirty="0"/>
              <a:t> </a:t>
            </a:r>
            <a:r>
              <a:rPr lang="pt-BR" b="1" dirty="0" smtClean="0"/>
              <a:t>#4 </a:t>
            </a:r>
            <a:r>
              <a:rPr lang="pt-BR" b="1" dirty="0"/>
              <a:t>– </a:t>
            </a:r>
            <a:r>
              <a:rPr lang="pt-BR" dirty="0" smtClean="0"/>
              <a:t>JSON NO ORACLE 18C</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a:t>
            </a:r>
            <a:r>
              <a:rPr lang="pt-BR" dirty="0" smtClean="0"/>
              <a:t>13</a:t>
            </a:r>
            <a:r>
              <a:rPr lang="pt-BR" dirty="0" smtClean="0"/>
              <a:t>/12/2018</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smtClean="0"/>
              <a:t>Json</a:t>
            </a:r>
            <a:r>
              <a:rPr lang="pt-BR" dirty="0" smtClean="0"/>
              <a:t> - </a:t>
            </a:r>
            <a:r>
              <a:rPr lang="pt-BR" dirty="0"/>
              <a:t> </a:t>
            </a:r>
            <a:r>
              <a:rPr lang="pt-BR" i="1" dirty="0"/>
              <a:t>JavaScript</a:t>
            </a:r>
            <a:r>
              <a:rPr lang="pt-BR" i="1" dirty="0"/>
              <a:t> </a:t>
            </a:r>
            <a:r>
              <a:rPr lang="pt-BR" i="1" dirty="0"/>
              <a:t>Object</a:t>
            </a:r>
            <a:r>
              <a:rPr lang="pt-BR" i="1" dirty="0"/>
              <a:t> </a:t>
            </a:r>
            <a:r>
              <a:rPr lang="pt-BR" i="1" dirty="0"/>
              <a:t>Notation</a:t>
            </a:r>
            <a:r>
              <a:rPr lang="pt-BR" dirty="0"/>
              <a:t> </a:t>
            </a:r>
            <a:endParaRPr lang="en-US" dirty="0"/>
          </a:p>
        </p:txBody>
      </p:sp>
      <p:sp>
        <p:nvSpPr>
          <p:cNvPr id="14" name="Espaço Reservado para Conteúdo 13"/>
          <p:cNvSpPr>
            <a:spLocks noGrp="1"/>
          </p:cNvSpPr>
          <p:nvPr>
            <p:ph idx="1"/>
          </p:nvPr>
        </p:nvSpPr>
        <p:spPr/>
        <p:txBody>
          <a:bodyPr rtlCol="0">
            <a:normAutofit/>
          </a:bodyPr>
          <a:lstStyle/>
          <a:p>
            <a:r>
              <a:rPr lang="pt-BR" dirty="0"/>
              <a:t>O JSON é um </a:t>
            </a:r>
            <a:r>
              <a:rPr lang="pt-BR" dirty="0" smtClean="0"/>
              <a:t>formato mais </a:t>
            </a:r>
            <a:r>
              <a:rPr lang="pt-BR" dirty="0"/>
              <a:t>leve para intercâmbio de </a:t>
            </a:r>
            <a:r>
              <a:rPr lang="pt-BR" dirty="0" smtClean="0"/>
              <a:t>dados similar ao XML, porém com menor taxa de envelopamento.</a:t>
            </a:r>
          </a:p>
          <a:p>
            <a:pPr lvl="1">
              <a:buFontTx/>
              <a:buChar char="-"/>
            </a:pPr>
            <a:r>
              <a:rPr lang="pt-BR" dirty="0" smtClean="0"/>
              <a:t>Utilizado </a:t>
            </a:r>
            <a:r>
              <a:rPr lang="pt-BR" dirty="0"/>
              <a:t>como uma alternativa ao </a:t>
            </a:r>
            <a:r>
              <a:rPr lang="pt-BR" dirty="0" smtClean="0"/>
              <a:t>XML ou YAML.</a:t>
            </a:r>
          </a:p>
          <a:p>
            <a:pPr lvl="1">
              <a:buFontTx/>
              <a:buChar char="-"/>
            </a:pPr>
            <a:endParaRPr lang="pt-BR" dirty="0" smtClean="0"/>
          </a:p>
          <a:p>
            <a:pPr marL="274320" lvl="1" indent="0">
              <a:buNone/>
            </a:pPr>
            <a:r>
              <a:rPr lang="pt-BR" sz="2800" dirty="0" smtClean="0"/>
              <a:t>Relativamente </a:t>
            </a:r>
            <a:r>
              <a:rPr lang="pt-BR" sz="2800" dirty="0"/>
              <a:t>fácil para ler e </a:t>
            </a:r>
            <a:r>
              <a:rPr lang="pt-BR" sz="2800" dirty="0" smtClean="0"/>
              <a:t>escrever.</a:t>
            </a:r>
            <a:endParaRPr lang="pt-BR" sz="2800" dirty="0"/>
          </a:p>
          <a:p>
            <a:pPr marL="0" indent="0" rtl="0">
              <a:buNone/>
            </a:pPr>
            <a:r>
              <a:rPr lang="pt-BR" dirty="0"/>
              <a:t> </a:t>
            </a:r>
            <a:r>
              <a:rPr lang="pt-BR" dirty="0" smtClean="0"/>
              <a:t>  </a:t>
            </a:r>
            <a:r>
              <a:rPr lang="pt-BR" dirty="0" smtClean="0"/>
              <a:t>Não possui </a:t>
            </a:r>
            <a:r>
              <a:rPr lang="pt-BR" dirty="0" smtClean="0"/>
              <a:t>tag</a:t>
            </a:r>
            <a:r>
              <a:rPr lang="pt-BR" dirty="0" smtClean="0"/>
              <a:t> de abertura e fechamento.</a:t>
            </a:r>
          </a:p>
          <a:p>
            <a:pPr marL="0" indent="0" rtl="0">
              <a:buNone/>
            </a:pPr>
            <a:r>
              <a:rPr lang="pt-BR" dirty="0" smtClean="0"/>
              <a:t>   Não possui palavras reservadas.</a:t>
            </a:r>
          </a:p>
          <a:p>
            <a:pPr marL="0" indent="0">
              <a:buNone/>
            </a:pPr>
            <a:r>
              <a:rPr lang="pt-BR" dirty="0" smtClean="0"/>
              <a:t>   </a:t>
            </a:r>
            <a:endParaRPr lang="pt-BR" dirty="0"/>
          </a:p>
          <a:p>
            <a:pPr rtl="0"/>
            <a:endParaRPr lang="pt-BR"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88640"/>
            <a:ext cx="10360501" cy="714152"/>
          </a:xfrm>
        </p:spPr>
        <p:txBody>
          <a:bodyPr rtlCol="0"/>
          <a:lstStyle/>
          <a:p>
            <a:r>
              <a:rPr lang="pt-BR" dirty="0" smtClean="0"/>
              <a:t>Oracle integrado com </a:t>
            </a:r>
            <a:r>
              <a:rPr lang="pt-BR" dirty="0" smtClean="0"/>
              <a:t>json</a:t>
            </a:r>
            <a:endParaRPr lang="en-US" dirty="0"/>
          </a:p>
        </p:txBody>
      </p:sp>
      <p:sp>
        <p:nvSpPr>
          <p:cNvPr id="3" name="Espaço Reservado para Conteúdo 2">
            <a:extLst>
              <a:ext uri="{FF2B5EF4-FFF2-40B4-BE49-F238E27FC236}">
                <a16:creationId xmlns:a16="http://schemas.microsoft.com/office/drawing/2014/main" xmlns="" id="{128C4F20-DC1F-4A17-A137-2A0568C53674}"/>
              </a:ext>
            </a:extLst>
          </p:cNvPr>
          <p:cNvSpPr>
            <a:spLocks noGrp="1"/>
          </p:cNvSpPr>
          <p:nvPr>
            <p:ph idx="1"/>
          </p:nvPr>
        </p:nvSpPr>
        <p:spPr/>
        <p:txBody>
          <a:bodyPr>
            <a:normAutofit/>
          </a:bodyPr>
          <a:lstStyle/>
          <a:p>
            <a:r>
              <a:rPr lang="pt-BR" dirty="0"/>
              <a:t>No Oracle </a:t>
            </a:r>
            <a:r>
              <a:rPr lang="pt-BR" dirty="0"/>
              <a:t>Database</a:t>
            </a:r>
            <a:r>
              <a:rPr lang="pt-BR" dirty="0"/>
              <a:t> 12c (12.1.0.2), foi adicionado o suporte nativo ao </a:t>
            </a:r>
            <a:r>
              <a:rPr lang="pt-BR" dirty="0" smtClean="0"/>
              <a:t>JSON. </a:t>
            </a:r>
          </a:p>
          <a:p>
            <a:r>
              <a:rPr lang="pt-BR" dirty="0" smtClean="0"/>
              <a:t>No Oracle </a:t>
            </a:r>
            <a:r>
              <a:rPr lang="pt-BR" dirty="0" smtClean="0"/>
              <a:t>Database</a:t>
            </a:r>
            <a:r>
              <a:rPr lang="pt-BR" dirty="0" smtClean="0"/>
              <a:t> 18c, muitas limitações foram melhoradas e funcionalidades novas implementadas. (Limite de caracteres retornados, </a:t>
            </a:r>
            <a:r>
              <a:rPr lang="pt-BR" dirty="0" smtClean="0"/>
              <a:t>Returning</a:t>
            </a:r>
            <a:r>
              <a:rPr lang="pt-BR" dirty="0" smtClean="0"/>
              <a:t> </a:t>
            </a:r>
            <a:r>
              <a:rPr lang="pt-BR" dirty="0" smtClean="0"/>
              <a:t>Clob</a:t>
            </a:r>
            <a:r>
              <a:rPr lang="pt-BR" dirty="0" smtClean="0"/>
              <a:t>, </a:t>
            </a:r>
            <a:r>
              <a:rPr lang="pt-BR" dirty="0" smtClean="0"/>
              <a:t>order</a:t>
            </a:r>
            <a:r>
              <a:rPr lang="pt-BR" dirty="0" smtClean="0"/>
              <a:t> </a:t>
            </a:r>
            <a:r>
              <a:rPr lang="pt-BR" dirty="0" err="1" smtClean="0"/>
              <a:t>by</a:t>
            </a:r>
            <a:r>
              <a:rPr lang="pt-BR" dirty="0" smtClean="0"/>
              <a:t> intrínseco no objeto ..)</a:t>
            </a:r>
          </a:p>
          <a:p>
            <a:r>
              <a:rPr lang="pt-BR" dirty="0" smtClean="0"/>
              <a:t>Armazenamento de dados de documentos JSON.</a:t>
            </a:r>
          </a:p>
          <a:p>
            <a:r>
              <a:rPr lang="pt-BR" dirty="0" smtClean="0"/>
              <a:t>Consulta direta na API utilizando as tradicionais arquiteturas </a:t>
            </a:r>
            <a:r>
              <a:rPr lang="pt-BR" dirty="0" smtClean="0"/>
              <a:t>Restful</a:t>
            </a:r>
            <a:r>
              <a:rPr lang="pt-BR" dirty="0" smtClean="0"/>
              <a:t>.</a:t>
            </a:r>
          </a:p>
          <a:p>
            <a:r>
              <a:rPr lang="pt-BR" dirty="0" smtClean="0"/>
              <a:t>Criar </a:t>
            </a:r>
            <a:r>
              <a:rPr lang="pt-BR" dirty="0"/>
              <a:t>C</a:t>
            </a:r>
            <a:r>
              <a:rPr lang="pt-BR" dirty="0" smtClean="0"/>
              <a:t>onstraints</a:t>
            </a:r>
            <a:r>
              <a:rPr lang="pt-BR" dirty="0" smtClean="0"/>
              <a:t> para verificar a </a:t>
            </a:r>
            <a:r>
              <a:rPr lang="pt-BR" dirty="0" smtClean="0"/>
              <a:t>tipagem</a:t>
            </a:r>
            <a:r>
              <a:rPr lang="pt-BR" dirty="0" smtClean="0"/>
              <a:t> JSON.</a:t>
            </a:r>
            <a:endParaRPr lang="pt-BR" dirty="0"/>
          </a:p>
        </p:txBody>
      </p:sp>
    </p:spTree>
    <p:extLst>
      <p:ext uri="{BB962C8B-B14F-4D97-AF65-F5344CB8AC3E}">
        <p14:creationId xmlns:p14="http://schemas.microsoft.com/office/powerpoint/2010/main" val="27030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lipse 51"/>
          <p:cNvSpPr/>
          <p:nvPr/>
        </p:nvSpPr>
        <p:spPr>
          <a:xfrm>
            <a:off x="2524723" y="573351"/>
            <a:ext cx="6552728" cy="1860205"/>
          </a:xfrm>
          <a:prstGeom prst="ellipse">
            <a:avLst/>
          </a:prstGeom>
          <a:solidFill>
            <a:schemeClr val="accent6">
              <a:lumMod val="20000"/>
              <a:lumOff val="8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Fluxograma: Disco magnético 4"/>
          <p:cNvSpPr/>
          <p:nvPr/>
        </p:nvSpPr>
        <p:spPr>
          <a:xfrm>
            <a:off x="7379969" y="4581128"/>
            <a:ext cx="914400" cy="1728192"/>
          </a:xfrm>
          <a:prstGeom prst="flowChartMagneticDisk">
            <a:avLst/>
          </a:prstGeom>
          <a:solidFill>
            <a:srgbClr val="FF000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Ora 18C</a:t>
            </a:r>
            <a:endParaRPr lang="pt-BR" dirty="0"/>
          </a:p>
        </p:txBody>
      </p:sp>
      <p:sp>
        <p:nvSpPr>
          <p:cNvPr id="6" name="Elipse 5"/>
          <p:cNvSpPr/>
          <p:nvPr/>
        </p:nvSpPr>
        <p:spPr>
          <a:xfrm>
            <a:off x="3131497" y="1137412"/>
            <a:ext cx="1922512" cy="914400"/>
          </a:xfrm>
          <a:prstGeom prst="ellipse">
            <a:avLst/>
          </a:prstGeom>
          <a:solidFill>
            <a:schemeClr val="accent5">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smtClean="0"/>
              <a:t>API </a:t>
            </a:r>
            <a:r>
              <a:rPr lang="pt-BR" sz="2000" dirty="0" smtClean="0"/>
              <a:t>Rest</a:t>
            </a:r>
            <a:endParaRPr lang="pt-BR" sz="2000" dirty="0"/>
          </a:p>
        </p:txBody>
      </p:sp>
      <p:sp>
        <p:nvSpPr>
          <p:cNvPr id="7" name="Retângulo de cantos arredondados 6"/>
          <p:cNvSpPr/>
          <p:nvPr/>
        </p:nvSpPr>
        <p:spPr>
          <a:xfrm>
            <a:off x="2524723" y="4322190"/>
            <a:ext cx="2376264" cy="1080120"/>
          </a:xfrm>
          <a:prstGeom prst="roundRect">
            <a:avLst/>
          </a:prstGeom>
          <a:solidFill>
            <a:schemeClr val="accent1">
              <a:lumMod val="75000"/>
            </a:schemeClr>
          </a:solidFill>
          <a:ln>
            <a:solidFill>
              <a:schemeClr val="accent2">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Aplicação</a:t>
            </a:r>
            <a:endParaRPr lang="pt-BR" dirty="0"/>
          </a:p>
        </p:txBody>
      </p:sp>
      <p:cxnSp>
        <p:nvCxnSpPr>
          <p:cNvPr id="12" name="Conector de seta reta 11"/>
          <p:cNvCxnSpPr/>
          <p:nvPr/>
        </p:nvCxnSpPr>
        <p:spPr>
          <a:xfrm flipH="1" flipV="1">
            <a:off x="4116343" y="2062984"/>
            <a:ext cx="23266" cy="223496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a:endCxn id="23" idx="0"/>
          </p:cNvCxnSpPr>
          <p:nvPr/>
        </p:nvCxnSpPr>
        <p:spPr>
          <a:xfrm>
            <a:off x="7904437" y="2051812"/>
            <a:ext cx="26179" cy="196295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flipV="1">
            <a:off x="7610836" y="2051812"/>
            <a:ext cx="50581" cy="196295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23" name="Fluxograma: Terminação 22"/>
          <p:cNvSpPr/>
          <p:nvPr/>
        </p:nvSpPr>
        <p:spPr>
          <a:xfrm>
            <a:off x="6310436" y="4014770"/>
            <a:ext cx="3240360" cy="566358"/>
          </a:xfrm>
          <a:prstGeom prst="flowChartTerminator">
            <a:avLst/>
          </a:prstGeom>
          <a:solidFill>
            <a:schemeClr val="bg2">
              <a:lumMod val="60000"/>
              <a:lumOff val="40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Owner’s</a:t>
            </a:r>
            <a:r>
              <a:rPr lang="pt-BR" sz="1400" dirty="0" smtClean="0"/>
              <a:t> de fronteira e de Resposta JSON</a:t>
            </a:r>
            <a:endParaRPr lang="pt-BR" sz="1400" dirty="0"/>
          </a:p>
        </p:txBody>
      </p:sp>
      <p:cxnSp>
        <p:nvCxnSpPr>
          <p:cNvPr id="31" name="Conector de seta reta 30"/>
          <p:cNvCxnSpPr/>
          <p:nvPr/>
        </p:nvCxnSpPr>
        <p:spPr>
          <a:xfrm>
            <a:off x="3841267" y="2051812"/>
            <a:ext cx="0" cy="2259206"/>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37" name="Fluxograma: Disco magnético 36"/>
          <p:cNvSpPr/>
          <p:nvPr/>
        </p:nvSpPr>
        <p:spPr>
          <a:xfrm>
            <a:off x="7019929" y="921387"/>
            <a:ext cx="1152128" cy="1141595"/>
          </a:xfrm>
          <a:prstGeom prst="flowChartMagneticDisk">
            <a:avLst/>
          </a:prstGeom>
          <a:ln>
            <a:solidFill>
              <a:schemeClr val="tx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Server API</a:t>
            </a:r>
            <a:endParaRPr lang="pt-BR" sz="1200" dirty="0"/>
          </a:p>
        </p:txBody>
      </p:sp>
      <p:cxnSp>
        <p:nvCxnSpPr>
          <p:cNvPr id="41" name="Conector de seta reta 40"/>
          <p:cNvCxnSpPr/>
          <p:nvPr/>
        </p:nvCxnSpPr>
        <p:spPr>
          <a:xfrm>
            <a:off x="4900987" y="1332801"/>
            <a:ext cx="2148517" cy="16099"/>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flipH="1">
            <a:off x="5054009" y="1641468"/>
            <a:ext cx="1965920" cy="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65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116632"/>
            <a:ext cx="11665296" cy="504056"/>
          </a:xfrm>
        </p:spPr>
        <p:txBody>
          <a:bodyPr rtlCol="0">
            <a:normAutofit fontScale="90000"/>
          </a:bodyPr>
          <a:lstStyle/>
          <a:p>
            <a:pPr algn="ctr"/>
            <a:r>
              <a:rPr lang="pt-BR" dirty="0" smtClean="0"/>
              <a:t>Estrutura Mais utilizada </a:t>
            </a:r>
            <a:r>
              <a:rPr lang="pt-BR" dirty="0" smtClean="0"/>
              <a:t>json</a:t>
            </a:r>
            <a:endParaRPr lang="en-US" dirty="0"/>
          </a:p>
        </p:txBody>
      </p:sp>
      <p:sp>
        <p:nvSpPr>
          <p:cNvPr id="8" name="Espaço Reservado para Conteúdo 7">
            <a:extLst>
              <a:ext uri="{FF2B5EF4-FFF2-40B4-BE49-F238E27FC236}">
                <a16:creationId xmlns:a16="http://schemas.microsoft.com/office/drawing/2014/main" xmlns="" id="{F4093571-3BC2-4528-8418-40DDDA9D330A}"/>
              </a:ext>
            </a:extLst>
          </p:cNvPr>
          <p:cNvSpPr>
            <a:spLocks noGrp="1"/>
          </p:cNvSpPr>
          <p:nvPr>
            <p:ph idx="1"/>
          </p:nvPr>
        </p:nvSpPr>
        <p:spPr>
          <a:xfrm>
            <a:off x="261764" y="620688"/>
            <a:ext cx="11809311" cy="6192688"/>
          </a:xfrm>
        </p:spPr>
        <p:txBody>
          <a:bodyPr>
            <a:normAutofit/>
          </a:bodyPr>
          <a:lstStyle/>
          <a:p>
            <a:pPr lvl="1"/>
            <a:r>
              <a:rPr lang="pt-BR" sz="2800" dirty="0" smtClean="0"/>
              <a:t>{"</a:t>
            </a:r>
            <a:r>
              <a:rPr lang="pt-BR" sz="2800" dirty="0"/>
              <a:t>titulo": "Lagoa Azul",</a:t>
            </a:r>
          </a:p>
          <a:p>
            <a:pPr marL="274320" lvl="1" indent="0">
              <a:buNone/>
            </a:pPr>
            <a:r>
              <a:rPr lang="pt-BR" sz="2800" dirty="0" smtClean="0"/>
              <a:t>     "</a:t>
            </a:r>
            <a:r>
              <a:rPr lang="pt-BR" sz="2800" dirty="0"/>
              <a:t>resumo": "Dois jovens que se apaixonam</a:t>
            </a:r>
            <a:r>
              <a:rPr lang="pt-BR" sz="2800" dirty="0" smtClean="0"/>
              <a:t>",</a:t>
            </a:r>
          </a:p>
          <a:p>
            <a:pPr marL="274320" lvl="1" indent="0">
              <a:buNone/>
            </a:pPr>
            <a:r>
              <a:rPr lang="pt-BR" sz="2800" dirty="0"/>
              <a:t> </a:t>
            </a:r>
            <a:r>
              <a:rPr lang="pt-BR" sz="2800" dirty="0" smtClean="0"/>
              <a:t>    "</a:t>
            </a:r>
            <a:r>
              <a:rPr lang="pt-BR" sz="2800" dirty="0"/>
              <a:t>ano": 1834} </a:t>
            </a:r>
            <a:r>
              <a:rPr lang="pt-BR" sz="2800" dirty="0" smtClean="0"/>
              <a:t>		</a:t>
            </a:r>
            <a:r>
              <a:rPr lang="pt-BR" sz="2800" dirty="0" smtClean="0"/>
              <a:t>- </a:t>
            </a:r>
            <a:r>
              <a:rPr lang="pt-BR" sz="2800" b="1" dirty="0" smtClean="0">
                <a:solidFill>
                  <a:schemeClr val="accent5"/>
                </a:solidFill>
              </a:rPr>
              <a:t>Objeto JSON</a:t>
            </a:r>
          </a:p>
          <a:p>
            <a:pPr marL="274320" lvl="1" indent="0">
              <a:buNone/>
            </a:pPr>
            <a:endParaRPr lang="pt-BR" sz="2800" dirty="0" smtClean="0"/>
          </a:p>
          <a:p>
            <a:pPr lvl="1"/>
            <a:r>
              <a:rPr lang="pt-BR" sz="2800" dirty="0" smtClean="0"/>
              <a:t>[{"</a:t>
            </a:r>
            <a:r>
              <a:rPr lang="pt-BR" sz="2800" dirty="0"/>
              <a:t>titulo": "Lagoa Azul",</a:t>
            </a:r>
          </a:p>
          <a:p>
            <a:pPr marL="274320" lvl="1" indent="0">
              <a:buNone/>
            </a:pPr>
            <a:r>
              <a:rPr lang="pt-BR" sz="2800" dirty="0"/>
              <a:t>     "resumo": "Dois jovens que se apaixonam",</a:t>
            </a:r>
          </a:p>
          <a:p>
            <a:pPr marL="274320" lvl="1" indent="0">
              <a:buNone/>
            </a:pPr>
            <a:r>
              <a:rPr lang="pt-BR" sz="2800" dirty="0"/>
              <a:t>     "ano": 1834} </a:t>
            </a:r>
            <a:r>
              <a:rPr lang="pt-BR" sz="2800" dirty="0" smtClean="0"/>
              <a:t>,</a:t>
            </a:r>
          </a:p>
          <a:p>
            <a:pPr marL="274320" lvl="1" indent="0">
              <a:buNone/>
            </a:pPr>
            <a:r>
              <a:rPr lang="pt-BR" sz="2800" dirty="0" smtClean="0"/>
              <a:t>   {"</a:t>
            </a:r>
            <a:r>
              <a:rPr lang="pt-BR" sz="2800" dirty="0"/>
              <a:t>titulo": </a:t>
            </a:r>
            <a:r>
              <a:rPr lang="pt-BR" sz="2800" dirty="0" smtClean="0"/>
              <a:t>“Rei Leão",</a:t>
            </a:r>
            <a:endParaRPr lang="pt-BR" sz="2800" dirty="0"/>
          </a:p>
          <a:p>
            <a:pPr marL="274320" lvl="1" indent="0">
              <a:buNone/>
            </a:pPr>
            <a:r>
              <a:rPr lang="pt-BR" sz="2800" dirty="0"/>
              <a:t>     "resumo": </a:t>
            </a:r>
            <a:r>
              <a:rPr lang="pt-BR" sz="2800" dirty="0" smtClean="0"/>
              <a:t>“Não lembro a historia do filme",</a:t>
            </a:r>
            <a:endParaRPr lang="pt-BR" sz="2800" dirty="0"/>
          </a:p>
          <a:p>
            <a:pPr marL="274320" lvl="1" indent="0">
              <a:buNone/>
            </a:pPr>
            <a:r>
              <a:rPr lang="pt-BR" sz="2800" dirty="0"/>
              <a:t>     "ano": 1834}</a:t>
            </a:r>
            <a:r>
              <a:rPr lang="pt-BR" sz="2800" dirty="0" smtClean="0"/>
              <a:t>] 		– </a:t>
            </a:r>
            <a:r>
              <a:rPr lang="pt-BR" sz="2800" b="1" dirty="0" smtClean="0">
                <a:solidFill>
                  <a:schemeClr val="accent5"/>
                </a:solidFill>
              </a:rPr>
              <a:t>Array</a:t>
            </a:r>
            <a:r>
              <a:rPr lang="pt-BR" sz="2800" b="1" dirty="0" smtClean="0">
                <a:solidFill>
                  <a:schemeClr val="accent5"/>
                </a:solidFill>
              </a:rPr>
              <a:t> de Objetos JSON</a:t>
            </a:r>
          </a:p>
          <a:p>
            <a:pPr lvl="1"/>
            <a:endParaRPr lang="pt-BR" sz="2800" dirty="0"/>
          </a:p>
        </p:txBody>
      </p:sp>
    </p:spTree>
    <p:extLst>
      <p:ext uri="{BB962C8B-B14F-4D97-AF65-F5344CB8AC3E}">
        <p14:creationId xmlns:p14="http://schemas.microsoft.com/office/powerpoint/2010/main" val="426497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426120"/>
          </a:xfrm>
        </p:spPr>
        <p:txBody>
          <a:bodyPr rtlCol="0">
            <a:normAutofit fontScale="90000"/>
          </a:bodyPr>
          <a:lstStyle/>
          <a:p>
            <a:pPr algn="ctr"/>
            <a:r>
              <a:rPr lang="pt-BR" dirty="0" smtClean="0"/>
              <a:t>Tratativas mais utilizadas No Oracle </a:t>
            </a:r>
            <a:endParaRPr lang="en-US" dirty="0"/>
          </a:p>
        </p:txBody>
      </p:sp>
      <p:sp>
        <p:nvSpPr>
          <p:cNvPr id="8" name="Espaço Reservado para Conteúdo 7">
            <a:extLst>
              <a:ext uri="{FF2B5EF4-FFF2-40B4-BE49-F238E27FC236}">
                <a16:creationId xmlns:a16="http://schemas.microsoft.com/office/drawing/2014/main" xmlns="" id="{F4093571-3BC2-4528-8418-40DDDA9D330A}"/>
              </a:ext>
            </a:extLst>
          </p:cNvPr>
          <p:cNvSpPr>
            <a:spLocks noGrp="1"/>
          </p:cNvSpPr>
          <p:nvPr>
            <p:ph idx="1"/>
          </p:nvPr>
        </p:nvSpPr>
        <p:spPr>
          <a:xfrm>
            <a:off x="0" y="692696"/>
            <a:ext cx="12188825" cy="6120680"/>
          </a:xfrm>
        </p:spPr>
        <p:txBody>
          <a:bodyPr>
            <a:normAutofit/>
          </a:bodyPr>
          <a:lstStyle/>
          <a:p>
            <a:pPr marL="274320" lvl="1" indent="0">
              <a:buNone/>
            </a:pPr>
            <a:endParaRPr lang="pt-BR" sz="2800" dirty="0" smtClean="0"/>
          </a:p>
          <a:p>
            <a:pPr marL="274320" lvl="1" indent="0">
              <a:buNone/>
            </a:pPr>
            <a:r>
              <a:rPr lang="pt-BR" sz="2800" dirty="0" smtClean="0"/>
              <a:t>json_object_t</a:t>
            </a:r>
            <a:r>
              <a:rPr lang="pt-BR" sz="2800" dirty="0" smtClean="0"/>
              <a:t> – Classe para criar </a:t>
            </a:r>
            <a:r>
              <a:rPr lang="pt-BR" sz="2800" dirty="0"/>
              <a:t>o</a:t>
            </a:r>
            <a:r>
              <a:rPr lang="pt-BR" sz="2800" dirty="0" smtClean="0"/>
              <a:t>bjeto </a:t>
            </a:r>
            <a:r>
              <a:rPr lang="pt-BR" sz="2800" dirty="0" smtClean="0"/>
              <a:t>json</a:t>
            </a:r>
            <a:endParaRPr lang="pt-BR" sz="2800" dirty="0" smtClean="0"/>
          </a:p>
          <a:p>
            <a:pPr marL="274320" lvl="1" indent="0">
              <a:buNone/>
            </a:pPr>
            <a:endParaRPr lang="pt-BR" sz="2800" dirty="0" smtClean="0"/>
          </a:p>
          <a:p>
            <a:pPr marL="274320" lvl="1" indent="0">
              <a:buNone/>
            </a:pPr>
            <a:r>
              <a:rPr lang="pt-BR" sz="2800" dirty="0" smtClean="0"/>
              <a:t>json_array_t</a:t>
            </a:r>
            <a:r>
              <a:rPr lang="pt-BR" sz="2800" dirty="0" smtClean="0"/>
              <a:t> – Classe para criar </a:t>
            </a:r>
            <a:r>
              <a:rPr lang="pt-BR" sz="2800" dirty="0" smtClean="0"/>
              <a:t>array</a:t>
            </a:r>
            <a:r>
              <a:rPr lang="pt-BR" sz="2800" dirty="0" smtClean="0"/>
              <a:t> </a:t>
            </a:r>
            <a:r>
              <a:rPr lang="pt-BR" sz="2800" dirty="0" smtClean="0"/>
              <a:t>json</a:t>
            </a:r>
            <a:endParaRPr lang="pt-BR" sz="2800" dirty="0" smtClean="0"/>
          </a:p>
          <a:p>
            <a:pPr marL="274320" lvl="1" indent="0">
              <a:buNone/>
            </a:pPr>
            <a:endParaRPr lang="pt-BR" sz="2800" dirty="0" smtClean="0"/>
          </a:p>
          <a:p>
            <a:pPr marL="274320" lvl="1" indent="0">
              <a:buNone/>
            </a:pPr>
            <a:r>
              <a:rPr lang="pt-BR" sz="2800" dirty="0"/>
              <a:t>j</a:t>
            </a:r>
            <a:r>
              <a:rPr lang="pt-BR" sz="2800" dirty="0" smtClean="0"/>
              <a:t>son_element_t</a:t>
            </a:r>
            <a:r>
              <a:rPr lang="pt-BR" sz="2800" dirty="0" smtClean="0"/>
              <a:t> – Classe para dados escalares</a:t>
            </a:r>
          </a:p>
          <a:p>
            <a:pPr marL="274320" lvl="1" indent="0">
              <a:buNone/>
            </a:pPr>
            <a:endParaRPr lang="pt-BR" sz="2800" dirty="0" smtClean="0"/>
          </a:p>
          <a:p>
            <a:pPr marL="274320" lvl="1" indent="0">
              <a:buNone/>
            </a:pPr>
            <a:r>
              <a:rPr lang="pt-BR" sz="2800" dirty="0" smtClean="0"/>
              <a:t>json_key_list</a:t>
            </a:r>
            <a:r>
              <a:rPr lang="pt-BR" sz="2800" dirty="0" smtClean="0"/>
              <a:t> – Classe instanciar todas as </a:t>
            </a:r>
            <a:r>
              <a:rPr lang="pt-BR" sz="2800" dirty="0" smtClean="0"/>
              <a:t>tags</a:t>
            </a:r>
            <a:r>
              <a:rPr lang="pt-BR" sz="2800" dirty="0" smtClean="0"/>
              <a:t> do objeto </a:t>
            </a:r>
            <a:r>
              <a:rPr lang="pt-BR" sz="2800" dirty="0" smtClean="0"/>
              <a:t>json</a:t>
            </a:r>
            <a:r>
              <a:rPr lang="pt-BR" sz="2800" dirty="0" smtClean="0"/>
              <a:t>.</a:t>
            </a:r>
          </a:p>
          <a:p>
            <a:pPr marL="274320" lvl="1" indent="0">
              <a:buNone/>
            </a:pPr>
            <a:endParaRPr lang="pt-BR" sz="2800" dirty="0" smtClean="0"/>
          </a:p>
          <a:p>
            <a:pPr marL="274320" lvl="1" indent="0">
              <a:buNone/>
            </a:pPr>
            <a:endParaRPr lang="pt-BR" sz="2800" dirty="0" smtClean="0"/>
          </a:p>
        </p:txBody>
      </p:sp>
    </p:spTree>
    <p:extLst>
      <p:ext uri="{BB962C8B-B14F-4D97-AF65-F5344CB8AC3E}">
        <p14:creationId xmlns:p14="http://schemas.microsoft.com/office/powerpoint/2010/main" val="200215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pPr algn="ctr"/>
            <a:r>
              <a:rPr lang="pt-BR" sz="2800" dirty="0" smtClean="0"/>
              <a:t>Mãos a obra!</a:t>
            </a:r>
            <a:endParaRPr lang="pt-BR" sz="2800" dirty="0"/>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xmlns=""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smtClean="0"/>
              <a:t>Caio Izidio</a:t>
            </a:r>
            <a:endParaRPr lang="pt-BR" sz="2800" dirty="0"/>
          </a:p>
        </p:txBody>
      </p:sp>
      <p:sp>
        <p:nvSpPr>
          <p:cNvPr id="8" name="Espaço Reservado para Conteúdo 13">
            <a:extLst>
              <a:ext uri="{FF2B5EF4-FFF2-40B4-BE49-F238E27FC236}">
                <a16:creationId xmlns:a16="http://schemas.microsoft.com/office/drawing/2014/main" xmlns=""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smtClean="0">
                <a:hlinkClick r:id="rId2"/>
              </a:rPr>
              <a:t>caio.izidio@gmail.com</a:t>
            </a:r>
            <a:endParaRPr lang="pt-BR" sz="1600" dirty="0"/>
          </a:p>
          <a:p>
            <a:pPr lvl="1"/>
            <a:r>
              <a:rPr lang="pt-BR" sz="1600" dirty="0"/>
              <a:t>LinkedIn: </a:t>
            </a:r>
            <a:r>
              <a:rPr lang="pt-BR" sz="1600" dirty="0">
                <a:hlinkClick r:id="rId3"/>
              </a:rPr>
              <a:t>https://</a:t>
            </a:r>
            <a:r>
              <a:rPr lang="pt-BR" sz="1600" dirty="0" smtClean="0">
                <a:hlinkClick r:id="rId3"/>
              </a:rPr>
              <a:t>www.linkedin.com/in/caioizidio/</a:t>
            </a:r>
            <a:endParaRPr lang="pt-BR" sz="1600" dirty="0"/>
          </a:p>
        </p:txBody>
      </p:sp>
      <p:sp>
        <p:nvSpPr>
          <p:cNvPr id="13" name="Título 12">
            <a:extLst>
              <a:ext uri="{FF2B5EF4-FFF2-40B4-BE49-F238E27FC236}">
                <a16:creationId xmlns:a16="http://schemas.microsoft.com/office/drawing/2014/main" xmlns=""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purl.org/dc/terms/"/>
    <ds:schemaRef ds:uri="4873beb7-5857-4685-be1f-d57550cc96c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2772</TotalTime>
  <Words>236</Words>
  <Application>Microsoft Office PowerPoint</Application>
  <PresentationFormat>Personalizar</PresentationFormat>
  <Paragraphs>50</Paragraphs>
  <Slides>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vt:i4>
      </vt:variant>
    </vt:vector>
  </HeadingPairs>
  <TitlesOfParts>
    <vt:vector size="11" baseType="lpstr">
      <vt:lpstr>Arial</vt:lpstr>
      <vt:lpstr>Cambria</vt:lpstr>
      <vt:lpstr>Vermelho Radial 16X9</vt:lpstr>
      <vt:lpstr>Meetup #4 – JSON NO ORACLE 18C</vt:lpstr>
      <vt:lpstr>Json -  JavaScript Object Notation </vt:lpstr>
      <vt:lpstr>Oracle integrado com json</vt:lpstr>
      <vt:lpstr>Apresentação do PowerPoint</vt:lpstr>
      <vt:lpstr>Estrutura Mais utilizada json</vt:lpstr>
      <vt:lpstr>Tratativas mais utilizadas No Oracle </vt:lpstr>
      <vt:lpstr>Mãos a obra!</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Caio Izidio [SoftVision]</cp:lastModifiedBy>
  <cp:revision>58</cp:revision>
  <dcterms:created xsi:type="dcterms:W3CDTF">2018-05-15T10:37:55Z</dcterms:created>
  <dcterms:modified xsi:type="dcterms:W3CDTF">2018-12-13T18:13:58Z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